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5" d="100"/>
          <a:sy n="105" d="100"/>
        </p:scale>
        <p:origin x="79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097280"/>
            <a:ext cx="7269480" cy="1325880"/>
          </a:xfrm>
          <a:prstGeom prst="rect">
            <a:avLst/>
          </a:prstGeom>
          <a:noFill/>
        </p:spPr>
        <p:txBody>
          <a:bodyPr wrap="square" lIns="0" tIns="0" rIns="0" bIns="0" anchor="t">
            <a:spAutoFit/>
          </a:bodyPr>
          <a:lstStyle/>
          <a:p>
            <a:pPr algn="l">
              <a:defRPr sz="2900" b="1" i="0">
                <a:solidFill>
                  <a:srgbClr val="1F2B48"/>
                </a:solidFill>
                <a:latin typeface="Aptos"/>
              </a:defRPr>
            </a:pPr>
            <a:r>
              <a:t>Comparative Study on Property Tax Exemptions with Nearby States</a:t>
            </a:r>
          </a:p>
        </p:txBody>
      </p:sp>
      <p:sp>
        <p:nvSpPr>
          <p:cNvPr id="7" name="TextBox 6"/>
          <p:cNvSpPr txBox="1"/>
          <p:nvPr/>
        </p:nvSpPr>
        <p:spPr>
          <a:xfrm>
            <a:off x="777240" y="2761488"/>
            <a:ext cx="7132320" cy="276999"/>
          </a:xfrm>
          <a:prstGeom prst="rect">
            <a:avLst/>
          </a:prstGeom>
          <a:noFill/>
        </p:spPr>
        <p:txBody>
          <a:bodyPr wrap="square" lIns="0" tIns="0" rIns="0" bIns="0" anchor="t">
            <a:spAutoFit/>
          </a:bodyPr>
          <a:lstStyle/>
          <a:p>
            <a:pPr algn="l">
              <a:defRPr sz="1800" b="1" i="0">
                <a:solidFill>
                  <a:srgbClr val="356891"/>
                </a:solidFill>
                <a:latin typeface="Aptos"/>
              </a:defRPr>
            </a:pPr>
            <a:r>
              <a:rPr dirty="0"/>
              <a:t>Kansas County Appraisers Association (KCAA)</a:t>
            </a:r>
          </a:p>
        </p:txBody>
      </p:sp>
      <p:sp>
        <p:nvSpPr>
          <p:cNvPr id="8" name="TextBox 7"/>
          <p:cNvSpPr txBox="1"/>
          <p:nvPr/>
        </p:nvSpPr>
        <p:spPr>
          <a:xfrm>
            <a:off x="777240" y="3383280"/>
            <a:ext cx="6766560" cy="1143000"/>
          </a:xfrm>
          <a:prstGeom prst="rect">
            <a:avLst/>
          </a:prstGeom>
          <a:noFill/>
        </p:spPr>
        <p:txBody>
          <a:bodyPr wrap="square" lIns="0" tIns="0" rIns="0" bIns="0" anchor="t">
            <a:spAutoFit/>
          </a:bodyPr>
          <a:lstStyle/>
          <a:p>
            <a:pPr algn="l">
              <a:spcBef>
                <a:spcPts val="0"/>
              </a:spcBef>
              <a:spcAft>
                <a:spcPts val="200"/>
              </a:spcAft>
              <a:defRPr sz="2200" b="1" i="0">
                <a:solidFill>
                  <a:srgbClr val="1F2B48"/>
                </a:solidFill>
                <a:latin typeface="Aptos"/>
              </a:defRPr>
            </a:pPr>
            <a:r>
              <a:t>Ted E. Smith</a:t>
            </a:r>
          </a:p>
          <a:p>
            <a:pPr algn="l">
              <a:spcBef>
                <a:spcPts val="0"/>
              </a:spcBef>
              <a:spcAft>
                <a:spcPts val="200"/>
              </a:spcAft>
              <a:defRPr sz="1550" b="0" i="0">
                <a:solidFill>
                  <a:srgbClr val="5F6672"/>
                </a:solidFill>
                <a:latin typeface="Aptos"/>
              </a:defRPr>
            </a:pPr>
            <a:r>
              <a:t>Chief Counsel, Kansas Department of Revenue</a:t>
            </a:r>
          </a:p>
          <a:p>
            <a:pPr algn="l">
              <a:spcBef>
                <a:spcPts val="0"/>
              </a:spcBef>
              <a:spcAft>
                <a:spcPts val="200"/>
              </a:spcAft>
              <a:defRPr sz="1550" b="0" i="0">
                <a:solidFill>
                  <a:srgbClr val="5F6672"/>
                </a:solidFill>
                <a:latin typeface="Aptos"/>
              </a:defRPr>
            </a:pPr>
            <a:r>
              <a:t>Wednesday, June 10, 2026 • 1:00 p.m.</a:t>
            </a:r>
          </a:p>
        </p:txBody>
      </p:sp>
      <p:sp>
        <p:nvSpPr>
          <p:cNvPr id="9" name="TextBox 8"/>
          <p:cNvSpPr txBox="1"/>
          <p:nvPr/>
        </p:nvSpPr>
        <p:spPr>
          <a:xfrm>
            <a:off x="9585655" y="2148840"/>
            <a:ext cx="2194560" cy="1097280"/>
          </a:xfrm>
          <a:prstGeom prst="rect">
            <a:avLst/>
          </a:prstGeom>
          <a:noFill/>
        </p:spPr>
        <p:txBody>
          <a:bodyPr wrap="square" lIns="0" tIns="0" rIns="0" bIns="0" anchor="t">
            <a:spAutoFit/>
          </a:bodyPr>
          <a:lstStyle/>
          <a:p>
            <a:pPr algn="l">
              <a:defRPr sz="2100" b="1" i="0">
                <a:solidFill>
                  <a:srgbClr val="FFFFFF"/>
                </a:solidFill>
                <a:latin typeface="Aptos"/>
              </a:defRPr>
            </a:pPr>
            <a:r>
              <a:t>Property Tax</a:t>
            </a:r>
            <a:br/>
            <a:r>
              <a:t>Exemptions</a:t>
            </a:r>
          </a:p>
        </p:txBody>
      </p:sp>
      <p:sp>
        <p:nvSpPr>
          <p:cNvPr id="10" name="TextBox 9"/>
          <p:cNvSpPr txBox="1"/>
          <p:nvPr/>
        </p:nvSpPr>
        <p:spPr>
          <a:xfrm>
            <a:off x="9585655" y="4389120"/>
            <a:ext cx="2148840" cy="640080"/>
          </a:xfrm>
          <a:prstGeom prst="rect">
            <a:avLst/>
          </a:prstGeom>
          <a:noFill/>
        </p:spPr>
        <p:txBody>
          <a:bodyPr wrap="square" lIns="0" tIns="0" rIns="0" bIns="0" anchor="t">
            <a:spAutoFit/>
          </a:bodyPr>
          <a:lstStyle/>
          <a:p>
            <a:pPr algn="l">
              <a:defRPr sz="1450" b="0" i="0">
                <a:solidFill>
                  <a:srgbClr val="FFFFFF"/>
                </a:solidFill>
                <a:latin typeface="Aptos"/>
              </a:defRPr>
            </a:pPr>
            <a:r>
              <a:t>Comparative</a:t>
            </a:r>
            <a:br/>
            <a:r>
              <a:t>case study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57200"/>
            <a:ext cx="2331720" cy="1554480"/>
          </a:xfrm>
          <a:prstGeom prst="rect">
            <a:avLst/>
          </a:prstGeom>
          <a:noFill/>
        </p:spPr>
        <p:txBody>
          <a:bodyPr wrap="square" lIns="18288" tIns="18288" rIns="18288" bIns="18288" anchor="t">
            <a:spAutoFit/>
          </a:bodyPr>
          <a:lstStyle/>
          <a:p>
            <a:pPr algn="l">
              <a:spcAft>
                <a:spcPts val="200"/>
              </a:spcAft>
              <a:defRPr sz="2400" b="1" i="0">
                <a:solidFill>
                  <a:srgbClr val="FFFFFF"/>
                </a:solidFill>
                <a:latin typeface="Aptos"/>
              </a:defRPr>
            </a:pPr>
            <a:r>
              <a:t>Michigan Context:</a:t>
            </a:r>
            <a:br/>
            <a:r>
              <a:t>Agritourism</a:t>
            </a:r>
            <a:br/>
            <a:r>
              <a:t>+ Partial Exemption</a:t>
            </a:r>
          </a:p>
        </p:txBody>
      </p:sp>
      <p:sp>
        <p:nvSpPr>
          <p:cNvPr id="7" name="TextBox 6"/>
          <p:cNvSpPr txBox="1"/>
          <p:nvPr/>
        </p:nvSpPr>
        <p:spPr>
          <a:xfrm>
            <a:off x="201168" y="2267712"/>
            <a:ext cx="2331720" cy="868680"/>
          </a:xfrm>
          <a:prstGeom prst="rect">
            <a:avLst/>
          </a:prstGeom>
          <a:noFill/>
        </p:spPr>
        <p:txBody>
          <a:bodyPr wrap="square" lIns="18288" tIns="18288" rIns="18288" bIns="18288" anchor="t">
            <a:spAutoFit/>
          </a:bodyPr>
          <a:lstStyle/>
          <a:p>
            <a:pPr algn="l">
              <a:spcAft>
                <a:spcPts val="200"/>
              </a:spcAft>
              <a:defRPr sz="1500" b="0" i="0">
                <a:solidFill>
                  <a:srgbClr val="FFFFFF"/>
                </a:solidFill>
                <a:latin typeface="Aptos"/>
              </a:defRPr>
            </a:pPr>
            <a:r>
              <a:t>Blake’s Farm, Inc.</a:t>
            </a:r>
            <a:br/>
            <a:r>
              <a:t>v. Armada Township</a:t>
            </a:r>
            <a:br/>
            <a:r>
              <a:t>Michigan Court of Appeals, 2025</a:t>
            </a:r>
          </a:p>
        </p:txBody>
      </p:sp>
      <p:sp>
        <p:nvSpPr>
          <p:cNvPr id="8" name="TextBox 7"/>
          <p:cNvSpPr txBox="1"/>
          <p:nvPr/>
        </p:nvSpPr>
        <p:spPr>
          <a:xfrm>
            <a:off x="201168" y="4572000"/>
            <a:ext cx="2377440" cy="1097280"/>
          </a:xfrm>
          <a:prstGeom prst="rect">
            <a:avLst/>
          </a:prstGeom>
          <a:noFill/>
        </p:spPr>
        <p:txBody>
          <a:bodyPr wrap="square" lIns="18288" tIns="18288" rIns="18288" bIns="18288" anchor="t">
            <a:spAutoFit/>
          </a:bodyPr>
          <a:lstStyle/>
          <a:p>
            <a:pPr algn="l">
              <a:spcAft>
                <a:spcPts val="200"/>
              </a:spcAft>
              <a:defRPr sz="1420" b="1" i="0">
                <a:solidFill>
                  <a:srgbClr val="FFFFFF"/>
                </a:solidFill>
                <a:latin typeface="Aptos"/>
              </a:defRPr>
            </a:pPr>
            <a:r>
              <a:t>Context slide: mixed-use agricultural property creates pressure for partial exemption and parcel-by-parcel allocation.</a:t>
            </a:r>
          </a:p>
        </p:txBody>
      </p:sp>
      <p:sp>
        <p:nvSpPr>
          <p:cNvPr id="9" name="TextBox 8"/>
          <p:cNvSpPr txBox="1"/>
          <p:nvPr/>
        </p:nvSpPr>
        <p:spPr>
          <a:xfrm>
            <a:off x="3154680" y="320040"/>
            <a:ext cx="7406640" cy="411480"/>
          </a:xfrm>
          <a:prstGeom prst="rect">
            <a:avLst/>
          </a:prstGeom>
          <a:noFill/>
        </p:spPr>
        <p:txBody>
          <a:bodyPr wrap="square" lIns="18288" tIns="18288" rIns="18288" bIns="18288" anchor="t">
            <a:spAutoFit/>
          </a:bodyPr>
          <a:lstStyle/>
          <a:p>
            <a:pPr>
              <a:defRPr sz="2100" b="1" i="0">
                <a:solidFill>
                  <a:srgbClr val="1F2B48"/>
                </a:solidFill>
                <a:latin typeface="Aptos"/>
              </a:defRPr>
            </a:pPr>
            <a:r>
              <a:t>Michigan agritourism case: factual setup before the holding</a:t>
            </a:r>
          </a:p>
        </p:txBody>
      </p:sp>
      <p:sp>
        <p:nvSpPr>
          <p:cNvPr id="10" name="TextBox 9"/>
          <p:cNvSpPr txBox="1"/>
          <p:nvPr/>
        </p:nvSpPr>
        <p:spPr>
          <a:xfrm>
            <a:off x="3154680" y="877824"/>
            <a:ext cx="7315200" cy="274320"/>
          </a:xfrm>
          <a:prstGeom prst="rect">
            <a:avLst/>
          </a:prstGeom>
          <a:noFill/>
        </p:spPr>
        <p:txBody>
          <a:bodyPr wrap="square" lIns="18288" tIns="18288" rIns="18288" bIns="18288" anchor="t">
            <a:spAutoFit/>
          </a:bodyPr>
          <a:lstStyle/>
          <a:p>
            <a:pPr>
              <a:defRPr sz="1250" b="0" i="0">
                <a:solidFill>
                  <a:srgbClr val="5F6672"/>
                </a:solidFill>
                <a:latin typeface="Aptos"/>
              </a:defRPr>
            </a:pPr>
            <a:r>
              <a:t>A short factual setup for the next slide on mixed agricultural and commercial use</a:t>
            </a:r>
          </a:p>
        </p:txBody>
      </p:sp>
      <p:sp>
        <p:nvSpPr>
          <p:cNvPr id="11" name="Rounded Rectangle 10"/>
          <p:cNvSpPr/>
          <p:nvPr/>
        </p:nvSpPr>
        <p:spPr>
          <a:xfrm>
            <a:off x="3127248" y="1508760"/>
            <a:ext cx="6903720" cy="333756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337560" y="1737360"/>
            <a:ext cx="6309360" cy="256032"/>
          </a:xfrm>
          <a:prstGeom prst="rect">
            <a:avLst/>
          </a:prstGeom>
          <a:noFill/>
        </p:spPr>
        <p:txBody>
          <a:bodyPr wrap="square" lIns="18288" tIns="18288" rIns="18288" bIns="18288" anchor="t">
            <a:spAutoFit/>
          </a:bodyPr>
          <a:lstStyle/>
          <a:p>
            <a:pPr>
              <a:defRPr sz="1600" b="1" i="0">
                <a:solidFill>
                  <a:srgbClr val="1F2B48"/>
                </a:solidFill>
                <a:latin typeface="Aptos"/>
              </a:defRPr>
            </a:pPr>
            <a:r>
              <a:t>The Facts</a:t>
            </a:r>
          </a:p>
        </p:txBody>
      </p:sp>
      <p:sp>
        <p:nvSpPr>
          <p:cNvPr id="13" name="TextBox 12"/>
          <p:cNvSpPr txBox="1"/>
          <p:nvPr/>
        </p:nvSpPr>
        <p:spPr>
          <a:xfrm>
            <a:off x="3337560" y="2066543"/>
            <a:ext cx="6355080" cy="2194560"/>
          </a:xfrm>
          <a:prstGeom prst="rect">
            <a:avLst/>
          </a:prstGeom>
          <a:noFill/>
        </p:spPr>
        <p:txBody>
          <a:bodyPr wrap="square" lIns="18288" tIns="18288" rIns="18288" bIns="18288" anchor="t">
            <a:spAutoFit/>
          </a:bodyPr>
          <a:lstStyle/>
          <a:p>
            <a:pPr>
              <a:defRPr sz="1320" b="0" i="0">
                <a:solidFill>
                  <a:srgbClr val="343434"/>
                </a:solidFill>
                <a:latin typeface="Aptos"/>
              </a:defRPr>
            </a:pPr>
            <a:r>
              <a:t>Blake’s Farm owned two agriculturally classified parcels in Armada Township with an apple orchard, but the parcels also contained a farm market, a year-round restaurant, a gift shop, cider-retail space, storage and processing buildings, event areas, parking, and other structures used for customer-facing agritourism operations. For the 2023 and 2024 tax years, the township assessor granted only partial Qualified Agricultural Exemptions because substantial portions of the property were being used for commercial activity rather than agricultural production. Blake’s Farm argued that all of those operations—including retail, parking, and agritourism activities—should be treated as agricultural under Michigan law.</a:t>
            </a:r>
          </a:p>
        </p:txBody>
      </p:sp>
      <p:sp>
        <p:nvSpPr>
          <p:cNvPr id="14" name="Rounded Rectangle 13"/>
          <p:cNvSpPr/>
          <p:nvPr/>
        </p:nvSpPr>
        <p:spPr>
          <a:xfrm>
            <a:off x="3200400" y="5074920"/>
            <a:ext cx="6675120" cy="502920"/>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83280" y="5193792"/>
            <a:ext cx="6309360" cy="237744"/>
          </a:xfrm>
          <a:prstGeom prst="rect">
            <a:avLst/>
          </a:prstGeom>
          <a:noFill/>
        </p:spPr>
        <p:txBody>
          <a:bodyPr wrap="square" lIns="18288" tIns="18288" rIns="18288" bIns="18288" anchor="t">
            <a:spAutoFit/>
          </a:bodyPr>
          <a:lstStyle/>
          <a:p>
            <a:pPr>
              <a:defRPr sz="1080" b="0" i="1">
                <a:solidFill>
                  <a:srgbClr val="4A724E"/>
                </a:solidFill>
                <a:latin typeface="Aptos"/>
              </a:defRPr>
            </a:pPr>
            <a:r>
              <a:t>Teaching setup: the core dispute was not whether Blake’s Farm was agricultural in some sense—it was whether all of its buildings and uses qualified for the same exemption treatment.</a:t>
            </a:r>
          </a:p>
        </p:txBody>
      </p:sp>
      <p:sp>
        <p:nvSpPr>
          <p:cNvPr id="16" name="TextBox 15"/>
          <p:cNvSpPr txBox="1"/>
          <p:nvPr/>
        </p:nvSpPr>
        <p:spPr>
          <a:xfrm>
            <a:off x="3154680" y="5943600"/>
            <a:ext cx="6675120" cy="164592"/>
          </a:xfrm>
          <a:prstGeom prst="rect">
            <a:avLst/>
          </a:prstGeom>
          <a:noFill/>
        </p:spPr>
        <p:txBody>
          <a:bodyPr wrap="square" lIns="0" tIns="0" rIns="0" bIns="0" anchor="t">
            <a:spAutoFit/>
          </a:bodyPr>
          <a:lstStyle/>
          <a:p>
            <a:pPr>
              <a:defRPr sz="700" b="0" i="0">
                <a:solidFill>
                  <a:srgbClr val="5F6672"/>
                </a:solidFill>
                <a:latin typeface="Aptos"/>
              </a:defRPr>
            </a:pPr>
            <a:r>
              <a:t>Source: Blake’s Farm, Inc. v. Armada Twp., Nos. 371397 &amp; 371398 (Mich. Ct. App. May 15, 2025); MCL 211.7ee.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02336"/>
            <a:ext cx="2359152" cy="1554480"/>
          </a:xfrm>
          <a:prstGeom prst="rect">
            <a:avLst/>
          </a:prstGeom>
          <a:noFill/>
        </p:spPr>
        <p:txBody>
          <a:bodyPr wrap="square" lIns="18288" tIns="18288" rIns="18288" bIns="18288" anchor="t">
            <a:spAutoFit/>
          </a:bodyPr>
          <a:lstStyle/>
          <a:p>
            <a:r>
              <a:rPr sz="2200" b="1">
                <a:solidFill>
                  <a:srgbClr val="FFFFFF"/>
                </a:solidFill>
              </a:rPr>
              <a:t>Agritourism:</a:t>
            </a:r>
          </a:p>
          <a:p>
            <a:r>
              <a:rPr sz="2200" b="1">
                <a:solidFill>
                  <a:srgbClr val="FFFFFF"/>
                </a:solidFill>
              </a:rPr>
              <a:t>Agricultural or</a:t>
            </a:r>
          </a:p>
          <a:p>
            <a:r>
              <a:rPr sz="2200" b="1">
                <a:solidFill>
                  <a:srgbClr val="FFFFFF"/>
                </a:solidFill>
              </a:rPr>
              <a:t>Commercial?</a:t>
            </a:r>
          </a:p>
        </p:txBody>
      </p:sp>
      <p:sp>
        <p:nvSpPr>
          <p:cNvPr id="7" name="TextBox 6"/>
          <p:cNvSpPr txBox="1"/>
          <p:nvPr/>
        </p:nvSpPr>
        <p:spPr>
          <a:xfrm>
            <a:off x="201168" y="1847088"/>
            <a:ext cx="2359152" cy="658368"/>
          </a:xfrm>
          <a:prstGeom prst="rect">
            <a:avLst/>
          </a:prstGeom>
          <a:noFill/>
        </p:spPr>
        <p:txBody>
          <a:bodyPr wrap="square" lIns="18288" tIns="18288" rIns="18288" bIns="18288" anchor="t">
            <a:spAutoFit/>
          </a:bodyPr>
          <a:lstStyle/>
          <a:p>
            <a:pPr algn="l">
              <a:spcAft>
                <a:spcPts val="200"/>
              </a:spcAft>
              <a:defRPr sz="1500" b="0" i="0">
                <a:solidFill>
                  <a:srgbClr val="FFFFFF"/>
                </a:solidFill>
                <a:latin typeface="Aptos"/>
              </a:defRPr>
            </a:pPr>
            <a:r>
              <a:t>Michigan Court of Appeals, 2025</a:t>
            </a:r>
            <a:br/>
            <a:r>
              <a:t>qualified agricultural exemption</a:t>
            </a:r>
          </a:p>
        </p:txBody>
      </p:sp>
      <p:sp>
        <p:nvSpPr>
          <p:cNvPr id="8" name="TextBox 7"/>
          <p:cNvSpPr txBox="1"/>
          <p:nvPr/>
        </p:nvSpPr>
        <p:spPr>
          <a:xfrm>
            <a:off x="201168" y="4526280"/>
            <a:ext cx="2377440" cy="1234440"/>
          </a:xfrm>
          <a:prstGeom prst="rect">
            <a:avLst/>
          </a:prstGeom>
          <a:noFill/>
        </p:spPr>
        <p:txBody>
          <a:bodyPr wrap="square" lIns="18288" tIns="18288" rIns="18288" bIns="18288" anchor="t">
            <a:spAutoFit/>
          </a:bodyPr>
          <a:lstStyle/>
          <a:p>
            <a:pPr algn="l">
              <a:spcAft>
                <a:spcPts val="200"/>
              </a:spcAft>
              <a:defRPr sz="1400" b="1" i="0">
                <a:solidFill>
                  <a:srgbClr val="FFFFFF"/>
                </a:solidFill>
                <a:latin typeface="Aptos"/>
              </a:defRPr>
            </a:pPr>
            <a:r>
              <a:rPr sz="1320"/>
              <a:t>Practical point: agritourism may be farm-adjacent, but farm-adjacent is not always agricultural for exemption purposes.</a:t>
            </a:r>
          </a:p>
        </p:txBody>
      </p:sp>
      <p:sp>
        <p:nvSpPr>
          <p:cNvPr id="9" name="TextBox 8"/>
          <p:cNvSpPr txBox="1"/>
          <p:nvPr/>
        </p:nvSpPr>
        <p:spPr>
          <a:xfrm>
            <a:off x="3154680" y="237744"/>
            <a:ext cx="7589520" cy="685800"/>
          </a:xfrm>
          <a:prstGeom prst="rect">
            <a:avLst/>
          </a:prstGeom>
          <a:noFill/>
        </p:spPr>
        <p:txBody>
          <a:bodyPr wrap="square" lIns="18288" tIns="18288" rIns="18288" bIns="18288" anchor="t">
            <a:spAutoFit/>
          </a:bodyPr>
          <a:lstStyle/>
          <a:p>
            <a:pPr>
              <a:defRPr sz="1880" b="1" i="0">
                <a:solidFill>
                  <a:srgbClr val="1F2B48"/>
                </a:solidFill>
                <a:latin typeface="Aptos"/>
              </a:defRPr>
            </a:pPr>
            <a:r>
              <a:t>Blake’s Farm v. Armada Township: Michigan affirmed only partial agricultural exemption for mixed agritourism property</a:t>
            </a:r>
          </a:p>
        </p:txBody>
      </p:sp>
      <p:sp>
        <p:nvSpPr>
          <p:cNvPr id="10" name="TextBox 9"/>
          <p:cNvSpPr txBox="1"/>
          <p:nvPr/>
        </p:nvSpPr>
        <p:spPr>
          <a:xfrm>
            <a:off x="3154680" y="868680"/>
            <a:ext cx="7315200" cy="274320"/>
          </a:xfrm>
          <a:prstGeom prst="rect">
            <a:avLst/>
          </a:prstGeom>
          <a:noFill/>
        </p:spPr>
        <p:txBody>
          <a:bodyPr wrap="square" lIns="18288" tIns="18288" rIns="18288" bIns="18288" anchor="t">
            <a:spAutoFit/>
          </a:bodyPr>
          <a:lstStyle/>
          <a:p>
            <a:pPr>
              <a:defRPr sz="1170" b="0" i="0">
                <a:solidFill>
                  <a:srgbClr val="5F6672"/>
                </a:solidFill>
                <a:latin typeface="Aptos"/>
              </a:defRPr>
            </a:pPr>
            <a:r>
              <a:t>Decision filed May 15, 2025 • two orchard parcels • restaurant, gift shop, cider retail, event space, parking, and processing/storage uses</a:t>
            </a:r>
          </a:p>
        </p:txBody>
      </p:sp>
      <p:sp>
        <p:nvSpPr>
          <p:cNvPr id="11" name="TextBox 10"/>
          <p:cNvSpPr txBox="1"/>
          <p:nvPr/>
        </p:nvSpPr>
        <p:spPr>
          <a:xfrm>
            <a:off x="3154680" y="1335024"/>
            <a:ext cx="2834640" cy="256032"/>
          </a:xfrm>
          <a:prstGeom prst="rect">
            <a:avLst/>
          </a:prstGeom>
          <a:noFill/>
        </p:spPr>
        <p:txBody>
          <a:bodyPr wrap="square" lIns="18288" tIns="18288" rIns="18288" bIns="18288" anchor="t">
            <a:spAutoFit/>
          </a:bodyPr>
          <a:lstStyle/>
          <a:p>
            <a:pPr>
              <a:defRPr sz="1820" b="1" i="0">
                <a:solidFill>
                  <a:srgbClr val="356891"/>
                </a:solidFill>
                <a:latin typeface="Aptos"/>
              </a:defRPr>
            </a:pPr>
            <a:r>
              <a:t>Michigan holding</a:t>
            </a:r>
          </a:p>
        </p:txBody>
      </p:sp>
      <p:sp>
        <p:nvSpPr>
          <p:cNvPr id="12" name="TextBox 11"/>
          <p:cNvSpPr txBox="1"/>
          <p:nvPr/>
        </p:nvSpPr>
        <p:spPr>
          <a:xfrm>
            <a:off x="6720840" y="1335024"/>
            <a:ext cx="2834640" cy="256032"/>
          </a:xfrm>
          <a:prstGeom prst="rect">
            <a:avLst/>
          </a:prstGeom>
          <a:noFill/>
        </p:spPr>
        <p:txBody>
          <a:bodyPr wrap="square" lIns="18288" tIns="18288" rIns="18288" bIns="18288" anchor="t">
            <a:spAutoFit/>
          </a:bodyPr>
          <a:lstStyle/>
          <a:p>
            <a:pPr>
              <a:defRPr sz="1820" b="1" i="0">
                <a:solidFill>
                  <a:srgbClr val="A5522D"/>
                </a:solidFill>
                <a:latin typeface="Aptos"/>
              </a:defRPr>
            </a:pPr>
            <a:r>
              <a:t>Kansas comparison</a:t>
            </a:r>
          </a:p>
        </p:txBody>
      </p:sp>
      <p:sp>
        <p:nvSpPr>
          <p:cNvPr id="13" name="Rounded Rectangle 12"/>
          <p:cNvSpPr/>
          <p:nvPr/>
        </p:nvSpPr>
        <p:spPr>
          <a:xfrm>
            <a:off x="3108960" y="1664208"/>
            <a:ext cx="3154680" cy="30632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01968" y="1664208"/>
            <a:ext cx="3611880" cy="30632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65376"/>
            <a:ext cx="2697480" cy="219456"/>
          </a:xfrm>
          <a:prstGeom prst="rect">
            <a:avLst/>
          </a:prstGeom>
          <a:noFill/>
        </p:spPr>
        <p:txBody>
          <a:bodyPr wrap="square" lIns="18288" tIns="18288" rIns="18288" bIns="18288" anchor="t">
            <a:spAutoFit/>
          </a:bodyPr>
          <a:lstStyle/>
          <a:p>
            <a:pPr>
              <a:defRPr sz="1500" b="1" i="0">
                <a:solidFill>
                  <a:srgbClr val="1F2B48"/>
                </a:solidFill>
                <a:latin typeface="Aptos"/>
              </a:defRPr>
            </a:pPr>
            <a:r>
              <a:t>What Michigan emphasized</a:t>
            </a:r>
          </a:p>
        </p:txBody>
      </p:sp>
      <p:sp>
        <p:nvSpPr>
          <p:cNvPr id="16" name="TextBox 15"/>
          <p:cNvSpPr txBox="1"/>
          <p:nvPr/>
        </p:nvSpPr>
        <p:spPr>
          <a:xfrm>
            <a:off x="3328416" y="2103120"/>
            <a:ext cx="2743200" cy="2084831"/>
          </a:xfrm>
          <a:prstGeom prst="rect">
            <a:avLst/>
          </a:prstGeom>
          <a:noFill/>
        </p:spPr>
        <p:txBody>
          <a:bodyPr wrap="square" lIns="18288" tIns="18288" rIns="18288" bIns="18288" anchor="t">
            <a:spAutoFit/>
          </a:bodyPr>
          <a:lstStyle/>
          <a:p>
            <a:pPr>
              <a:defRPr sz="1180" b="0" i="0">
                <a:solidFill>
                  <a:srgbClr val="343434"/>
                </a:solidFill>
                <a:latin typeface="Aptos"/>
              </a:defRPr>
            </a:pPr>
            <a:r>
              <a:t>• Michigan’s QAE statute does not exempt buildings and structures used for commercial or industrial purposes.</a:t>
            </a:r>
            <a:br/>
            <a:r>
              <a:t>• The court rejected the argument that the Right to Farm Act converted all retail and agritourism activities into agricultural use.</a:t>
            </a:r>
            <a:br/>
            <a:r>
              <a:t>• The Tax Tribunal’s partial exemptions were affirmed rather than expanded to 100%.</a:t>
            </a:r>
            <a:br/>
            <a:r>
              <a:t>• Mixed-use agricultural property can receive a partial exemption—but not a free pass for every structure on the parcel.</a:t>
            </a:r>
          </a:p>
        </p:txBody>
      </p:sp>
      <p:sp>
        <p:nvSpPr>
          <p:cNvPr id="17" name="TextBox 16"/>
          <p:cNvSpPr txBox="1"/>
          <p:nvPr/>
        </p:nvSpPr>
        <p:spPr>
          <a:xfrm>
            <a:off x="6830568" y="1865376"/>
            <a:ext cx="3017520" cy="219456"/>
          </a:xfrm>
          <a:prstGeom prst="rect">
            <a:avLst/>
          </a:prstGeom>
          <a:noFill/>
        </p:spPr>
        <p:txBody>
          <a:bodyPr wrap="square" lIns="18288" tIns="18288" rIns="18288" bIns="18288" anchor="t">
            <a:spAutoFit/>
          </a:bodyPr>
          <a:lstStyle/>
          <a:p>
            <a:pPr>
              <a:defRPr sz="1500" b="1" i="0">
                <a:solidFill>
                  <a:srgbClr val="1F2B48"/>
                </a:solidFill>
                <a:latin typeface="Aptos"/>
              </a:defRPr>
            </a:pPr>
            <a:r>
              <a:t>Kansas compare / contrast</a:t>
            </a:r>
          </a:p>
        </p:txBody>
      </p:sp>
      <p:sp>
        <p:nvSpPr>
          <p:cNvPr id="18" name="TextBox 17"/>
          <p:cNvSpPr txBox="1"/>
          <p:nvPr/>
        </p:nvSpPr>
        <p:spPr>
          <a:xfrm>
            <a:off x="6830568" y="2103120"/>
            <a:ext cx="3054096" cy="2029968"/>
          </a:xfrm>
          <a:prstGeom prst="rect">
            <a:avLst/>
          </a:prstGeom>
          <a:noFill/>
        </p:spPr>
        <p:txBody>
          <a:bodyPr wrap="square" lIns="18288" tIns="18288" rIns="18288" bIns="18288" anchor="t">
            <a:spAutoFit/>
          </a:bodyPr>
          <a:lstStyle/>
          <a:p>
            <a:r>
              <a:rPr sz="1090"/>
              <a:t>• Kansas usually does not solve these disputes by granting percentage-based exemptions for improvements.</a:t>
            </a:r>
          </a:p>
          <a:p>
            <a:r>
              <a:rPr sz="1090"/>
              <a:t>• Kansas more often asks whether the land or improvement should be treated as agricultural or commercial.</a:t>
            </a:r>
          </a:p>
          <a:p>
            <a:r>
              <a:rPr sz="1090"/>
              <a:t>• Event, retail, restaurant, and entertainment uses strengthen the case for commercial treatment.</a:t>
            </a:r>
          </a:p>
          <a:p>
            <a:r>
              <a:rPr sz="1090"/>
              <a:t>• Michigan’s partial-exemption model creates middle ground, but also more allocation fights.</a:t>
            </a:r>
          </a:p>
        </p:txBody>
      </p:sp>
      <p:sp>
        <p:nvSpPr>
          <p:cNvPr id="19" name="TextBox 18"/>
          <p:cNvSpPr txBox="1"/>
          <p:nvPr/>
        </p:nvSpPr>
        <p:spPr>
          <a:xfrm>
            <a:off x="6830568" y="4187952"/>
            <a:ext cx="2999232" cy="292608"/>
          </a:xfrm>
          <a:prstGeom prst="rect">
            <a:avLst/>
          </a:prstGeom>
          <a:noFill/>
        </p:spPr>
        <p:txBody>
          <a:bodyPr wrap="square" lIns="18288" tIns="18288" rIns="18288" bIns="18288" anchor="t">
            <a:spAutoFit/>
          </a:bodyPr>
          <a:lstStyle/>
          <a:p>
            <a:r>
              <a:rPr sz="1019"/>
              <a:t>Shared theme: mixed-use property creates line-drawing problems.</a:t>
            </a:r>
          </a:p>
        </p:txBody>
      </p:sp>
      <p:sp>
        <p:nvSpPr>
          <p:cNvPr id="20" name="Rounded Rectangle 19"/>
          <p:cNvSpPr/>
          <p:nvPr/>
        </p:nvSpPr>
        <p:spPr>
          <a:xfrm>
            <a:off x="3108960" y="4800600"/>
            <a:ext cx="7095744" cy="877824"/>
          </a:xfrm>
          <a:prstGeom prst="roundRect">
            <a:avLst/>
          </a:prstGeom>
          <a:solidFill>
            <a:srgbClr val="EEE9DC"/>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37760"/>
            <a:ext cx="1938528" cy="402336"/>
          </a:xfrm>
          <a:prstGeom prst="rect">
            <a:avLst/>
          </a:prstGeom>
          <a:noFill/>
        </p:spPr>
        <p:txBody>
          <a:bodyPr wrap="square" lIns="18288" tIns="18288" rIns="18288" bIns="18288" anchor="t">
            <a:spAutoFit/>
          </a:bodyPr>
          <a:lstStyle/>
          <a:p>
            <a:pPr>
              <a:defRPr sz="1440" b="1" i="0">
                <a:solidFill>
                  <a:srgbClr val="1F2B48"/>
                </a:solidFill>
                <a:latin typeface="Aptos"/>
              </a:defRPr>
            </a:pPr>
            <a:r>
              <a:t>Checklist for agritourism disputes</a:t>
            </a:r>
          </a:p>
        </p:txBody>
      </p:sp>
      <p:sp>
        <p:nvSpPr>
          <p:cNvPr id="22" name="TextBox 21"/>
          <p:cNvSpPr txBox="1"/>
          <p:nvPr/>
        </p:nvSpPr>
        <p:spPr>
          <a:xfrm>
            <a:off x="5468112" y="4937760"/>
            <a:ext cx="1874519" cy="384048"/>
          </a:xfrm>
          <a:prstGeom prst="rect">
            <a:avLst/>
          </a:prstGeom>
          <a:noFill/>
        </p:spPr>
        <p:txBody>
          <a:bodyPr wrap="square" lIns="18288" tIns="18288" rIns="18288" bIns="18288" anchor="t">
            <a:spAutoFit/>
          </a:bodyPr>
          <a:lstStyle/>
          <a:p>
            <a:pPr>
              <a:defRPr sz="1100" b="0" i="0">
                <a:solidFill>
                  <a:srgbClr val="343434"/>
                </a:solidFill>
                <a:latin typeface="Aptos"/>
              </a:defRPr>
            </a:pPr>
            <a:r>
              <a:t>1. Which structures support production?</a:t>
            </a:r>
            <a:br/>
            <a:r>
              <a:t>2. Which support retail or events?</a:t>
            </a:r>
            <a:br/>
            <a:r>
              <a:t>3. Who generates revenue from the use?</a:t>
            </a:r>
          </a:p>
        </p:txBody>
      </p:sp>
      <p:sp>
        <p:nvSpPr>
          <p:cNvPr id="23" name="TextBox 22"/>
          <p:cNvSpPr txBox="1"/>
          <p:nvPr/>
        </p:nvSpPr>
        <p:spPr>
          <a:xfrm>
            <a:off x="7635240" y="4937760"/>
            <a:ext cx="2331720" cy="384048"/>
          </a:xfrm>
          <a:prstGeom prst="rect">
            <a:avLst/>
          </a:prstGeom>
          <a:noFill/>
        </p:spPr>
        <p:txBody>
          <a:bodyPr wrap="square" lIns="18288" tIns="18288" rIns="18288" bIns="18288" anchor="t">
            <a:spAutoFit/>
          </a:bodyPr>
          <a:lstStyle/>
          <a:p>
            <a:pPr>
              <a:defRPr sz="1100" b="0" i="0">
                <a:solidFill>
                  <a:srgbClr val="343434"/>
                </a:solidFill>
                <a:latin typeface="Aptos"/>
              </a:defRPr>
            </a:pPr>
            <a:r>
              <a:t>4. Is the use integral to farming or separately commercial?</a:t>
            </a:r>
            <a:br/>
            <a:r>
              <a:t>5. Is the requested treatment all-or-nothing or allocative?</a:t>
            </a:r>
          </a:p>
        </p:txBody>
      </p:sp>
      <p:sp>
        <p:nvSpPr>
          <p:cNvPr id="24" name="Rounded Rectangle 23"/>
          <p:cNvSpPr/>
          <p:nvPr/>
        </p:nvSpPr>
        <p:spPr>
          <a:xfrm>
            <a:off x="3200400" y="5650992"/>
            <a:ext cx="6812280" cy="347472"/>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5715000"/>
            <a:ext cx="6492240" cy="182880"/>
          </a:xfrm>
          <a:prstGeom prst="rect">
            <a:avLst/>
          </a:prstGeom>
          <a:noFill/>
        </p:spPr>
        <p:txBody>
          <a:bodyPr wrap="square" lIns="18288" tIns="18288" rIns="18288" bIns="18288" anchor="t">
            <a:spAutoFit/>
          </a:bodyPr>
          <a:lstStyle/>
          <a:p>
            <a:pPr>
              <a:defRPr sz="1010" b="0" i="1">
                <a:solidFill>
                  <a:srgbClr val="4A724E"/>
                </a:solidFill>
                <a:latin typeface="Aptos"/>
              </a:defRPr>
            </a:pPr>
            <a:r>
              <a:t>Kansas teaching point: the more the improvement looks like a destination business, the harder it becomes to treat that improvement as purely agricultural.</a:t>
            </a:r>
          </a:p>
        </p:txBody>
      </p:sp>
      <p:sp>
        <p:nvSpPr>
          <p:cNvPr id="26" name="TextBox 25"/>
          <p:cNvSpPr txBox="1"/>
          <p:nvPr/>
        </p:nvSpPr>
        <p:spPr>
          <a:xfrm>
            <a:off x="3145536" y="6035040"/>
            <a:ext cx="7040880" cy="164592"/>
          </a:xfrm>
          <a:prstGeom prst="rect">
            <a:avLst/>
          </a:prstGeom>
          <a:noFill/>
        </p:spPr>
        <p:txBody>
          <a:bodyPr wrap="square" lIns="0" tIns="0" rIns="0" bIns="0" anchor="t">
            <a:spAutoFit/>
          </a:bodyPr>
          <a:lstStyle/>
          <a:p>
            <a:pPr>
              <a:defRPr sz="690" b="0" i="0">
                <a:solidFill>
                  <a:srgbClr val="5F6672"/>
                </a:solidFill>
                <a:latin typeface="Aptos"/>
              </a:defRPr>
            </a:pPr>
            <a:r>
              <a:t>Source: Blake’s Farm, Inc. v. Armada Twp., Nos. 371397 &amp; 371398 (Mich. Ct. App. May 15, 2025); MCL 211.7ee.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731520"/>
          </a:xfrm>
          <a:prstGeom prst="rect">
            <a:avLst/>
          </a:prstGeom>
          <a:noFill/>
        </p:spPr>
        <p:txBody>
          <a:bodyPr wrap="square" lIns="0" tIns="0" rIns="0" bIns="0" anchor="t">
            <a:spAutoFit/>
          </a:bodyPr>
          <a:lstStyle/>
          <a:p>
            <a:pPr algn="l">
              <a:defRPr sz="2800" b="1" i="0">
                <a:solidFill>
                  <a:srgbClr val="1F2B48"/>
                </a:solidFill>
                <a:latin typeface="Aptos"/>
              </a:defRPr>
            </a:pPr>
            <a:r>
              <a:t>Missouri</a:t>
            </a:r>
          </a:p>
        </p:txBody>
      </p:sp>
      <p:sp>
        <p:nvSpPr>
          <p:cNvPr id="7" name="TextBox 6"/>
          <p:cNvSpPr txBox="1"/>
          <p:nvPr/>
        </p:nvSpPr>
        <p:spPr>
          <a:xfrm>
            <a:off x="777240" y="2121408"/>
            <a:ext cx="7132320" cy="1143000"/>
          </a:xfrm>
          <a:prstGeom prst="rect">
            <a:avLst/>
          </a:prstGeom>
          <a:noFill/>
        </p:spPr>
        <p:txBody>
          <a:bodyPr wrap="square" lIns="0" tIns="0" rIns="0" bIns="0" anchor="t">
            <a:spAutoFit/>
          </a:bodyPr>
          <a:lstStyle/>
          <a:p>
            <a:pPr algn="l">
              <a:spcAft>
                <a:spcPts val="200"/>
              </a:spcAft>
              <a:defRPr sz="1600" b="1" i="0">
                <a:solidFill>
                  <a:srgbClr val="356891"/>
                </a:solidFill>
                <a:latin typeface="Aptos"/>
              </a:defRPr>
            </a:pPr>
            <a:r>
              <a:t>Exemption type</a:t>
            </a:r>
          </a:p>
          <a:p>
            <a:pPr algn="l">
              <a:spcAft>
                <a:spcPts val="200"/>
              </a:spcAft>
              <a:defRPr sz="2100" b="1" i="0">
                <a:solidFill>
                  <a:srgbClr val="1F2B48"/>
                </a:solidFill>
                <a:latin typeface="Aptos"/>
              </a:defRPr>
            </a:pPr>
            <a:r>
              <a:t>Solar energy system / constitutional limits on statutory exemptions</a:t>
            </a:r>
          </a:p>
          <a:p>
            <a:pPr algn="l">
              <a:spcAft>
                <a:spcPts val="200"/>
              </a:spcAft>
              <a:defRPr sz="1350" b="0" i="0">
                <a:solidFill>
                  <a:srgbClr val="5F6672"/>
                </a:solidFill>
                <a:latin typeface="Aptos"/>
              </a:defRPr>
            </a:pPr>
            <a:r>
              <a:t>Legislative authority, enumerated exemptions, and “zero-rate” arguments</a:t>
            </a:r>
          </a:p>
        </p:txBody>
      </p:sp>
      <p:sp>
        <p:nvSpPr>
          <p:cNvPr id="8" name="TextBox 7"/>
          <p:cNvSpPr txBox="1"/>
          <p:nvPr/>
        </p:nvSpPr>
        <p:spPr>
          <a:xfrm>
            <a:off x="777240" y="5074920"/>
            <a:ext cx="6217920" cy="411480"/>
          </a:xfrm>
          <a:prstGeom prst="rect">
            <a:avLst/>
          </a:prstGeom>
          <a:noFill/>
        </p:spPr>
        <p:txBody>
          <a:bodyPr wrap="square" lIns="0" tIns="0" rIns="0" bIns="0" anchor="t">
            <a:spAutoFit/>
          </a:bodyPr>
          <a:lstStyle/>
          <a:p>
            <a:pPr algn="l">
              <a:defRPr sz="1500" b="1" i="0">
                <a:solidFill>
                  <a:srgbClr val="5F6672"/>
                </a:solidFill>
                <a:latin typeface="Aptos"/>
              </a:defRPr>
            </a:pPr>
            <a:r>
              <a:t>Next state case</a:t>
            </a:r>
          </a:p>
        </p:txBody>
      </p:sp>
      <p:sp>
        <p:nvSpPr>
          <p:cNvPr id="9" name="TextBox 8"/>
          <p:cNvSpPr txBox="1"/>
          <p:nvPr/>
        </p:nvSpPr>
        <p:spPr>
          <a:xfrm>
            <a:off x="9585655" y="2057400"/>
            <a:ext cx="2194560" cy="640080"/>
          </a:xfrm>
          <a:prstGeom prst="rect">
            <a:avLst/>
          </a:prstGeom>
          <a:noFill/>
        </p:spPr>
        <p:txBody>
          <a:bodyPr wrap="square" lIns="0" tIns="0" rIns="0" bIns="0" anchor="t">
            <a:spAutoFit/>
          </a:bodyPr>
          <a:lstStyle/>
          <a:p>
            <a:pPr algn="l">
              <a:defRPr sz="2100" b="1" i="0">
                <a:solidFill>
                  <a:srgbClr val="FFFFFF"/>
                </a:solidFill>
                <a:latin typeface="Aptos"/>
              </a:defRPr>
            </a:pPr>
            <a:r>
              <a:t>Missouri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11480"/>
            <a:ext cx="2359152" cy="1965960"/>
          </a:xfrm>
          <a:prstGeom prst="rect">
            <a:avLst/>
          </a:prstGeom>
          <a:noFill/>
        </p:spPr>
        <p:txBody>
          <a:bodyPr wrap="square" lIns="18288" tIns="18288" rIns="18288" bIns="18288" anchor="t">
            <a:spAutoFit/>
          </a:bodyPr>
          <a:lstStyle/>
          <a:p>
            <a:r>
              <a:rPr sz="2200" b="1">
                <a:solidFill>
                  <a:srgbClr val="FFFFFF"/>
                </a:solidFill>
              </a:rPr>
              <a:t>Missouri Context:</a:t>
            </a:r>
          </a:p>
          <a:p>
            <a:r>
              <a:rPr sz="2200" b="1">
                <a:solidFill>
                  <a:srgbClr val="FFFFFF"/>
                </a:solidFill>
              </a:rPr>
              <a:t>Solar Equipment</a:t>
            </a:r>
          </a:p>
          <a:p>
            <a:r>
              <a:rPr sz="2200" b="1">
                <a:solidFill>
                  <a:srgbClr val="FFFFFF"/>
                </a:solidFill>
              </a:rPr>
              <a:t>+ Constitutional</a:t>
            </a:r>
          </a:p>
          <a:p>
            <a:r>
              <a:rPr sz="2200" b="1">
                <a:solidFill>
                  <a:srgbClr val="FFFFFF"/>
                </a:solidFill>
              </a:rPr>
              <a:t>Limit</a:t>
            </a:r>
          </a:p>
        </p:txBody>
      </p:sp>
      <p:sp>
        <p:nvSpPr>
          <p:cNvPr id="7" name="TextBox 6"/>
          <p:cNvSpPr txBox="1"/>
          <p:nvPr/>
        </p:nvSpPr>
        <p:spPr>
          <a:xfrm>
            <a:off x="201168" y="2487168"/>
            <a:ext cx="2359152" cy="841248"/>
          </a:xfrm>
          <a:prstGeom prst="rect">
            <a:avLst/>
          </a:prstGeom>
          <a:noFill/>
        </p:spPr>
        <p:txBody>
          <a:bodyPr wrap="square" lIns="18288" tIns="18288" rIns="18288" bIns="18288" anchor="t">
            <a:spAutoFit/>
          </a:bodyPr>
          <a:lstStyle/>
          <a:p>
            <a:pPr algn="l">
              <a:defRPr sz="1500" b="0" i="0">
                <a:solidFill>
                  <a:srgbClr val="FFFFFF"/>
                </a:solidFill>
                <a:latin typeface="Aptos"/>
              </a:defRPr>
            </a:pPr>
            <a:r>
              <a:rPr sz="1440">
                <a:solidFill>
                  <a:srgbClr val="FFFFFF"/>
                </a:solidFill>
              </a:rPr>
              <a:t>Johnson v. Springfield</a:t>
            </a:r>
            <a:br/>
            <a:r>
              <a:rPr sz="1440">
                <a:solidFill>
                  <a:srgbClr val="FFFFFF"/>
                </a:solidFill>
              </a:rPr>
              <a:t>Solar 1, LLC</a:t>
            </a:r>
            <a:br/>
            <a:r>
              <a:rPr sz="1440">
                <a:solidFill>
                  <a:srgbClr val="FFFFFF"/>
                </a:solidFill>
              </a:rPr>
              <a:t>Missouri Supreme Court, 2022</a:t>
            </a:r>
          </a:p>
        </p:txBody>
      </p:sp>
      <p:sp>
        <p:nvSpPr>
          <p:cNvPr id="8" name="TextBox 7"/>
          <p:cNvSpPr txBox="1"/>
          <p:nvPr/>
        </p:nvSpPr>
        <p:spPr>
          <a:xfrm>
            <a:off x="201168" y="4572000"/>
            <a:ext cx="2377440" cy="1024128"/>
          </a:xfrm>
          <a:prstGeom prst="rect">
            <a:avLst/>
          </a:prstGeom>
          <a:noFill/>
        </p:spPr>
        <p:txBody>
          <a:bodyPr wrap="square" lIns="18288" tIns="18288" rIns="18288" bIns="18288" anchor="t">
            <a:spAutoFit/>
          </a:bodyPr>
          <a:lstStyle/>
          <a:p>
            <a:pPr algn="l">
              <a:defRPr sz="1400" b="1" i="0">
                <a:solidFill>
                  <a:srgbClr val="FFFFFF"/>
                </a:solidFill>
                <a:latin typeface="Aptos"/>
              </a:defRPr>
            </a:pPr>
            <a:r>
              <a:t>Context slide: this was a constitutional-authority case, not just a solar-policy dispute.</a:t>
            </a:r>
          </a:p>
        </p:txBody>
      </p:sp>
      <p:sp>
        <p:nvSpPr>
          <p:cNvPr id="9" name="TextBox 8"/>
          <p:cNvSpPr txBox="1"/>
          <p:nvPr/>
        </p:nvSpPr>
        <p:spPr>
          <a:xfrm>
            <a:off x="3154680" y="310896"/>
            <a:ext cx="7360920" cy="502920"/>
          </a:xfrm>
          <a:prstGeom prst="rect">
            <a:avLst/>
          </a:prstGeom>
          <a:noFill/>
        </p:spPr>
        <p:txBody>
          <a:bodyPr wrap="square" lIns="18288" tIns="18288" rIns="18288" bIns="18288" anchor="t">
            <a:spAutoFit/>
          </a:bodyPr>
          <a:lstStyle/>
          <a:p>
            <a:pPr algn="l">
              <a:defRPr sz="2100" b="1" i="0">
                <a:solidFill>
                  <a:srgbClr val="1F2B48"/>
                </a:solidFill>
                <a:latin typeface="Aptos"/>
              </a:defRPr>
            </a:pPr>
            <a:r>
              <a:t>Johnson v. Springfield Solar: facts and Missouri’s constitutional limitation</a:t>
            </a:r>
          </a:p>
        </p:txBody>
      </p:sp>
      <p:sp>
        <p:nvSpPr>
          <p:cNvPr id="10" name="TextBox 9"/>
          <p:cNvSpPr txBox="1"/>
          <p:nvPr/>
        </p:nvSpPr>
        <p:spPr>
          <a:xfrm>
            <a:off x="3154680" y="859536"/>
            <a:ext cx="7223760" cy="274320"/>
          </a:xfrm>
          <a:prstGeom prst="rect">
            <a:avLst/>
          </a:prstGeom>
          <a:noFill/>
        </p:spPr>
        <p:txBody>
          <a:bodyPr wrap="square" lIns="18288" tIns="18288" rIns="18288" bIns="18288" anchor="t">
            <a:spAutoFit/>
          </a:bodyPr>
          <a:lstStyle/>
          <a:p>
            <a:pPr algn="l">
              <a:defRPr sz="1250" b="0" i="0">
                <a:solidFill>
                  <a:srgbClr val="5F6672"/>
                </a:solidFill>
                <a:latin typeface="Aptos"/>
              </a:defRPr>
            </a:pPr>
            <a:r>
              <a:t>A factual setup for the next slide on legislative authority to create exemptions</a:t>
            </a:r>
          </a:p>
        </p:txBody>
      </p:sp>
      <p:sp>
        <p:nvSpPr>
          <p:cNvPr id="11" name="Rounded Rectangle 10"/>
          <p:cNvSpPr/>
          <p:nvPr/>
        </p:nvSpPr>
        <p:spPr>
          <a:xfrm>
            <a:off x="3127248" y="1481328"/>
            <a:ext cx="6903720" cy="338328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346704" y="1709928"/>
            <a:ext cx="6309360" cy="274320"/>
          </a:xfrm>
          <a:prstGeom prst="rect">
            <a:avLst/>
          </a:prstGeom>
          <a:noFill/>
        </p:spPr>
        <p:txBody>
          <a:bodyPr wrap="square" lIns="18288" tIns="18288" rIns="18288" bIns="18288" anchor="t">
            <a:spAutoFit/>
          </a:bodyPr>
          <a:lstStyle/>
          <a:p>
            <a:pPr algn="l">
              <a:defRPr sz="1600" b="1" i="0">
                <a:solidFill>
                  <a:srgbClr val="1F2B48"/>
                </a:solidFill>
                <a:latin typeface="Aptos"/>
              </a:defRPr>
            </a:pPr>
            <a:r>
              <a:t>The Facts and Constitutional Setup</a:t>
            </a:r>
          </a:p>
        </p:txBody>
      </p:sp>
      <p:sp>
        <p:nvSpPr>
          <p:cNvPr id="13" name="TextBox 12"/>
          <p:cNvSpPr txBox="1"/>
          <p:nvPr/>
        </p:nvSpPr>
        <p:spPr>
          <a:xfrm>
            <a:off x="3346704" y="2057400"/>
            <a:ext cx="6355080" cy="2139696"/>
          </a:xfrm>
          <a:prstGeom prst="rect">
            <a:avLst/>
          </a:prstGeom>
          <a:noFill/>
        </p:spPr>
        <p:txBody>
          <a:bodyPr wrap="square" lIns="18288" tIns="18288" rIns="18288" bIns="18288" anchor="t">
            <a:spAutoFit/>
          </a:bodyPr>
          <a:lstStyle/>
          <a:p>
            <a:pPr algn="l">
              <a:defRPr sz="1300" b="0" i="0">
                <a:solidFill>
                  <a:srgbClr val="343434"/>
                </a:solidFill>
                <a:latin typeface="Aptos"/>
              </a:defRPr>
            </a:pPr>
            <a:r>
              <a:t>Springfield Solar owned solar-energy equipment located on property owned by City Utilities of Springfield; City Utilities had purchase options and agreed to buy all energy generated during the contract term. Greene County assessed the equipment beginning in 2017, while Springfield Solar claimed a statutory exemption for “solar energy systems not held for resale” under § 137.100(10). The Missouri Supreme Court framed the dispute against Article X, § 6, which enumerates exempt property and provides that laws exempting other property are void; historically, Missouri treats that constitutional list as the boundary of the General Assembly’s exemption authority unless another constitutional provision expressly authorizes an additional exemption.</a:t>
            </a:r>
          </a:p>
        </p:txBody>
      </p:sp>
      <p:sp>
        <p:nvSpPr>
          <p:cNvPr id="14" name="Rounded Rectangle 13"/>
          <p:cNvSpPr/>
          <p:nvPr/>
        </p:nvSpPr>
        <p:spPr>
          <a:xfrm>
            <a:off x="3200400" y="5084064"/>
            <a:ext cx="6675120" cy="493776"/>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83280" y="5193792"/>
            <a:ext cx="6309360" cy="228600"/>
          </a:xfrm>
          <a:prstGeom prst="rect">
            <a:avLst/>
          </a:prstGeom>
          <a:noFill/>
        </p:spPr>
        <p:txBody>
          <a:bodyPr wrap="square" lIns="18288" tIns="18288" rIns="18288" bIns="18288" anchor="t">
            <a:spAutoFit/>
          </a:bodyPr>
          <a:lstStyle/>
          <a:p>
            <a:pPr algn="l">
              <a:defRPr sz="1080" b="0" i="1">
                <a:solidFill>
                  <a:srgbClr val="4A724E"/>
                </a:solidFill>
                <a:latin typeface="Aptos"/>
              </a:defRPr>
            </a:pPr>
            <a:r>
              <a:t>Teaching setup: the decisive question was not whether solar energy is good policy; it was whether the Missouri Constitution allowed this exemption category.</a:t>
            </a:r>
          </a:p>
        </p:txBody>
      </p:sp>
      <p:sp>
        <p:nvSpPr>
          <p:cNvPr id="16" name="TextBox 15"/>
          <p:cNvSpPr txBox="1"/>
          <p:nvPr/>
        </p:nvSpPr>
        <p:spPr>
          <a:xfrm>
            <a:off x="3154680" y="5943600"/>
            <a:ext cx="6675120" cy="164592"/>
          </a:xfrm>
          <a:prstGeom prst="rect">
            <a:avLst/>
          </a:prstGeom>
          <a:noFill/>
        </p:spPr>
        <p:txBody>
          <a:bodyPr wrap="square" lIns="0" tIns="0" rIns="0" bIns="0" anchor="t">
            <a:spAutoFit/>
          </a:bodyPr>
          <a:lstStyle/>
          <a:p>
            <a:pPr algn="l">
              <a:defRPr sz="700" b="0" i="0">
                <a:solidFill>
                  <a:srgbClr val="5F6672"/>
                </a:solidFill>
                <a:latin typeface="Aptos"/>
              </a:defRPr>
            </a:pPr>
            <a:r>
              <a:t>Source: Johnson v. Springfield Solar 1, LLC, 648 S.W.3d 101 (Mo. banc 2022); Mo. Const. art. X, § 6; Mo. Rev. Stat. § 137.100(10).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11480"/>
            <a:ext cx="2359152" cy="1920240"/>
          </a:xfrm>
          <a:prstGeom prst="rect">
            <a:avLst/>
          </a:prstGeom>
          <a:noFill/>
        </p:spPr>
        <p:txBody>
          <a:bodyPr wrap="square" lIns="18288" tIns="18288" rIns="18288" bIns="18288" anchor="t">
            <a:spAutoFit/>
          </a:bodyPr>
          <a:lstStyle/>
          <a:p>
            <a:r>
              <a:rPr sz="2150" b="1">
                <a:solidFill>
                  <a:srgbClr val="FFFFFF"/>
                </a:solidFill>
              </a:rPr>
              <a:t>Solar Exemption:</a:t>
            </a:r>
          </a:p>
          <a:p>
            <a:r>
              <a:rPr sz="2150" b="1">
                <a:solidFill>
                  <a:srgbClr val="FFFFFF"/>
                </a:solidFill>
              </a:rPr>
              <a:t>Legislative</a:t>
            </a:r>
          </a:p>
          <a:p>
            <a:r>
              <a:rPr sz="2150" b="1">
                <a:solidFill>
                  <a:srgbClr val="FFFFFF"/>
                </a:solidFill>
              </a:rPr>
              <a:t>Choice or</a:t>
            </a:r>
          </a:p>
          <a:p>
            <a:r>
              <a:rPr sz="2150" b="1">
                <a:solidFill>
                  <a:srgbClr val="FFFFFF"/>
                </a:solidFill>
              </a:rPr>
              <a:t>Constitutional</a:t>
            </a:r>
          </a:p>
          <a:p>
            <a:r>
              <a:rPr sz="2150" b="1">
                <a:solidFill>
                  <a:srgbClr val="FFFFFF"/>
                </a:solidFill>
              </a:rPr>
              <a:t>Limit?</a:t>
            </a:r>
          </a:p>
        </p:txBody>
      </p:sp>
      <p:sp>
        <p:nvSpPr>
          <p:cNvPr id="7" name="TextBox 6"/>
          <p:cNvSpPr txBox="1"/>
          <p:nvPr/>
        </p:nvSpPr>
        <p:spPr>
          <a:xfrm>
            <a:off x="201168" y="2487168"/>
            <a:ext cx="2359152" cy="713232"/>
          </a:xfrm>
          <a:prstGeom prst="rect">
            <a:avLst/>
          </a:prstGeom>
          <a:noFill/>
        </p:spPr>
        <p:txBody>
          <a:bodyPr wrap="square" lIns="18288" tIns="18288" rIns="18288" bIns="18288" anchor="t">
            <a:spAutoFit/>
          </a:bodyPr>
          <a:lstStyle/>
          <a:p>
            <a:pPr algn="l">
              <a:defRPr sz="1500" b="0" i="0">
                <a:solidFill>
                  <a:srgbClr val="FFFFFF"/>
                </a:solidFill>
                <a:latin typeface="Aptos"/>
              </a:defRPr>
            </a:pPr>
            <a:r>
              <a:rPr sz="1400">
                <a:solidFill>
                  <a:srgbClr val="FFFFFF"/>
                </a:solidFill>
              </a:rPr>
              <a:t>Missouri Supreme Court, 2022</a:t>
            </a:r>
            <a:br/>
            <a:r>
              <a:rPr sz="1400">
                <a:solidFill>
                  <a:srgbClr val="FFFFFF"/>
                </a:solidFill>
              </a:rPr>
              <a:t>constitutional exemption authority</a:t>
            </a:r>
          </a:p>
        </p:txBody>
      </p:sp>
      <p:sp>
        <p:nvSpPr>
          <p:cNvPr id="8" name="TextBox 7"/>
          <p:cNvSpPr txBox="1"/>
          <p:nvPr/>
        </p:nvSpPr>
        <p:spPr>
          <a:xfrm>
            <a:off x="201168" y="4526280"/>
            <a:ext cx="2377440" cy="1170432"/>
          </a:xfrm>
          <a:prstGeom prst="rect">
            <a:avLst/>
          </a:prstGeom>
          <a:noFill/>
        </p:spPr>
        <p:txBody>
          <a:bodyPr wrap="square" lIns="18288" tIns="18288" rIns="18288" bIns="18288" anchor="t">
            <a:spAutoFit/>
          </a:bodyPr>
          <a:lstStyle/>
          <a:p>
            <a:pPr algn="l">
              <a:defRPr sz="1380" b="1" i="0">
                <a:solidFill>
                  <a:srgbClr val="FFFFFF"/>
                </a:solidFill>
                <a:latin typeface="Aptos"/>
              </a:defRPr>
            </a:pPr>
            <a:r>
              <a:t>Practical point: some states require constitutional authorization before the legislature can create a new property-tax exemption.</a:t>
            </a:r>
          </a:p>
        </p:txBody>
      </p:sp>
      <p:sp>
        <p:nvSpPr>
          <p:cNvPr id="9" name="TextBox 8"/>
          <p:cNvSpPr txBox="1"/>
          <p:nvPr/>
        </p:nvSpPr>
        <p:spPr>
          <a:xfrm>
            <a:off x="3154680" y="237744"/>
            <a:ext cx="7589520" cy="713232"/>
          </a:xfrm>
          <a:prstGeom prst="rect">
            <a:avLst/>
          </a:prstGeom>
          <a:noFill/>
        </p:spPr>
        <p:txBody>
          <a:bodyPr wrap="square" lIns="18288" tIns="18288" rIns="18288" bIns="18288" anchor="t">
            <a:spAutoFit/>
          </a:bodyPr>
          <a:lstStyle/>
          <a:p>
            <a:pPr algn="l">
              <a:defRPr sz="1920" b="1" i="0">
                <a:solidFill>
                  <a:srgbClr val="1F2B48"/>
                </a:solidFill>
                <a:latin typeface="Aptos"/>
              </a:defRPr>
            </a:pPr>
            <a:r>
              <a:t>Johnson v. Springfield Solar: Missouri invalidated a statutory solar-equipment exemption</a:t>
            </a:r>
          </a:p>
        </p:txBody>
      </p:sp>
      <p:sp>
        <p:nvSpPr>
          <p:cNvPr id="10" name="TextBox 9"/>
          <p:cNvSpPr txBox="1"/>
          <p:nvPr/>
        </p:nvSpPr>
        <p:spPr>
          <a:xfrm>
            <a:off x="3154680" y="877824"/>
            <a:ext cx="7315200" cy="274320"/>
          </a:xfrm>
          <a:prstGeom prst="rect">
            <a:avLst/>
          </a:prstGeom>
          <a:noFill/>
        </p:spPr>
        <p:txBody>
          <a:bodyPr wrap="square" lIns="18288" tIns="18288" rIns="18288" bIns="18288" anchor="t">
            <a:spAutoFit/>
          </a:bodyPr>
          <a:lstStyle/>
          <a:p>
            <a:pPr algn="l">
              <a:defRPr sz="1170" b="0" i="0">
                <a:solidFill>
                  <a:srgbClr val="5F6672"/>
                </a:solidFill>
                <a:latin typeface="Aptos"/>
              </a:defRPr>
            </a:pPr>
            <a:r>
              <a:t>Missouri Supreme Court • August 9, 2022 • solar-energy-system exemption held unconstitutional</a:t>
            </a:r>
          </a:p>
        </p:txBody>
      </p:sp>
      <p:sp>
        <p:nvSpPr>
          <p:cNvPr id="11" name="TextBox 10"/>
          <p:cNvSpPr txBox="1"/>
          <p:nvPr/>
        </p:nvSpPr>
        <p:spPr>
          <a:xfrm>
            <a:off x="3154680" y="1335024"/>
            <a:ext cx="2834640" cy="256032"/>
          </a:xfrm>
          <a:prstGeom prst="rect">
            <a:avLst/>
          </a:prstGeom>
          <a:noFill/>
        </p:spPr>
        <p:txBody>
          <a:bodyPr wrap="square" lIns="18288" tIns="18288" rIns="18288" bIns="18288" anchor="t">
            <a:spAutoFit/>
          </a:bodyPr>
          <a:lstStyle/>
          <a:p>
            <a:pPr algn="l">
              <a:defRPr sz="1820" b="1" i="0">
                <a:solidFill>
                  <a:srgbClr val="356891"/>
                </a:solidFill>
                <a:latin typeface="Aptos"/>
              </a:defRPr>
            </a:pPr>
            <a:r>
              <a:t>Missouri holding</a:t>
            </a:r>
          </a:p>
        </p:txBody>
      </p:sp>
      <p:sp>
        <p:nvSpPr>
          <p:cNvPr id="12" name="TextBox 11"/>
          <p:cNvSpPr txBox="1"/>
          <p:nvPr/>
        </p:nvSpPr>
        <p:spPr>
          <a:xfrm>
            <a:off x="6720840" y="1335024"/>
            <a:ext cx="2834640" cy="256032"/>
          </a:xfrm>
          <a:prstGeom prst="rect">
            <a:avLst/>
          </a:prstGeom>
          <a:noFill/>
        </p:spPr>
        <p:txBody>
          <a:bodyPr wrap="square" lIns="18288" tIns="18288" rIns="18288" bIns="18288" anchor="t">
            <a:spAutoFit/>
          </a:bodyPr>
          <a:lstStyle/>
          <a:p>
            <a:pPr algn="l">
              <a:defRPr sz="1820" b="1" i="0">
                <a:solidFill>
                  <a:srgbClr val="A5522D"/>
                </a:solidFill>
                <a:latin typeface="Aptos"/>
              </a:defRPr>
            </a:pPr>
            <a:r>
              <a:t>Kansas contrast</a:t>
            </a:r>
          </a:p>
        </p:txBody>
      </p:sp>
      <p:sp>
        <p:nvSpPr>
          <p:cNvPr id="13" name="Rounded Rectangle 12"/>
          <p:cNvSpPr/>
          <p:nvPr/>
        </p:nvSpPr>
        <p:spPr>
          <a:xfrm>
            <a:off x="3108960" y="1664208"/>
            <a:ext cx="3154680" cy="301752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01968" y="1664208"/>
            <a:ext cx="3611880" cy="301752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65376"/>
            <a:ext cx="2697480" cy="219456"/>
          </a:xfrm>
          <a:prstGeom prst="rect">
            <a:avLst/>
          </a:prstGeom>
          <a:noFill/>
        </p:spPr>
        <p:txBody>
          <a:bodyPr wrap="square" lIns="18288" tIns="18288" rIns="18288" bIns="18288" anchor="t">
            <a:spAutoFit/>
          </a:bodyPr>
          <a:lstStyle/>
          <a:p>
            <a:pPr algn="l">
              <a:defRPr sz="1500" b="1" i="0">
                <a:solidFill>
                  <a:srgbClr val="1F2B48"/>
                </a:solidFill>
                <a:latin typeface="Aptos"/>
              </a:defRPr>
            </a:pPr>
            <a:r>
              <a:t>What Missouri emphasized</a:t>
            </a:r>
          </a:p>
        </p:txBody>
      </p:sp>
      <p:sp>
        <p:nvSpPr>
          <p:cNvPr id="16" name="TextBox 15"/>
          <p:cNvSpPr txBox="1"/>
          <p:nvPr/>
        </p:nvSpPr>
        <p:spPr>
          <a:xfrm>
            <a:off x="3328416" y="2103120"/>
            <a:ext cx="2743200" cy="2011680"/>
          </a:xfrm>
          <a:prstGeom prst="rect">
            <a:avLst/>
          </a:prstGeom>
          <a:noFill/>
        </p:spPr>
        <p:txBody>
          <a:bodyPr wrap="square" lIns="18288" tIns="18288" rIns="18288" bIns="18288" anchor="t">
            <a:spAutoFit/>
          </a:bodyPr>
          <a:lstStyle/>
          <a:p>
            <a:pPr algn="l">
              <a:defRPr sz="1155" b="0" i="0">
                <a:solidFill>
                  <a:srgbClr val="343434"/>
                </a:solidFill>
                <a:latin typeface="Aptos"/>
              </a:defRPr>
            </a:pPr>
            <a:r>
              <a:t>• Article X, § 6 enumerates the universe of property that may be exempt.</a:t>
            </a:r>
            <a:br/>
            <a:r>
              <a:t>• It also says laws exempting other property are void.</a:t>
            </a:r>
            <a:br/>
            <a:r>
              <a:t>• The court rejected the argument that classification authority permits a zero-percent tax rate for any subclass.</a:t>
            </a:r>
            <a:br/>
            <a:r>
              <a:t>• Because solar energy systems were not constitutionally authorized as an exemption category, § 137.100(10) failed.</a:t>
            </a:r>
          </a:p>
        </p:txBody>
      </p:sp>
      <p:sp>
        <p:nvSpPr>
          <p:cNvPr id="17" name="TextBox 16"/>
          <p:cNvSpPr txBox="1"/>
          <p:nvPr/>
        </p:nvSpPr>
        <p:spPr>
          <a:xfrm>
            <a:off x="6830568" y="1865376"/>
            <a:ext cx="3017520" cy="219456"/>
          </a:xfrm>
          <a:prstGeom prst="rect">
            <a:avLst/>
          </a:prstGeom>
          <a:noFill/>
        </p:spPr>
        <p:txBody>
          <a:bodyPr wrap="square" lIns="18288" tIns="18288" rIns="18288" bIns="18288" anchor="t">
            <a:spAutoFit/>
          </a:bodyPr>
          <a:lstStyle/>
          <a:p>
            <a:pPr algn="l">
              <a:defRPr sz="1500" b="1" i="0">
                <a:solidFill>
                  <a:srgbClr val="1F2B48"/>
                </a:solidFill>
                <a:latin typeface="Aptos"/>
              </a:defRPr>
            </a:pPr>
            <a:r>
              <a:t>Kansas broader authority</a:t>
            </a:r>
          </a:p>
        </p:txBody>
      </p:sp>
      <p:sp>
        <p:nvSpPr>
          <p:cNvPr id="18" name="TextBox 17"/>
          <p:cNvSpPr txBox="1"/>
          <p:nvPr/>
        </p:nvSpPr>
        <p:spPr>
          <a:xfrm>
            <a:off x="6830568" y="2103120"/>
            <a:ext cx="3063240" cy="1975104"/>
          </a:xfrm>
          <a:prstGeom prst="rect">
            <a:avLst/>
          </a:prstGeom>
          <a:noFill/>
        </p:spPr>
        <p:txBody>
          <a:bodyPr wrap="square" lIns="18288" tIns="18288" rIns="18288" bIns="18288" anchor="t">
            <a:spAutoFit/>
          </a:bodyPr>
          <a:lstStyle/>
          <a:p>
            <a:pPr algn="l">
              <a:defRPr sz="1135" b="0" i="0">
                <a:solidFill>
                  <a:srgbClr val="343434"/>
                </a:solidFill>
                <a:latin typeface="Aptos"/>
              </a:defRPr>
            </a:pPr>
            <a:r>
              <a:t>• Kansas Article 11 is not written with the same explicit Missouri “all other laws are void” structure.</a:t>
            </a:r>
            <a:br/>
            <a:r>
              <a:t>• Kansas requires certain constitutional exemptions, but also gives the Legislature more room to define classifications and create statutory exemptions.</a:t>
            </a:r>
            <a:br/>
            <a:r>
              <a:t>• Examples include personal-property exemptions and C&amp;I machinery provisions.</a:t>
            </a:r>
            <a:br/>
            <a:r>
              <a:t>• Still, Kansas authority is not unlimited: uniformity, classification text, and “used exclusively” limits remain important.</a:t>
            </a:r>
          </a:p>
        </p:txBody>
      </p:sp>
      <p:sp>
        <p:nvSpPr>
          <p:cNvPr id="19" name="TextBox 18"/>
          <p:cNvSpPr txBox="1"/>
          <p:nvPr/>
        </p:nvSpPr>
        <p:spPr>
          <a:xfrm>
            <a:off x="6830568" y="4187952"/>
            <a:ext cx="2971800" cy="329184"/>
          </a:xfrm>
          <a:prstGeom prst="rect">
            <a:avLst/>
          </a:prstGeom>
          <a:noFill/>
        </p:spPr>
        <p:txBody>
          <a:bodyPr wrap="square" lIns="18288" tIns="18288" rIns="18288" bIns="18288" anchor="t">
            <a:spAutoFit/>
          </a:bodyPr>
          <a:lstStyle/>
          <a:p>
            <a:pPr algn="l">
              <a:defRPr sz="1040" b="1" i="1">
                <a:solidFill>
                  <a:srgbClr val="4A724E"/>
                </a:solidFill>
                <a:latin typeface="Aptos"/>
              </a:defRPr>
            </a:pPr>
            <a:r>
              <a:t>Shared theme: start with the constitution before assuming the statute can do all the work.</a:t>
            </a:r>
          </a:p>
        </p:txBody>
      </p:sp>
      <p:sp>
        <p:nvSpPr>
          <p:cNvPr id="20" name="Rounded Rectangle 19"/>
          <p:cNvSpPr/>
          <p:nvPr/>
        </p:nvSpPr>
        <p:spPr>
          <a:xfrm>
            <a:off x="3108960" y="4773168"/>
            <a:ext cx="7095744" cy="877824"/>
          </a:xfrm>
          <a:prstGeom prst="roundRect">
            <a:avLst/>
          </a:prstGeom>
          <a:solidFill>
            <a:srgbClr val="EEE9DC"/>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10328"/>
            <a:ext cx="1938528" cy="402336"/>
          </a:xfrm>
          <a:prstGeom prst="rect">
            <a:avLst/>
          </a:prstGeom>
          <a:noFill/>
        </p:spPr>
        <p:txBody>
          <a:bodyPr wrap="square" lIns="18288" tIns="18288" rIns="18288" bIns="18288" anchor="t">
            <a:spAutoFit/>
          </a:bodyPr>
          <a:lstStyle/>
          <a:p>
            <a:pPr algn="l">
              <a:defRPr sz="1440" b="1" i="0">
                <a:solidFill>
                  <a:srgbClr val="1F2B48"/>
                </a:solidFill>
                <a:latin typeface="Aptos"/>
              </a:defRPr>
            </a:pPr>
            <a:r>
              <a:t>Checklist for exemption-authority disputes</a:t>
            </a:r>
          </a:p>
        </p:txBody>
      </p:sp>
      <p:sp>
        <p:nvSpPr>
          <p:cNvPr id="22" name="TextBox 21"/>
          <p:cNvSpPr txBox="1"/>
          <p:nvPr/>
        </p:nvSpPr>
        <p:spPr>
          <a:xfrm>
            <a:off x="5468112" y="4910328"/>
            <a:ext cx="1965960" cy="384048"/>
          </a:xfrm>
          <a:prstGeom prst="rect">
            <a:avLst/>
          </a:prstGeom>
          <a:noFill/>
        </p:spPr>
        <p:txBody>
          <a:bodyPr wrap="square" lIns="18288" tIns="18288" rIns="18288" bIns="18288" anchor="t">
            <a:spAutoFit/>
          </a:bodyPr>
          <a:lstStyle/>
          <a:p>
            <a:pPr algn="l">
              <a:defRPr sz="1100" b="0" i="0">
                <a:solidFill>
                  <a:srgbClr val="343434"/>
                </a:solidFill>
                <a:latin typeface="Aptos"/>
              </a:defRPr>
            </a:pPr>
            <a:r>
              <a:t>1. Constitutional source</a:t>
            </a:r>
            <a:br/>
            <a:r>
              <a:t>2. Mandatory or permissive exemption?</a:t>
            </a:r>
            <a:br/>
            <a:r>
              <a:t>3. Real vs. personal property</a:t>
            </a:r>
          </a:p>
        </p:txBody>
      </p:sp>
      <p:sp>
        <p:nvSpPr>
          <p:cNvPr id="23" name="TextBox 22"/>
          <p:cNvSpPr txBox="1"/>
          <p:nvPr/>
        </p:nvSpPr>
        <p:spPr>
          <a:xfrm>
            <a:off x="7635240" y="4910328"/>
            <a:ext cx="2331720" cy="384048"/>
          </a:xfrm>
          <a:prstGeom prst="rect">
            <a:avLst/>
          </a:prstGeom>
          <a:noFill/>
        </p:spPr>
        <p:txBody>
          <a:bodyPr wrap="square" lIns="18288" tIns="18288" rIns="18288" bIns="18288" anchor="t">
            <a:spAutoFit/>
          </a:bodyPr>
          <a:lstStyle/>
          <a:p>
            <a:pPr algn="l">
              <a:defRPr sz="1100" b="0" i="0">
                <a:solidFill>
                  <a:srgbClr val="343434"/>
                </a:solidFill>
                <a:latin typeface="Aptos"/>
              </a:defRPr>
            </a:pPr>
            <a:r>
              <a:t>4. Classification vs. exemption</a:t>
            </a:r>
            <a:br/>
            <a:r>
              <a:t>5. Does the statute exceed constitutional limits?</a:t>
            </a:r>
          </a:p>
        </p:txBody>
      </p:sp>
      <p:sp>
        <p:nvSpPr>
          <p:cNvPr id="24" name="Rounded Rectangle 23"/>
          <p:cNvSpPr/>
          <p:nvPr/>
        </p:nvSpPr>
        <p:spPr>
          <a:xfrm>
            <a:off x="3200400" y="5641848"/>
            <a:ext cx="6812280" cy="347472"/>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5705856"/>
            <a:ext cx="6492240" cy="182880"/>
          </a:xfrm>
          <a:prstGeom prst="rect">
            <a:avLst/>
          </a:prstGeom>
          <a:noFill/>
        </p:spPr>
        <p:txBody>
          <a:bodyPr wrap="square" lIns="18288" tIns="18288" rIns="18288" bIns="18288" anchor="t">
            <a:spAutoFit/>
          </a:bodyPr>
          <a:lstStyle/>
          <a:p>
            <a:pPr algn="l">
              <a:defRPr sz="1010" b="0" i="1">
                <a:solidFill>
                  <a:srgbClr val="4A724E"/>
                </a:solidFill>
                <a:latin typeface="Aptos"/>
              </a:defRPr>
            </a:pPr>
            <a:r>
              <a:t>Kansas teaching point: broader legislative flexibility does not eliminate the need to identify the constitutional hook for the exemption.</a:t>
            </a:r>
          </a:p>
        </p:txBody>
      </p:sp>
      <p:sp>
        <p:nvSpPr>
          <p:cNvPr id="26" name="TextBox 25"/>
          <p:cNvSpPr txBox="1"/>
          <p:nvPr/>
        </p:nvSpPr>
        <p:spPr>
          <a:xfrm>
            <a:off x="3145536" y="6035040"/>
            <a:ext cx="7040880" cy="164592"/>
          </a:xfrm>
          <a:prstGeom prst="rect">
            <a:avLst/>
          </a:prstGeom>
          <a:noFill/>
        </p:spPr>
        <p:txBody>
          <a:bodyPr wrap="square" lIns="0" tIns="0" rIns="0" bIns="0" anchor="t">
            <a:spAutoFit/>
          </a:bodyPr>
          <a:lstStyle/>
          <a:p>
            <a:pPr algn="l">
              <a:defRPr sz="690" b="0" i="0">
                <a:solidFill>
                  <a:srgbClr val="5F6672"/>
                </a:solidFill>
                <a:latin typeface="Aptos"/>
              </a:defRPr>
            </a:pPr>
            <a:r>
              <a:t>Source: Johnson v. Springfield Solar 1, LLC, 648 S.W.3d 101 (Mo. banc 2022); Kan. Const. art. 11, § 1; Mo. Const. art. X, §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731520"/>
          </a:xfrm>
          <a:prstGeom prst="rect">
            <a:avLst/>
          </a:prstGeom>
          <a:noFill/>
        </p:spPr>
        <p:txBody>
          <a:bodyPr wrap="square" lIns="0" tIns="0" rIns="0" bIns="0" anchor="t">
            <a:spAutoFit/>
          </a:bodyPr>
          <a:lstStyle/>
          <a:p>
            <a:pPr>
              <a:defRPr sz="2800" b="1" i="0">
                <a:solidFill>
                  <a:srgbClr val="1F2B48"/>
                </a:solidFill>
                <a:latin typeface="Aptos"/>
              </a:defRPr>
            </a:pPr>
            <a:r>
              <a:t>Oklahoma</a:t>
            </a:r>
          </a:p>
        </p:txBody>
      </p:sp>
      <p:sp>
        <p:nvSpPr>
          <p:cNvPr id="7" name="TextBox 6"/>
          <p:cNvSpPr txBox="1"/>
          <p:nvPr/>
        </p:nvSpPr>
        <p:spPr>
          <a:xfrm>
            <a:off x="777240" y="2121408"/>
            <a:ext cx="7132320" cy="1143000"/>
          </a:xfrm>
          <a:prstGeom prst="rect">
            <a:avLst/>
          </a:prstGeom>
          <a:noFill/>
        </p:spPr>
        <p:txBody>
          <a:bodyPr wrap="square" lIns="0" tIns="0" rIns="0" bIns="0" anchor="t">
            <a:spAutoFit/>
          </a:bodyPr>
          <a:lstStyle/>
          <a:p>
            <a:pPr algn="l">
              <a:spcAft>
                <a:spcPts val="200"/>
              </a:spcAft>
              <a:defRPr sz="1600" b="1" i="0">
                <a:solidFill>
                  <a:srgbClr val="356891"/>
                </a:solidFill>
                <a:latin typeface="Aptos"/>
              </a:defRPr>
            </a:pPr>
            <a:r>
              <a:t>Exemption type</a:t>
            </a:r>
          </a:p>
          <a:p>
            <a:pPr algn="l">
              <a:spcAft>
                <a:spcPts val="200"/>
              </a:spcAft>
              <a:defRPr sz="2200" b="1" i="0">
                <a:solidFill>
                  <a:srgbClr val="1F2B48"/>
                </a:solidFill>
                <a:latin typeface="Aptos"/>
              </a:defRPr>
            </a:pPr>
            <a:r>
              <a:t>Intangible-property exemption / wind-farm valuation</a:t>
            </a:r>
          </a:p>
          <a:p>
            <a:pPr algn="l">
              <a:spcAft>
                <a:spcPts val="200"/>
              </a:spcAft>
              <a:defRPr sz="1350" b="0" i="0">
                <a:solidFill>
                  <a:srgbClr val="5F6672"/>
                </a:solidFill>
                <a:latin typeface="Aptos"/>
              </a:defRPr>
            </a:pPr>
            <a:r>
              <a:t>Production tax credits and taxable value</a:t>
            </a:r>
          </a:p>
        </p:txBody>
      </p:sp>
      <p:sp>
        <p:nvSpPr>
          <p:cNvPr id="8" name="TextBox 7"/>
          <p:cNvSpPr txBox="1"/>
          <p:nvPr/>
        </p:nvSpPr>
        <p:spPr>
          <a:xfrm>
            <a:off x="777240" y="5074920"/>
            <a:ext cx="6217920" cy="411480"/>
          </a:xfrm>
          <a:prstGeom prst="rect">
            <a:avLst/>
          </a:prstGeom>
          <a:noFill/>
        </p:spPr>
        <p:txBody>
          <a:bodyPr wrap="square" lIns="0" tIns="0" rIns="0" bIns="0" anchor="t">
            <a:spAutoFit/>
          </a:bodyPr>
          <a:lstStyle/>
          <a:p>
            <a:pPr>
              <a:defRPr sz="1500" b="1" i="0">
                <a:solidFill>
                  <a:srgbClr val="5F6672"/>
                </a:solidFill>
                <a:latin typeface="Aptos"/>
              </a:defRPr>
            </a:pPr>
            <a:r>
              <a:t>Next state case</a:t>
            </a:r>
          </a:p>
        </p:txBody>
      </p:sp>
      <p:sp>
        <p:nvSpPr>
          <p:cNvPr id="9" name="TextBox 8"/>
          <p:cNvSpPr txBox="1"/>
          <p:nvPr/>
        </p:nvSpPr>
        <p:spPr>
          <a:xfrm>
            <a:off x="9585655" y="2057400"/>
            <a:ext cx="2194560" cy="640080"/>
          </a:xfrm>
          <a:prstGeom prst="rect">
            <a:avLst/>
          </a:prstGeom>
          <a:noFill/>
        </p:spPr>
        <p:txBody>
          <a:bodyPr wrap="square" lIns="0" tIns="0" rIns="0" bIns="0" anchor="t">
            <a:spAutoFit/>
          </a:bodyPr>
          <a:lstStyle/>
          <a:p>
            <a:pPr>
              <a:defRPr sz="2100" b="1" i="0">
                <a:solidFill>
                  <a:srgbClr val="FFFFFF"/>
                </a:solidFill>
                <a:latin typeface="Aptos"/>
              </a:defRPr>
            </a:pPr>
            <a:r>
              <a:t>Oklahoma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57200"/>
            <a:ext cx="2331720" cy="1554480"/>
          </a:xfrm>
          <a:prstGeom prst="rect">
            <a:avLst/>
          </a:prstGeom>
          <a:noFill/>
        </p:spPr>
        <p:txBody>
          <a:bodyPr wrap="square" lIns="18288" tIns="18288" rIns="18288" bIns="18288" anchor="t">
            <a:spAutoFit/>
          </a:bodyPr>
          <a:lstStyle/>
          <a:p>
            <a:pPr algn="l">
              <a:spcAft>
                <a:spcPts val="200"/>
              </a:spcAft>
              <a:defRPr sz="2400" b="1" i="0">
                <a:solidFill>
                  <a:srgbClr val="FFFFFF"/>
                </a:solidFill>
                <a:latin typeface="Aptos"/>
              </a:defRPr>
            </a:pPr>
            <a:r>
              <a:t>Oklahoma Context:</a:t>
            </a:r>
            <a:br/>
            <a:r>
              <a:t>Wind Farm</a:t>
            </a:r>
            <a:br/>
            <a:r>
              <a:t>+ Tax Credits</a:t>
            </a:r>
          </a:p>
        </p:txBody>
      </p:sp>
      <p:sp>
        <p:nvSpPr>
          <p:cNvPr id="7" name="TextBox 6"/>
          <p:cNvSpPr txBox="1"/>
          <p:nvPr/>
        </p:nvSpPr>
        <p:spPr>
          <a:xfrm>
            <a:off x="201168" y="2267712"/>
            <a:ext cx="2331720" cy="868680"/>
          </a:xfrm>
          <a:prstGeom prst="rect">
            <a:avLst/>
          </a:prstGeom>
          <a:noFill/>
        </p:spPr>
        <p:txBody>
          <a:bodyPr wrap="square" lIns="18288" tIns="18288" rIns="18288" bIns="18288" anchor="t">
            <a:spAutoFit/>
          </a:bodyPr>
          <a:lstStyle/>
          <a:p>
            <a:pPr algn="l">
              <a:spcAft>
                <a:spcPts val="200"/>
              </a:spcAft>
              <a:defRPr sz="1500" b="0" i="0">
                <a:solidFill>
                  <a:srgbClr val="FFFFFF"/>
                </a:solidFill>
                <a:latin typeface="Aptos"/>
              </a:defRPr>
            </a:pPr>
            <a:r>
              <a:t>Kingfisher Wind, LLC</a:t>
            </a:r>
            <a:br/>
            <a:r>
              <a:t>v. Wehmuller</a:t>
            </a:r>
            <a:br/>
            <a:r>
              <a:t>Oklahoma Supreme Court, 2022</a:t>
            </a:r>
          </a:p>
        </p:txBody>
      </p:sp>
      <p:sp>
        <p:nvSpPr>
          <p:cNvPr id="8" name="TextBox 7"/>
          <p:cNvSpPr txBox="1"/>
          <p:nvPr/>
        </p:nvSpPr>
        <p:spPr>
          <a:xfrm>
            <a:off x="201168" y="4572000"/>
            <a:ext cx="2377440" cy="1143000"/>
          </a:xfrm>
          <a:prstGeom prst="rect">
            <a:avLst/>
          </a:prstGeom>
          <a:noFill/>
        </p:spPr>
        <p:txBody>
          <a:bodyPr wrap="square" lIns="18288" tIns="18288" rIns="18288" bIns="18288" anchor="t">
            <a:spAutoFit/>
          </a:bodyPr>
          <a:lstStyle/>
          <a:p>
            <a:pPr algn="l">
              <a:spcAft>
                <a:spcPts val="200"/>
              </a:spcAft>
              <a:defRPr sz="1420" b="1" i="0">
                <a:solidFill>
                  <a:srgbClr val="FFFFFF"/>
                </a:solidFill>
                <a:latin typeface="Aptos"/>
              </a:defRPr>
            </a:pPr>
            <a:r>
              <a:t>Context slide: tax credits can affect project economics, but that does not automatically make them taxable property.</a:t>
            </a:r>
          </a:p>
        </p:txBody>
      </p:sp>
      <p:sp>
        <p:nvSpPr>
          <p:cNvPr id="9" name="TextBox 8"/>
          <p:cNvSpPr txBox="1"/>
          <p:nvPr/>
        </p:nvSpPr>
        <p:spPr>
          <a:xfrm>
            <a:off x="3154680" y="320040"/>
            <a:ext cx="7452360" cy="411480"/>
          </a:xfrm>
          <a:prstGeom prst="rect">
            <a:avLst/>
          </a:prstGeom>
          <a:noFill/>
        </p:spPr>
        <p:txBody>
          <a:bodyPr wrap="square" lIns="18288" tIns="18288" rIns="18288" bIns="18288" anchor="t">
            <a:spAutoFit/>
          </a:bodyPr>
          <a:lstStyle/>
          <a:p>
            <a:pPr>
              <a:defRPr sz="2100" b="1" i="0">
                <a:solidFill>
                  <a:srgbClr val="1F2B48"/>
                </a:solidFill>
                <a:latin typeface="Aptos"/>
              </a:defRPr>
            </a:pPr>
            <a:r>
              <a:t>Kingfisher Wind: facts and Oklahoma’s intangible-property rule</a:t>
            </a:r>
          </a:p>
        </p:txBody>
      </p:sp>
      <p:sp>
        <p:nvSpPr>
          <p:cNvPr id="10" name="TextBox 9"/>
          <p:cNvSpPr txBox="1"/>
          <p:nvPr/>
        </p:nvSpPr>
        <p:spPr>
          <a:xfrm>
            <a:off x="3154680" y="877824"/>
            <a:ext cx="7315200" cy="274320"/>
          </a:xfrm>
          <a:prstGeom prst="rect">
            <a:avLst/>
          </a:prstGeom>
          <a:noFill/>
        </p:spPr>
        <p:txBody>
          <a:bodyPr wrap="square" lIns="18288" tIns="18288" rIns="18288" bIns="18288" anchor="t">
            <a:spAutoFit/>
          </a:bodyPr>
          <a:lstStyle/>
          <a:p>
            <a:pPr>
              <a:defRPr sz="1250" b="0" i="0">
                <a:solidFill>
                  <a:srgbClr val="5F6672"/>
                </a:solidFill>
                <a:latin typeface="Aptos"/>
              </a:defRPr>
            </a:pPr>
            <a:r>
              <a:t>A short factual setup for the next slide on valuation and exempt intangibles</a:t>
            </a:r>
          </a:p>
        </p:txBody>
      </p:sp>
      <p:sp>
        <p:nvSpPr>
          <p:cNvPr id="11" name="Rounded Rectangle 10"/>
          <p:cNvSpPr/>
          <p:nvPr/>
        </p:nvSpPr>
        <p:spPr>
          <a:xfrm>
            <a:off x="3127248" y="1508760"/>
            <a:ext cx="6903720" cy="333756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337560" y="1737360"/>
            <a:ext cx="6309360" cy="256032"/>
          </a:xfrm>
          <a:prstGeom prst="rect">
            <a:avLst/>
          </a:prstGeom>
          <a:noFill/>
        </p:spPr>
        <p:txBody>
          <a:bodyPr wrap="square" lIns="18288" tIns="18288" rIns="18288" bIns="18288" anchor="t">
            <a:spAutoFit/>
          </a:bodyPr>
          <a:lstStyle/>
          <a:p>
            <a:pPr>
              <a:defRPr sz="1600" b="1" i="0">
                <a:solidFill>
                  <a:srgbClr val="1F2B48"/>
                </a:solidFill>
                <a:latin typeface="Aptos"/>
              </a:defRPr>
            </a:pPr>
            <a:r>
              <a:t>The Facts</a:t>
            </a:r>
          </a:p>
        </p:txBody>
      </p:sp>
      <p:sp>
        <p:nvSpPr>
          <p:cNvPr id="13" name="TextBox 12"/>
          <p:cNvSpPr txBox="1"/>
          <p:nvPr/>
        </p:nvSpPr>
        <p:spPr>
          <a:xfrm>
            <a:off x="3337560" y="2084831"/>
            <a:ext cx="6355080" cy="2011680"/>
          </a:xfrm>
          <a:prstGeom prst="rect">
            <a:avLst/>
          </a:prstGeom>
          <a:noFill/>
        </p:spPr>
        <p:txBody>
          <a:bodyPr wrap="square" lIns="18288" tIns="18288" rIns="18288" bIns="18288" anchor="t">
            <a:spAutoFit/>
          </a:bodyPr>
          <a:lstStyle/>
          <a:p>
            <a:pPr>
              <a:defRPr sz="1300" b="0" i="0">
                <a:solidFill>
                  <a:srgbClr val="343434"/>
                </a:solidFill>
                <a:latin typeface="Aptos"/>
              </a:defRPr>
            </a:pPr>
            <a:r>
              <a:t>Kingfisher Wind constructed a wind farm with 149 turbines and related electrical, maintenance, substation, and transmission facilities in Canadian and Kingfisher Counties. The county assessors valued the project for ad valorem taxation, and the dispute centered on whether federal Production Tax Credits used in the project’s financing could be included in taxable value. Oklahoma’s Constitution had been amended to provide that intangible personal property is not subject to ad valorem taxation, so the case turned on whether the PTCs were taxable property value tied to the wind farm or exempt intangible personal property.</a:t>
            </a:r>
          </a:p>
        </p:txBody>
      </p:sp>
      <p:sp>
        <p:nvSpPr>
          <p:cNvPr id="14" name="Rounded Rectangle 13"/>
          <p:cNvSpPr/>
          <p:nvPr/>
        </p:nvSpPr>
        <p:spPr>
          <a:xfrm>
            <a:off x="3200400" y="5047488"/>
            <a:ext cx="6675120" cy="530352"/>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83280" y="5175504"/>
            <a:ext cx="6309360" cy="237744"/>
          </a:xfrm>
          <a:prstGeom prst="rect">
            <a:avLst/>
          </a:prstGeom>
          <a:noFill/>
        </p:spPr>
        <p:txBody>
          <a:bodyPr wrap="square" lIns="18288" tIns="18288" rIns="18288" bIns="18288" anchor="t">
            <a:spAutoFit/>
          </a:bodyPr>
          <a:lstStyle/>
          <a:p>
            <a:pPr>
              <a:defRPr sz="1070" b="0" i="1">
                <a:solidFill>
                  <a:srgbClr val="4A724E"/>
                </a:solidFill>
                <a:latin typeface="Aptos"/>
              </a:defRPr>
            </a:pPr>
            <a:r>
              <a:t>Teaching setup: the fight is not whether tax credits matter economically; the fight is whether their value may be included in the ad valorem tax base.</a:t>
            </a:r>
          </a:p>
        </p:txBody>
      </p:sp>
      <p:sp>
        <p:nvSpPr>
          <p:cNvPr id="16" name="TextBox 15"/>
          <p:cNvSpPr txBox="1"/>
          <p:nvPr/>
        </p:nvSpPr>
        <p:spPr>
          <a:xfrm>
            <a:off x="3154680" y="5943600"/>
            <a:ext cx="6675120" cy="164592"/>
          </a:xfrm>
          <a:prstGeom prst="rect">
            <a:avLst/>
          </a:prstGeom>
          <a:noFill/>
        </p:spPr>
        <p:txBody>
          <a:bodyPr wrap="square" lIns="0" tIns="0" rIns="0" bIns="0" anchor="t">
            <a:spAutoFit/>
          </a:bodyPr>
          <a:lstStyle/>
          <a:p>
            <a:pPr>
              <a:defRPr sz="700" b="0" i="0">
                <a:solidFill>
                  <a:srgbClr val="5F6672"/>
                </a:solidFill>
                <a:latin typeface="Aptos"/>
              </a:defRPr>
            </a:pPr>
            <a:r>
              <a:t>Source: Kingfisher Wind, LLC v. Wehmuller, 521 P.3d 786, 2022 OK 83 (Okla. Oct. 18, 2022).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02336"/>
            <a:ext cx="2359152" cy="1554480"/>
          </a:xfrm>
          <a:prstGeom prst="rect">
            <a:avLst/>
          </a:prstGeom>
          <a:noFill/>
        </p:spPr>
        <p:txBody>
          <a:bodyPr wrap="square" lIns="18288" tIns="18288" rIns="18288" bIns="18288" anchor="t">
            <a:spAutoFit/>
          </a:bodyPr>
          <a:lstStyle/>
          <a:p>
            <a:pPr algn="l">
              <a:spcAft>
                <a:spcPts val="200"/>
              </a:spcAft>
              <a:defRPr sz="2400" b="1" i="0">
                <a:solidFill>
                  <a:srgbClr val="FFFFFF"/>
                </a:solidFill>
                <a:latin typeface="Aptos"/>
              </a:defRPr>
            </a:pPr>
            <a:r>
              <a:t>Tax Credits:</a:t>
            </a:r>
            <a:br/>
            <a:r>
              <a:t>Valuation Input</a:t>
            </a:r>
            <a:br/>
            <a:r>
              <a:t>or Intangible?</a:t>
            </a:r>
          </a:p>
        </p:txBody>
      </p:sp>
      <p:sp>
        <p:nvSpPr>
          <p:cNvPr id="7" name="TextBox 6"/>
          <p:cNvSpPr txBox="1"/>
          <p:nvPr/>
        </p:nvSpPr>
        <p:spPr>
          <a:xfrm>
            <a:off x="201168" y="1847088"/>
            <a:ext cx="2359152" cy="685800"/>
          </a:xfrm>
          <a:prstGeom prst="rect">
            <a:avLst/>
          </a:prstGeom>
          <a:noFill/>
        </p:spPr>
        <p:txBody>
          <a:bodyPr wrap="square" lIns="18288" tIns="18288" rIns="18288" bIns="18288" anchor="t">
            <a:spAutoFit/>
          </a:bodyPr>
          <a:lstStyle/>
          <a:p>
            <a:pPr algn="l">
              <a:spcAft>
                <a:spcPts val="200"/>
              </a:spcAft>
              <a:defRPr sz="1500" b="0" i="0">
                <a:solidFill>
                  <a:srgbClr val="FFFFFF"/>
                </a:solidFill>
                <a:latin typeface="Aptos"/>
              </a:defRPr>
            </a:pPr>
            <a:r>
              <a:t>Oklahoma Supreme Court, 2022</a:t>
            </a:r>
            <a:br/>
            <a:r>
              <a:t>wind-farm valuation</a:t>
            </a:r>
          </a:p>
        </p:txBody>
      </p:sp>
      <p:sp>
        <p:nvSpPr>
          <p:cNvPr id="8" name="TextBox 7"/>
          <p:cNvSpPr txBox="1"/>
          <p:nvPr/>
        </p:nvSpPr>
        <p:spPr>
          <a:xfrm>
            <a:off x="201168" y="4526280"/>
            <a:ext cx="2377440" cy="1234440"/>
          </a:xfrm>
          <a:prstGeom prst="rect">
            <a:avLst/>
          </a:prstGeom>
          <a:noFill/>
        </p:spPr>
        <p:txBody>
          <a:bodyPr wrap="square" lIns="18288" tIns="18288" rIns="18288" bIns="18288" anchor="t">
            <a:spAutoFit/>
          </a:bodyPr>
          <a:lstStyle/>
          <a:p>
            <a:pPr algn="l">
              <a:spcAft>
                <a:spcPts val="200"/>
              </a:spcAft>
              <a:defRPr sz="1400" b="1" i="0">
                <a:solidFill>
                  <a:srgbClr val="FFFFFF"/>
                </a:solidFill>
                <a:latin typeface="Aptos"/>
              </a:defRPr>
            </a:pPr>
            <a:r>
              <a:t>Practical point: value that helps finance a project is not necessarily taxable value in the property.</a:t>
            </a:r>
          </a:p>
        </p:txBody>
      </p:sp>
      <p:sp>
        <p:nvSpPr>
          <p:cNvPr id="9" name="TextBox 8"/>
          <p:cNvSpPr txBox="1"/>
          <p:nvPr/>
        </p:nvSpPr>
        <p:spPr>
          <a:xfrm>
            <a:off x="3154680" y="237744"/>
            <a:ext cx="7589520" cy="685800"/>
          </a:xfrm>
          <a:prstGeom prst="rect">
            <a:avLst/>
          </a:prstGeom>
          <a:noFill/>
        </p:spPr>
        <p:txBody>
          <a:bodyPr wrap="square" lIns="18288" tIns="18288" rIns="18288" bIns="18288" anchor="t">
            <a:spAutoFit/>
          </a:bodyPr>
          <a:lstStyle/>
          <a:p>
            <a:pPr>
              <a:defRPr sz="1880" b="1" i="0">
                <a:solidFill>
                  <a:srgbClr val="1F2B48"/>
                </a:solidFill>
                <a:latin typeface="Aptos"/>
              </a:defRPr>
            </a:pPr>
            <a:r>
              <a:t>Kingfisher Wind v. Wehmuller: Oklahoma excluded production tax credits as exempt intangible property</a:t>
            </a:r>
          </a:p>
        </p:txBody>
      </p:sp>
      <p:sp>
        <p:nvSpPr>
          <p:cNvPr id="10" name="TextBox 9"/>
          <p:cNvSpPr txBox="1"/>
          <p:nvPr/>
        </p:nvSpPr>
        <p:spPr>
          <a:xfrm>
            <a:off x="3154680" y="868680"/>
            <a:ext cx="7315200" cy="274320"/>
          </a:xfrm>
          <a:prstGeom prst="rect">
            <a:avLst/>
          </a:prstGeom>
          <a:noFill/>
        </p:spPr>
        <p:txBody>
          <a:bodyPr wrap="square" lIns="18288" tIns="18288" rIns="18288" bIns="18288" anchor="t">
            <a:spAutoFit/>
          </a:bodyPr>
          <a:lstStyle/>
          <a:p>
            <a:pPr>
              <a:defRPr sz="1170" b="0" i="0">
                <a:solidFill>
                  <a:srgbClr val="5F6672"/>
                </a:solidFill>
                <a:latin typeface="Aptos"/>
              </a:defRPr>
            </a:pPr>
            <a:r>
              <a:t>Decision filed October 18, 2022 • wind farm valuation • federal Production Tax Credits used in project financing</a:t>
            </a:r>
          </a:p>
        </p:txBody>
      </p:sp>
      <p:sp>
        <p:nvSpPr>
          <p:cNvPr id="11" name="TextBox 10"/>
          <p:cNvSpPr txBox="1"/>
          <p:nvPr/>
        </p:nvSpPr>
        <p:spPr>
          <a:xfrm>
            <a:off x="3154680" y="1335024"/>
            <a:ext cx="2834640" cy="256032"/>
          </a:xfrm>
          <a:prstGeom prst="rect">
            <a:avLst/>
          </a:prstGeom>
          <a:noFill/>
        </p:spPr>
        <p:txBody>
          <a:bodyPr wrap="square" lIns="18288" tIns="18288" rIns="18288" bIns="18288" anchor="t">
            <a:spAutoFit/>
          </a:bodyPr>
          <a:lstStyle/>
          <a:p>
            <a:pPr>
              <a:defRPr sz="1820" b="1" i="0">
                <a:solidFill>
                  <a:srgbClr val="356891"/>
                </a:solidFill>
                <a:latin typeface="Aptos"/>
              </a:defRPr>
            </a:pPr>
            <a:r>
              <a:t>Oklahoma holding</a:t>
            </a:r>
          </a:p>
        </p:txBody>
      </p:sp>
      <p:sp>
        <p:nvSpPr>
          <p:cNvPr id="12" name="TextBox 11"/>
          <p:cNvSpPr txBox="1"/>
          <p:nvPr/>
        </p:nvSpPr>
        <p:spPr>
          <a:xfrm>
            <a:off x="6720840" y="1335024"/>
            <a:ext cx="2834640" cy="256032"/>
          </a:xfrm>
          <a:prstGeom prst="rect">
            <a:avLst/>
          </a:prstGeom>
          <a:noFill/>
        </p:spPr>
        <p:txBody>
          <a:bodyPr wrap="square" lIns="18288" tIns="18288" rIns="18288" bIns="18288" anchor="t">
            <a:spAutoFit/>
          </a:bodyPr>
          <a:lstStyle/>
          <a:p>
            <a:pPr>
              <a:defRPr sz="1820" b="1" i="0">
                <a:solidFill>
                  <a:srgbClr val="A5522D"/>
                </a:solidFill>
                <a:latin typeface="Aptos"/>
              </a:defRPr>
            </a:pPr>
            <a:r>
              <a:t>Kansas comparison</a:t>
            </a:r>
          </a:p>
        </p:txBody>
      </p:sp>
      <p:sp>
        <p:nvSpPr>
          <p:cNvPr id="13" name="Rounded Rectangle 12"/>
          <p:cNvSpPr/>
          <p:nvPr/>
        </p:nvSpPr>
        <p:spPr>
          <a:xfrm>
            <a:off x="3108960" y="1664208"/>
            <a:ext cx="3154680" cy="30632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01968" y="1664208"/>
            <a:ext cx="3611880" cy="30632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65376"/>
            <a:ext cx="2697480" cy="219456"/>
          </a:xfrm>
          <a:prstGeom prst="rect">
            <a:avLst/>
          </a:prstGeom>
          <a:noFill/>
        </p:spPr>
        <p:txBody>
          <a:bodyPr wrap="square" lIns="18288" tIns="18288" rIns="18288" bIns="18288" anchor="t">
            <a:spAutoFit/>
          </a:bodyPr>
          <a:lstStyle/>
          <a:p>
            <a:pPr>
              <a:defRPr sz="1500" b="1" i="0">
                <a:solidFill>
                  <a:srgbClr val="1F2B48"/>
                </a:solidFill>
                <a:latin typeface="Aptos"/>
              </a:defRPr>
            </a:pPr>
            <a:r>
              <a:t>What Oklahoma emphasized</a:t>
            </a:r>
          </a:p>
        </p:txBody>
      </p:sp>
      <p:sp>
        <p:nvSpPr>
          <p:cNvPr id="16" name="TextBox 15"/>
          <p:cNvSpPr txBox="1"/>
          <p:nvPr/>
        </p:nvSpPr>
        <p:spPr>
          <a:xfrm>
            <a:off x="3328416" y="2103120"/>
            <a:ext cx="2743200" cy="2084831"/>
          </a:xfrm>
          <a:prstGeom prst="rect">
            <a:avLst/>
          </a:prstGeom>
          <a:noFill/>
        </p:spPr>
        <p:txBody>
          <a:bodyPr wrap="square" lIns="18288" tIns="18288" rIns="18288" bIns="18288" anchor="t">
            <a:spAutoFit/>
          </a:bodyPr>
          <a:lstStyle/>
          <a:p>
            <a:pPr>
              <a:defRPr sz="1180" b="0" i="0">
                <a:solidFill>
                  <a:srgbClr val="343434"/>
                </a:solidFill>
                <a:latin typeface="Aptos"/>
              </a:defRPr>
            </a:pPr>
            <a:r>
              <a:t>• Oklahoma’s Constitution exempts intangible personal property from ad valorem tax.</a:t>
            </a:r>
            <a:br/>
            <a:r>
              <a:t>• PTCs are not tangible physical things like land, turbines, or fixtures.</a:t>
            </a:r>
            <a:br/>
            <a:r>
              <a:t>• They are incorporeal rights that can be claimed or enforced legally.</a:t>
            </a:r>
            <a:br/>
            <a:r>
              <a:t>• Even if PTCs are economically tied to the wind farm, they remain intangible and were excluded from taxable valuation.</a:t>
            </a:r>
          </a:p>
        </p:txBody>
      </p:sp>
      <p:sp>
        <p:nvSpPr>
          <p:cNvPr id="17" name="TextBox 16"/>
          <p:cNvSpPr txBox="1"/>
          <p:nvPr/>
        </p:nvSpPr>
        <p:spPr>
          <a:xfrm>
            <a:off x="6830568" y="1865376"/>
            <a:ext cx="3017520" cy="219456"/>
          </a:xfrm>
          <a:prstGeom prst="rect">
            <a:avLst/>
          </a:prstGeom>
          <a:noFill/>
        </p:spPr>
        <p:txBody>
          <a:bodyPr wrap="square" lIns="18288" tIns="18288" rIns="18288" bIns="18288" anchor="t">
            <a:spAutoFit/>
          </a:bodyPr>
          <a:lstStyle/>
          <a:p>
            <a:pPr>
              <a:defRPr sz="1500" b="1" i="0">
                <a:solidFill>
                  <a:srgbClr val="1F2B48"/>
                </a:solidFill>
                <a:latin typeface="Aptos"/>
              </a:defRPr>
            </a:pPr>
            <a:r>
              <a:t>Kansas compare / contrast</a:t>
            </a:r>
          </a:p>
        </p:txBody>
      </p:sp>
      <p:sp>
        <p:nvSpPr>
          <p:cNvPr id="18" name="TextBox 17"/>
          <p:cNvSpPr txBox="1"/>
          <p:nvPr/>
        </p:nvSpPr>
        <p:spPr>
          <a:xfrm>
            <a:off x="6830568" y="2103120"/>
            <a:ext cx="3054096" cy="2029968"/>
          </a:xfrm>
          <a:prstGeom prst="rect">
            <a:avLst/>
          </a:prstGeom>
          <a:noFill/>
        </p:spPr>
        <p:txBody>
          <a:bodyPr wrap="square" lIns="18288" tIns="18288" rIns="18288" bIns="18288" anchor="t">
            <a:spAutoFit/>
          </a:bodyPr>
          <a:lstStyle/>
          <a:p>
            <a:pPr>
              <a:defRPr sz="1120" b="0" i="0">
                <a:solidFill>
                  <a:srgbClr val="343434"/>
                </a:solidFill>
                <a:latin typeface="Aptos"/>
              </a:defRPr>
            </a:pPr>
            <a:r>
              <a:t>• Oklahoma and Kansas are similar in excluding intangible property from the ordinary ad valorem tax base.</a:t>
            </a:r>
            <a:br/>
            <a:r>
              <a:t>• For Kansas appraisers, the key task is to separate taxable tangible / real property from nontaxable rights, credits, contracts, or financing benefits.</a:t>
            </a:r>
            <a:br/>
            <a:r>
              <a:t>• But a claimed intangible should not erase the value of taxable assets actually owned or used in the business.</a:t>
            </a:r>
            <a:br/>
            <a:r>
              <a:t>• The record should explain what value is excluded, and why it is not part of the taxable property itself.</a:t>
            </a:r>
          </a:p>
        </p:txBody>
      </p:sp>
      <p:sp>
        <p:nvSpPr>
          <p:cNvPr id="19" name="TextBox 18"/>
          <p:cNvSpPr txBox="1"/>
          <p:nvPr/>
        </p:nvSpPr>
        <p:spPr>
          <a:xfrm>
            <a:off x="6830568" y="4160520"/>
            <a:ext cx="2999232" cy="384048"/>
          </a:xfrm>
          <a:prstGeom prst="rect">
            <a:avLst/>
          </a:prstGeom>
          <a:noFill/>
        </p:spPr>
        <p:txBody>
          <a:bodyPr wrap="square" lIns="18288" tIns="18288" rIns="18288" bIns="18288" anchor="t">
            <a:spAutoFit/>
          </a:bodyPr>
          <a:lstStyle/>
          <a:p>
            <a:pPr>
              <a:defRPr sz="1060" b="1" i="1">
                <a:solidFill>
                  <a:srgbClr val="4A724E"/>
                </a:solidFill>
                <a:latin typeface="Aptos"/>
              </a:defRPr>
            </a:pPr>
            <a:r>
              <a:t>Shared theme: intangible value may influence a deal without becoming taxable property.</a:t>
            </a:r>
          </a:p>
        </p:txBody>
      </p:sp>
      <p:sp>
        <p:nvSpPr>
          <p:cNvPr id="20" name="Rounded Rectangle 19"/>
          <p:cNvSpPr/>
          <p:nvPr/>
        </p:nvSpPr>
        <p:spPr>
          <a:xfrm>
            <a:off x="3108960" y="4800600"/>
            <a:ext cx="7095744" cy="877824"/>
          </a:xfrm>
          <a:prstGeom prst="roundRect">
            <a:avLst/>
          </a:prstGeom>
          <a:solidFill>
            <a:srgbClr val="EEE9DC"/>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37760"/>
            <a:ext cx="1938528" cy="402336"/>
          </a:xfrm>
          <a:prstGeom prst="rect">
            <a:avLst/>
          </a:prstGeom>
          <a:noFill/>
        </p:spPr>
        <p:txBody>
          <a:bodyPr wrap="square" lIns="18288" tIns="18288" rIns="18288" bIns="18288" anchor="t">
            <a:spAutoFit/>
          </a:bodyPr>
          <a:lstStyle/>
          <a:p>
            <a:pPr>
              <a:defRPr sz="1400" b="1" i="0">
                <a:solidFill>
                  <a:srgbClr val="1F2B48"/>
                </a:solidFill>
                <a:latin typeface="Aptos"/>
              </a:defRPr>
            </a:pPr>
            <a:r>
              <a:t>Checklist for intangible-value disputes</a:t>
            </a:r>
          </a:p>
        </p:txBody>
      </p:sp>
      <p:sp>
        <p:nvSpPr>
          <p:cNvPr id="22" name="TextBox 21"/>
          <p:cNvSpPr txBox="1"/>
          <p:nvPr/>
        </p:nvSpPr>
        <p:spPr>
          <a:xfrm>
            <a:off x="5468112" y="4937760"/>
            <a:ext cx="1920240" cy="384048"/>
          </a:xfrm>
          <a:prstGeom prst="rect">
            <a:avLst/>
          </a:prstGeom>
          <a:noFill/>
        </p:spPr>
        <p:txBody>
          <a:bodyPr wrap="square" lIns="18288" tIns="18288" rIns="18288" bIns="18288" anchor="t">
            <a:spAutoFit/>
          </a:bodyPr>
          <a:lstStyle/>
          <a:p>
            <a:pPr>
              <a:defRPr sz="1080" b="0" i="0">
                <a:solidFill>
                  <a:srgbClr val="343434"/>
                </a:solidFill>
                <a:latin typeface="Aptos"/>
              </a:defRPr>
            </a:pPr>
            <a:r>
              <a:t>1. Identify the claimed intangible</a:t>
            </a:r>
            <a:br/>
            <a:r>
              <a:t>2. Who owns or can enforce it?</a:t>
            </a:r>
            <a:br/>
            <a:r>
              <a:t>3. Can it be transferred or separated?</a:t>
            </a:r>
          </a:p>
        </p:txBody>
      </p:sp>
      <p:sp>
        <p:nvSpPr>
          <p:cNvPr id="23" name="TextBox 22"/>
          <p:cNvSpPr txBox="1"/>
          <p:nvPr/>
        </p:nvSpPr>
        <p:spPr>
          <a:xfrm>
            <a:off x="7635240" y="4937760"/>
            <a:ext cx="2331720" cy="384048"/>
          </a:xfrm>
          <a:prstGeom prst="rect">
            <a:avLst/>
          </a:prstGeom>
          <a:noFill/>
        </p:spPr>
        <p:txBody>
          <a:bodyPr wrap="square" lIns="18288" tIns="18288" rIns="18288" bIns="18288" anchor="t">
            <a:spAutoFit/>
          </a:bodyPr>
          <a:lstStyle/>
          <a:p>
            <a:pPr>
              <a:defRPr sz="1080" b="0" i="0">
                <a:solidFill>
                  <a:srgbClr val="343434"/>
                </a:solidFill>
                <a:latin typeface="Aptos"/>
              </a:defRPr>
            </a:pPr>
            <a:r>
              <a:t>4. Is it tied to financing or operations?</a:t>
            </a:r>
            <a:br/>
            <a:r>
              <a:t>5. What taxable property remains after exclusion?</a:t>
            </a:r>
          </a:p>
        </p:txBody>
      </p:sp>
      <p:sp>
        <p:nvSpPr>
          <p:cNvPr id="24" name="Rounded Rectangle 23"/>
          <p:cNvSpPr/>
          <p:nvPr/>
        </p:nvSpPr>
        <p:spPr>
          <a:xfrm>
            <a:off x="3200400" y="5650992"/>
            <a:ext cx="6812280" cy="347472"/>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5715000"/>
            <a:ext cx="6492240" cy="182880"/>
          </a:xfrm>
          <a:prstGeom prst="rect">
            <a:avLst/>
          </a:prstGeom>
          <a:noFill/>
        </p:spPr>
        <p:txBody>
          <a:bodyPr wrap="square" lIns="18288" tIns="18288" rIns="18288" bIns="18288" anchor="t">
            <a:spAutoFit/>
          </a:bodyPr>
          <a:lstStyle/>
          <a:p>
            <a:pPr>
              <a:defRPr sz="1010" b="0" i="1">
                <a:solidFill>
                  <a:srgbClr val="4A724E"/>
                </a:solidFill>
                <a:latin typeface="Aptos"/>
              </a:defRPr>
            </a:pPr>
            <a:r>
              <a:rPr dirty="0"/>
              <a:t>Kansas teaching point: exclude true intangibles, but document the taxable asset value that remains.</a:t>
            </a:r>
          </a:p>
        </p:txBody>
      </p:sp>
      <p:sp>
        <p:nvSpPr>
          <p:cNvPr id="26" name="TextBox 25"/>
          <p:cNvSpPr txBox="1"/>
          <p:nvPr/>
        </p:nvSpPr>
        <p:spPr>
          <a:xfrm>
            <a:off x="3145536" y="6035040"/>
            <a:ext cx="7040880" cy="164592"/>
          </a:xfrm>
          <a:prstGeom prst="rect">
            <a:avLst/>
          </a:prstGeom>
          <a:noFill/>
        </p:spPr>
        <p:txBody>
          <a:bodyPr wrap="square" lIns="0" tIns="0" rIns="0" bIns="0" anchor="t">
            <a:spAutoFit/>
          </a:bodyPr>
          <a:lstStyle/>
          <a:p>
            <a:pPr>
              <a:defRPr sz="690" b="0" i="0">
                <a:solidFill>
                  <a:srgbClr val="5F6672"/>
                </a:solidFill>
                <a:latin typeface="Aptos"/>
              </a:defRPr>
            </a:pPr>
            <a:r>
              <a:t>Source: Kingfisher Wind, LLC v. Wehmuller, 521 P.3d 786, 2022 OK 83 (Okla. Oct. 18, 2022); Okla. Const. art. 10, § 6A.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731520"/>
          </a:xfrm>
          <a:prstGeom prst="rect">
            <a:avLst/>
          </a:prstGeom>
          <a:noFill/>
        </p:spPr>
        <p:txBody>
          <a:bodyPr wrap="square" lIns="0" tIns="0" rIns="0" bIns="0" anchor="t">
            <a:spAutoFit/>
          </a:bodyPr>
          <a:lstStyle/>
          <a:p>
            <a:pPr>
              <a:defRPr sz="2800" b="1" i="0">
                <a:solidFill>
                  <a:srgbClr val="1F2B48"/>
                </a:solidFill>
                <a:latin typeface="Aptos"/>
              </a:defRPr>
            </a:pPr>
            <a:r>
              <a:t>Nebraska</a:t>
            </a:r>
          </a:p>
        </p:txBody>
      </p:sp>
      <p:sp>
        <p:nvSpPr>
          <p:cNvPr id="7" name="TextBox 6"/>
          <p:cNvSpPr txBox="1"/>
          <p:nvPr/>
        </p:nvSpPr>
        <p:spPr>
          <a:xfrm>
            <a:off x="777240" y="2121408"/>
            <a:ext cx="7132320" cy="1143000"/>
          </a:xfrm>
          <a:prstGeom prst="rect">
            <a:avLst/>
          </a:prstGeom>
          <a:noFill/>
        </p:spPr>
        <p:txBody>
          <a:bodyPr wrap="square" lIns="0" tIns="0" rIns="0" bIns="0" anchor="t">
            <a:spAutoFit/>
          </a:bodyPr>
          <a:lstStyle/>
          <a:p>
            <a:pPr algn="l">
              <a:spcAft>
                <a:spcPts val="200"/>
              </a:spcAft>
              <a:defRPr sz="1600" b="1" i="0">
                <a:solidFill>
                  <a:srgbClr val="356891"/>
                </a:solidFill>
                <a:latin typeface="Aptos"/>
              </a:defRPr>
            </a:pPr>
            <a:r>
              <a:t>Exemption type</a:t>
            </a:r>
          </a:p>
          <a:p>
            <a:pPr algn="l">
              <a:spcAft>
                <a:spcPts val="200"/>
              </a:spcAft>
              <a:defRPr sz="2100" b="1" i="0">
                <a:solidFill>
                  <a:srgbClr val="1F2B48"/>
                </a:solidFill>
                <a:latin typeface="Aptos"/>
              </a:defRPr>
            </a:pPr>
            <a:r>
              <a:t>Merging exempt entities / K.S.A. 79-201</a:t>
            </a:r>
          </a:p>
          <a:p>
            <a:pPr algn="l">
              <a:spcAft>
                <a:spcPts val="200"/>
              </a:spcAft>
              <a:defRPr sz="1350" b="0" i="0">
                <a:solidFill>
                  <a:srgbClr val="5F6672"/>
                </a:solidFill>
                <a:latin typeface="Aptos"/>
              </a:defRPr>
            </a:pPr>
            <a:r>
              <a:t>Religious owner and educational user</a:t>
            </a:r>
          </a:p>
        </p:txBody>
      </p:sp>
      <p:sp>
        <p:nvSpPr>
          <p:cNvPr id="8" name="TextBox 7"/>
          <p:cNvSpPr txBox="1"/>
          <p:nvPr/>
        </p:nvSpPr>
        <p:spPr>
          <a:xfrm>
            <a:off x="777240" y="5074920"/>
            <a:ext cx="6217920" cy="411480"/>
          </a:xfrm>
          <a:prstGeom prst="rect">
            <a:avLst/>
          </a:prstGeom>
          <a:noFill/>
        </p:spPr>
        <p:txBody>
          <a:bodyPr wrap="square" lIns="0" tIns="0" rIns="0" bIns="0" anchor="t">
            <a:spAutoFit/>
          </a:bodyPr>
          <a:lstStyle/>
          <a:p>
            <a:pPr>
              <a:defRPr sz="1500" b="1" i="0">
                <a:solidFill>
                  <a:srgbClr val="5F6672"/>
                </a:solidFill>
                <a:latin typeface="Aptos"/>
              </a:defRPr>
            </a:pPr>
            <a:r>
              <a:t>Next state case</a:t>
            </a:r>
          </a:p>
        </p:txBody>
      </p:sp>
      <p:sp>
        <p:nvSpPr>
          <p:cNvPr id="9" name="TextBox 8"/>
          <p:cNvSpPr txBox="1"/>
          <p:nvPr/>
        </p:nvSpPr>
        <p:spPr>
          <a:xfrm>
            <a:off x="9585655" y="2057400"/>
            <a:ext cx="2194560" cy="640080"/>
          </a:xfrm>
          <a:prstGeom prst="rect">
            <a:avLst/>
          </a:prstGeom>
          <a:noFill/>
        </p:spPr>
        <p:txBody>
          <a:bodyPr wrap="square" lIns="0" tIns="0" rIns="0" bIns="0" anchor="t">
            <a:spAutoFit/>
          </a:bodyPr>
          <a:lstStyle/>
          <a:p>
            <a:pPr>
              <a:defRPr sz="2100" b="1" i="0">
                <a:solidFill>
                  <a:srgbClr val="FFFFFF"/>
                </a:solidFill>
                <a:latin typeface="Aptos"/>
              </a:defRPr>
            </a:pPr>
            <a:r>
              <a:t>Nebraska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57200"/>
            <a:ext cx="2331720" cy="1554480"/>
          </a:xfrm>
          <a:prstGeom prst="rect">
            <a:avLst/>
          </a:prstGeom>
          <a:noFill/>
        </p:spPr>
        <p:txBody>
          <a:bodyPr wrap="square" lIns="18288" tIns="18288" rIns="18288" bIns="18288" anchor="t">
            <a:spAutoFit/>
          </a:bodyPr>
          <a:lstStyle/>
          <a:p>
            <a:pPr algn="l">
              <a:spcAft>
                <a:spcPts val="200"/>
              </a:spcAft>
              <a:defRPr sz="2400" b="1" i="0">
                <a:solidFill>
                  <a:srgbClr val="FFFFFF"/>
                </a:solidFill>
                <a:latin typeface="Aptos"/>
              </a:defRPr>
            </a:pPr>
            <a:r>
              <a:t>Nebraska Context:</a:t>
            </a:r>
            <a:br/>
            <a:r>
              <a:t>Church Space</a:t>
            </a:r>
            <a:br/>
            <a:r>
              <a:t>+ School Use</a:t>
            </a:r>
          </a:p>
        </p:txBody>
      </p:sp>
      <p:sp>
        <p:nvSpPr>
          <p:cNvPr id="7" name="TextBox 6"/>
          <p:cNvSpPr txBox="1"/>
          <p:nvPr/>
        </p:nvSpPr>
        <p:spPr>
          <a:xfrm>
            <a:off x="201168" y="2240280"/>
            <a:ext cx="2331720" cy="960120"/>
          </a:xfrm>
          <a:prstGeom prst="rect">
            <a:avLst/>
          </a:prstGeom>
          <a:noFill/>
        </p:spPr>
        <p:txBody>
          <a:bodyPr wrap="square" lIns="18288" tIns="18288" rIns="18288" bIns="18288" anchor="t">
            <a:spAutoFit/>
          </a:bodyPr>
          <a:lstStyle/>
          <a:p>
            <a:pPr algn="l">
              <a:spcAft>
                <a:spcPts val="200"/>
              </a:spcAft>
              <a:defRPr sz="1420" b="0" i="0">
                <a:solidFill>
                  <a:srgbClr val="FFFFFF"/>
                </a:solidFill>
                <a:latin typeface="Aptos"/>
              </a:defRPr>
            </a:pPr>
            <a:r>
              <a:t>Fort Calhoun Baptist</a:t>
            </a:r>
            <a:br/>
            <a:r>
              <a:t>Church v. Washington</a:t>
            </a:r>
            <a:br/>
            <a:r>
              <a:t>County BOE</a:t>
            </a:r>
            <a:br/>
            <a:r>
              <a:t>Nebraska Supreme Court, 2009</a:t>
            </a:r>
          </a:p>
        </p:txBody>
      </p:sp>
      <p:sp>
        <p:nvSpPr>
          <p:cNvPr id="8" name="TextBox 7"/>
          <p:cNvSpPr txBox="1"/>
          <p:nvPr/>
        </p:nvSpPr>
        <p:spPr>
          <a:xfrm>
            <a:off x="201168" y="4572000"/>
            <a:ext cx="2377440" cy="1143000"/>
          </a:xfrm>
          <a:prstGeom prst="rect">
            <a:avLst/>
          </a:prstGeom>
          <a:noFill/>
        </p:spPr>
        <p:txBody>
          <a:bodyPr wrap="square" lIns="18288" tIns="18288" rIns="18288" bIns="18288" anchor="t">
            <a:spAutoFit/>
          </a:bodyPr>
          <a:lstStyle/>
          <a:p>
            <a:pPr algn="l">
              <a:spcAft>
                <a:spcPts val="200"/>
              </a:spcAft>
              <a:defRPr sz="1420" b="1" i="0">
                <a:solidFill>
                  <a:srgbClr val="FFFFFF"/>
                </a:solidFill>
                <a:latin typeface="Aptos"/>
              </a:defRPr>
            </a:pPr>
            <a:r>
              <a:t>Context slide: one exempt owner allowed another exempt entity to use part of its property.</a:t>
            </a:r>
          </a:p>
        </p:txBody>
      </p:sp>
      <p:sp>
        <p:nvSpPr>
          <p:cNvPr id="9" name="TextBox 8"/>
          <p:cNvSpPr txBox="1"/>
          <p:nvPr/>
        </p:nvSpPr>
        <p:spPr>
          <a:xfrm>
            <a:off x="3154680" y="320040"/>
            <a:ext cx="7452360" cy="411480"/>
          </a:xfrm>
          <a:prstGeom prst="rect">
            <a:avLst/>
          </a:prstGeom>
          <a:noFill/>
        </p:spPr>
        <p:txBody>
          <a:bodyPr wrap="square" lIns="18288" tIns="18288" rIns="18288" bIns="18288" anchor="t">
            <a:spAutoFit/>
          </a:bodyPr>
          <a:lstStyle/>
          <a:p>
            <a:pPr>
              <a:defRPr sz="2100" b="1" i="0">
                <a:solidFill>
                  <a:srgbClr val="1F2B48"/>
                </a:solidFill>
                <a:latin typeface="Aptos"/>
              </a:defRPr>
            </a:pPr>
            <a:r>
              <a:t>Nebraska: facts and the merger of exempt ownership and exempt use</a:t>
            </a:r>
          </a:p>
        </p:txBody>
      </p:sp>
      <p:sp>
        <p:nvSpPr>
          <p:cNvPr id="10" name="TextBox 9"/>
          <p:cNvSpPr txBox="1"/>
          <p:nvPr/>
        </p:nvSpPr>
        <p:spPr>
          <a:xfrm>
            <a:off x="3154680" y="877824"/>
            <a:ext cx="7315200" cy="274320"/>
          </a:xfrm>
          <a:prstGeom prst="rect">
            <a:avLst/>
          </a:prstGeom>
          <a:noFill/>
        </p:spPr>
        <p:txBody>
          <a:bodyPr wrap="square" lIns="18288" tIns="18288" rIns="18288" bIns="18288" anchor="t">
            <a:spAutoFit/>
          </a:bodyPr>
          <a:lstStyle/>
          <a:p>
            <a:pPr>
              <a:defRPr sz="1250" b="0" i="0">
                <a:solidFill>
                  <a:srgbClr val="5F6672"/>
                </a:solidFill>
                <a:latin typeface="Aptos"/>
              </a:defRPr>
            </a:pPr>
            <a:r>
              <a:t>A short factual setup for the next slide on separate exempt owner and exempt user</a:t>
            </a:r>
          </a:p>
        </p:txBody>
      </p:sp>
      <p:sp>
        <p:nvSpPr>
          <p:cNvPr id="11" name="Rounded Rectangle 10"/>
          <p:cNvSpPr/>
          <p:nvPr/>
        </p:nvSpPr>
        <p:spPr>
          <a:xfrm>
            <a:off x="3127248" y="1508760"/>
            <a:ext cx="6903720" cy="3364992"/>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337560" y="1737360"/>
            <a:ext cx="6309360" cy="256032"/>
          </a:xfrm>
          <a:prstGeom prst="rect">
            <a:avLst/>
          </a:prstGeom>
          <a:noFill/>
        </p:spPr>
        <p:txBody>
          <a:bodyPr wrap="square" lIns="18288" tIns="18288" rIns="18288" bIns="18288" anchor="t">
            <a:spAutoFit/>
          </a:bodyPr>
          <a:lstStyle/>
          <a:p>
            <a:pPr>
              <a:defRPr sz="1600" b="1" i="0">
                <a:solidFill>
                  <a:srgbClr val="1F2B48"/>
                </a:solidFill>
                <a:latin typeface="Aptos"/>
              </a:defRPr>
            </a:pPr>
            <a:r>
              <a:t>The Facts</a:t>
            </a:r>
          </a:p>
        </p:txBody>
      </p:sp>
      <p:sp>
        <p:nvSpPr>
          <p:cNvPr id="13" name="TextBox 12"/>
          <p:cNvSpPr txBox="1"/>
          <p:nvPr/>
        </p:nvSpPr>
        <p:spPr>
          <a:xfrm>
            <a:off x="3337560" y="2084831"/>
            <a:ext cx="6355080" cy="2029968"/>
          </a:xfrm>
          <a:prstGeom prst="rect">
            <a:avLst/>
          </a:prstGeom>
          <a:noFill/>
        </p:spPr>
        <p:txBody>
          <a:bodyPr wrap="square" lIns="18288" tIns="18288" rIns="18288" bIns="18288" anchor="t">
            <a:spAutoFit/>
          </a:bodyPr>
          <a:lstStyle/>
          <a:p>
            <a:pPr>
              <a:defRPr sz="1255" b="0" i="0">
                <a:solidFill>
                  <a:srgbClr val="343434"/>
                </a:solidFill>
                <a:latin typeface="Aptos"/>
              </a:defRPr>
            </a:pPr>
            <a:r>
              <a:t>Fort Calhoun Baptist Church owned exempt church property and leased a portion of its facilities to the local school district for a special education program. The county reduced the church’s property-tax exemption from 100% to 80%, reasoning that the leased portion was no longer used exclusively by the church for religious purposes. Nebraska’s constitutional and statutory framework allowed exemption for property owned by qualifying religious, educational, or charitable organizations and used exclusively for those exempt purposes, so the dispute became whether exempt ownership and exempt use had to exist in the same legal entity, or whether a religious owner and educational user could combine to satisfy the exemption.</a:t>
            </a:r>
          </a:p>
        </p:txBody>
      </p:sp>
      <p:sp>
        <p:nvSpPr>
          <p:cNvPr id="14" name="Rounded Rectangle 13"/>
          <p:cNvSpPr/>
          <p:nvPr/>
        </p:nvSpPr>
        <p:spPr>
          <a:xfrm>
            <a:off x="3200400" y="5047488"/>
            <a:ext cx="6675120" cy="530352"/>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83280" y="5175504"/>
            <a:ext cx="6309360" cy="237744"/>
          </a:xfrm>
          <a:prstGeom prst="rect">
            <a:avLst/>
          </a:prstGeom>
          <a:noFill/>
        </p:spPr>
        <p:txBody>
          <a:bodyPr wrap="square" lIns="18288" tIns="18288" rIns="18288" bIns="18288" anchor="t">
            <a:spAutoFit/>
          </a:bodyPr>
          <a:lstStyle/>
          <a:p>
            <a:pPr>
              <a:defRPr sz="1070" b="0" i="1">
                <a:solidFill>
                  <a:srgbClr val="4A724E"/>
                </a:solidFill>
                <a:latin typeface="Aptos"/>
              </a:defRPr>
            </a:pPr>
            <a:r>
              <a:t>Teaching setup: the key question is whether the exemption follows the property’s dominant exempt use, even when owner and user are different exempt entities.</a:t>
            </a:r>
          </a:p>
        </p:txBody>
      </p:sp>
      <p:sp>
        <p:nvSpPr>
          <p:cNvPr id="16" name="TextBox 15"/>
          <p:cNvSpPr txBox="1"/>
          <p:nvPr/>
        </p:nvSpPr>
        <p:spPr>
          <a:xfrm>
            <a:off x="3154680" y="5943600"/>
            <a:ext cx="6675120" cy="164592"/>
          </a:xfrm>
          <a:prstGeom prst="rect">
            <a:avLst/>
          </a:prstGeom>
          <a:noFill/>
        </p:spPr>
        <p:txBody>
          <a:bodyPr wrap="square" lIns="0" tIns="0" rIns="0" bIns="0" anchor="t">
            <a:spAutoFit/>
          </a:bodyPr>
          <a:lstStyle/>
          <a:p>
            <a:pPr>
              <a:defRPr sz="700" b="0" i="0">
                <a:solidFill>
                  <a:srgbClr val="5F6672"/>
                </a:solidFill>
                <a:latin typeface="Aptos"/>
              </a:defRPr>
            </a:pPr>
            <a:r>
              <a:t>Source: Fort Calhoun Baptist Church v. Washington Cnty. Bd. of Equalization, 277 Neb. 25, 759 N.W.2d 475 (2009).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502920"/>
            <a:ext cx="2359152" cy="1051560"/>
          </a:xfrm>
          <a:prstGeom prst="rect">
            <a:avLst/>
          </a:prstGeom>
          <a:noFill/>
        </p:spPr>
        <p:txBody>
          <a:bodyPr wrap="square" lIns="18288" tIns="18288" rIns="18288" bIns="18288" anchor="t">
            <a:spAutoFit/>
          </a:bodyPr>
          <a:lstStyle/>
          <a:p>
            <a:pPr algn="l">
              <a:defRPr sz="2300" b="1" i="0">
                <a:solidFill>
                  <a:srgbClr val="FFFFFF"/>
                </a:solidFill>
                <a:latin typeface="Aptos"/>
              </a:defRPr>
            </a:pPr>
            <a:r>
              <a:t>Kansas BOTA:</a:t>
            </a:r>
            <a:br/>
            <a:r>
              <a:t>Recent Exemption</a:t>
            </a:r>
            <a:br/>
            <a:r>
              <a:t>Signals</a:t>
            </a:r>
          </a:p>
        </p:txBody>
      </p:sp>
      <p:sp>
        <p:nvSpPr>
          <p:cNvPr id="7" name="TextBox 6"/>
          <p:cNvSpPr txBox="1"/>
          <p:nvPr/>
        </p:nvSpPr>
        <p:spPr>
          <a:xfrm>
            <a:off x="201168" y="2103120"/>
            <a:ext cx="2331720" cy="685800"/>
          </a:xfrm>
          <a:prstGeom prst="rect">
            <a:avLst/>
          </a:prstGeom>
          <a:noFill/>
        </p:spPr>
        <p:txBody>
          <a:bodyPr wrap="square" lIns="18288" tIns="18288" rIns="18288" bIns="18288" anchor="t">
            <a:spAutoFit/>
          </a:bodyPr>
          <a:lstStyle/>
          <a:p>
            <a:pPr algn="l">
              <a:defRPr sz="1500" b="0" i="0">
                <a:solidFill>
                  <a:srgbClr val="FFFFFF"/>
                </a:solidFill>
                <a:latin typeface="Aptos"/>
              </a:defRPr>
            </a:pPr>
            <a:r>
              <a:t>Board of Tax Appeals</a:t>
            </a:r>
            <a:br/>
            <a:r>
              <a:t>last 18 months</a:t>
            </a:r>
          </a:p>
        </p:txBody>
      </p:sp>
      <p:sp>
        <p:nvSpPr>
          <p:cNvPr id="8" name="TextBox 7"/>
          <p:cNvSpPr txBox="1"/>
          <p:nvPr/>
        </p:nvSpPr>
        <p:spPr>
          <a:xfrm>
            <a:off x="201168" y="4617720"/>
            <a:ext cx="2377440" cy="1097280"/>
          </a:xfrm>
          <a:prstGeom prst="rect">
            <a:avLst/>
          </a:prstGeom>
          <a:noFill/>
        </p:spPr>
        <p:txBody>
          <a:bodyPr wrap="square" lIns="18288" tIns="18288" rIns="18288" bIns="18288" anchor="t">
            <a:spAutoFit/>
          </a:bodyPr>
          <a:lstStyle/>
          <a:p>
            <a:pPr algn="l">
              <a:defRPr sz="1420" b="1" i="0">
                <a:solidFill>
                  <a:srgbClr val="FFFFFF"/>
                </a:solidFill>
                <a:latin typeface="Aptos"/>
              </a:defRPr>
            </a:pPr>
            <a:r>
              <a:t>Opening context: Kansas decisions frame the comparative-state cases that follow.</a:t>
            </a:r>
          </a:p>
        </p:txBody>
      </p:sp>
      <p:sp>
        <p:nvSpPr>
          <p:cNvPr id="9" name="TextBox 8"/>
          <p:cNvSpPr txBox="1"/>
          <p:nvPr/>
        </p:nvSpPr>
        <p:spPr>
          <a:xfrm>
            <a:off x="3154680" y="310896"/>
            <a:ext cx="7498079" cy="475488"/>
          </a:xfrm>
          <a:prstGeom prst="rect">
            <a:avLst/>
          </a:prstGeom>
          <a:noFill/>
        </p:spPr>
        <p:txBody>
          <a:bodyPr wrap="square" lIns="18288" tIns="18288" rIns="18288" bIns="18288" anchor="t">
            <a:spAutoFit/>
          </a:bodyPr>
          <a:lstStyle/>
          <a:p>
            <a:r>
              <a:rPr sz="2100" b="1"/>
              <a:t>Kansas BOTA: recent exemption themes</a:t>
            </a:r>
          </a:p>
        </p:txBody>
      </p:sp>
      <p:sp>
        <p:nvSpPr>
          <p:cNvPr id="10" name="TextBox 9"/>
          <p:cNvSpPr txBox="1"/>
          <p:nvPr/>
        </p:nvSpPr>
        <p:spPr>
          <a:xfrm>
            <a:off x="3154680" y="841248"/>
            <a:ext cx="7315200" cy="256032"/>
          </a:xfrm>
          <a:prstGeom prst="rect">
            <a:avLst/>
          </a:prstGeom>
          <a:noFill/>
        </p:spPr>
        <p:txBody>
          <a:bodyPr wrap="square" lIns="18288" tIns="18288" rIns="18288" bIns="18288" anchor="t">
            <a:spAutoFit/>
          </a:bodyPr>
          <a:lstStyle/>
          <a:p>
            <a:pPr algn="l">
              <a:defRPr sz="1220" b="0" i="0">
                <a:solidFill>
                  <a:srgbClr val="5F6672"/>
                </a:solidFill>
                <a:latin typeface="Aptos"/>
              </a:defRPr>
            </a:pPr>
            <a:r>
              <a:rPr sz="1150"/>
              <a:t>Selected exemption decisions from the last 18 months; focus on use, ownership, profit, and corrected records.</a:t>
            </a:r>
          </a:p>
        </p:txBody>
      </p:sp>
      <p:sp>
        <p:nvSpPr>
          <p:cNvPr id="11" name="Rounded Rectangle 10"/>
          <p:cNvSpPr/>
          <p:nvPr/>
        </p:nvSpPr>
        <p:spPr>
          <a:xfrm>
            <a:off x="3127248" y="1234440"/>
            <a:ext cx="7150608" cy="713232"/>
          </a:xfrm>
          <a:prstGeom prst="roundRect">
            <a:avLst/>
          </a:prstGeom>
          <a:solidFill>
            <a:srgbClr val="EEE9DC"/>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319272" y="1389888"/>
            <a:ext cx="6675120" cy="329184"/>
          </a:xfrm>
          <a:prstGeom prst="rect">
            <a:avLst/>
          </a:prstGeom>
          <a:noFill/>
        </p:spPr>
        <p:txBody>
          <a:bodyPr wrap="square" lIns="18288" tIns="18288" rIns="18288" bIns="18288" anchor="t">
            <a:spAutoFit/>
          </a:bodyPr>
          <a:lstStyle/>
          <a:p>
            <a:pPr algn="l">
              <a:defRPr sz="1300" b="1" i="0">
                <a:solidFill>
                  <a:srgbClr val="1F2B48"/>
                </a:solidFill>
                <a:latin typeface="Aptos"/>
              </a:defRPr>
            </a:pPr>
            <a:r>
              <a:rPr sz="1220" b="1"/>
              <a:t>High-level pattern: BOTA decisions continue to turn on statutory fit, actual use, exempt ownership / operation, and whether the record supports the claimed exemption.</a:t>
            </a:r>
          </a:p>
        </p:txBody>
      </p:sp>
      <p:sp>
        <p:nvSpPr>
          <p:cNvPr id="13" name="Rounded Rectangle 12"/>
          <p:cNvSpPr/>
          <p:nvPr/>
        </p:nvSpPr>
        <p:spPr>
          <a:xfrm>
            <a:off x="3127248" y="2240280"/>
            <a:ext cx="3291840" cy="14630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291840" y="2423160"/>
            <a:ext cx="91440" cy="1078992"/>
          </a:xfrm>
          <a:prstGeom prst="rect">
            <a:avLst/>
          </a:prstGeom>
          <a:solidFill>
            <a:srgbClr val="A552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456432" y="2386584"/>
            <a:ext cx="2788920" cy="201168"/>
          </a:xfrm>
          <a:prstGeom prst="rect">
            <a:avLst/>
          </a:prstGeom>
          <a:noFill/>
        </p:spPr>
        <p:txBody>
          <a:bodyPr wrap="square" lIns="18288" tIns="18288" rIns="18288" bIns="18288" anchor="t">
            <a:spAutoFit/>
          </a:bodyPr>
          <a:lstStyle/>
          <a:p>
            <a:pPr algn="l">
              <a:defRPr sz="1120" b="1" i="0">
                <a:solidFill>
                  <a:srgbClr val="1F2B48"/>
                </a:solidFill>
                <a:latin typeface="Aptos"/>
              </a:defRPr>
            </a:pPr>
            <a:r>
              <a:t>Garate, Carlos — Lyon County</a:t>
            </a:r>
          </a:p>
        </p:txBody>
      </p:sp>
      <p:sp>
        <p:nvSpPr>
          <p:cNvPr id="16" name="TextBox 15"/>
          <p:cNvSpPr txBox="1"/>
          <p:nvPr/>
        </p:nvSpPr>
        <p:spPr>
          <a:xfrm>
            <a:off x="3456432" y="2660904"/>
            <a:ext cx="2788920" cy="201168"/>
          </a:xfrm>
          <a:prstGeom prst="rect">
            <a:avLst/>
          </a:prstGeom>
          <a:noFill/>
        </p:spPr>
        <p:txBody>
          <a:bodyPr wrap="square" lIns="18288" tIns="18288" rIns="18288" bIns="18288" anchor="t">
            <a:spAutoFit/>
          </a:bodyPr>
          <a:lstStyle/>
          <a:p>
            <a:pPr algn="l">
              <a:defRPr sz="980" b="1" i="0">
                <a:solidFill>
                  <a:srgbClr val="A5522D"/>
                </a:solidFill>
                <a:latin typeface="Aptos"/>
              </a:defRPr>
            </a:pPr>
            <a:r>
              <a:t>Denied • K.S.A. 79-201 Ninth</a:t>
            </a:r>
          </a:p>
        </p:txBody>
      </p:sp>
      <p:sp>
        <p:nvSpPr>
          <p:cNvPr id="17" name="TextBox 16"/>
          <p:cNvSpPr txBox="1"/>
          <p:nvPr/>
        </p:nvSpPr>
        <p:spPr>
          <a:xfrm>
            <a:off x="3456432" y="2935224"/>
            <a:ext cx="2788920" cy="603504"/>
          </a:xfrm>
          <a:prstGeom prst="rect">
            <a:avLst/>
          </a:prstGeom>
          <a:noFill/>
        </p:spPr>
        <p:txBody>
          <a:bodyPr wrap="square" lIns="18288" tIns="18288" rIns="18288" bIns="18288" anchor="t">
            <a:spAutoFit/>
          </a:bodyPr>
          <a:lstStyle/>
          <a:p>
            <a:pPr algn="l">
              <a:defRPr sz="890" b="0" i="0">
                <a:solidFill>
                  <a:srgbClr val="343434"/>
                </a:solidFill>
                <a:latin typeface="Aptos"/>
              </a:defRPr>
            </a:pPr>
            <a:r>
              <a:t>Former 8-bedroom domestic-violence shelter leased by a for-profit owner to a nonprofit. “Owner and operator” reached the landowner and tenant.</a:t>
            </a:r>
          </a:p>
        </p:txBody>
      </p:sp>
      <p:sp>
        <p:nvSpPr>
          <p:cNvPr id="18" name="Rounded Rectangle 17"/>
          <p:cNvSpPr/>
          <p:nvPr/>
        </p:nvSpPr>
        <p:spPr>
          <a:xfrm>
            <a:off x="6748272" y="2240280"/>
            <a:ext cx="3291840" cy="14630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6912864" y="2423160"/>
            <a:ext cx="91440" cy="1078992"/>
          </a:xfrm>
          <a:prstGeom prst="rect">
            <a:avLst/>
          </a:prstGeom>
          <a:solidFill>
            <a:srgbClr val="A552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7077456" y="2386584"/>
            <a:ext cx="2788920" cy="201168"/>
          </a:xfrm>
          <a:prstGeom prst="rect">
            <a:avLst/>
          </a:prstGeom>
          <a:noFill/>
        </p:spPr>
        <p:txBody>
          <a:bodyPr wrap="square" lIns="18288" tIns="18288" rIns="18288" bIns="18288" anchor="t">
            <a:spAutoFit/>
          </a:bodyPr>
          <a:lstStyle/>
          <a:p>
            <a:r>
              <a:rPr sz="1120" b="1"/>
              <a:t>Whittaker — Greenwood County</a:t>
            </a:r>
          </a:p>
        </p:txBody>
      </p:sp>
      <p:sp>
        <p:nvSpPr>
          <p:cNvPr id="21" name="TextBox 20"/>
          <p:cNvSpPr txBox="1"/>
          <p:nvPr/>
        </p:nvSpPr>
        <p:spPr>
          <a:xfrm>
            <a:off x="7077456" y="2660904"/>
            <a:ext cx="2788920" cy="201168"/>
          </a:xfrm>
          <a:prstGeom prst="rect">
            <a:avLst/>
          </a:prstGeom>
          <a:noFill/>
        </p:spPr>
        <p:txBody>
          <a:bodyPr wrap="square" lIns="18288" tIns="18288" rIns="18288" bIns="18288" anchor="t">
            <a:spAutoFit/>
          </a:bodyPr>
          <a:lstStyle/>
          <a:p>
            <a:pPr algn="l">
              <a:defRPr sz="980" b="1" i="0">
                <a:solidFill>
                  <a:srgbClr val="A5522D"/>
                </a:solidFill>
                <a:latin typeface="Aptos"/>
              </a:defRPr>
            </a:pPr>
            <a:r>
              <a:t>Denied • ATV agricultural-use claim</a:t>
            </a:r>
          </a:p>
        </p:txBody>
      </p:sp>
      <p:sp>
        <p:nvSpPr>
          <p:cNvPr id="22" name="TextBox 21"/>
          <p:cNvSpPr txBox="1"/>
          <p:nvPr/>
        </p:nvSpPr>
        <p:spPr>
          <a:xfrm>
            <a:off x="7077456" y="2935224"/>
            <a:ext cx="2788920" cy="603504"/>
          </a:xfrm>
          <a:prstGeom prst="rect">
            <a:avLst/>
          </a:prstGeom>
          <a:noFill/>
        </p:spPr>
        <p:txBody>
          <a:bodyPr wrap="square" lIns="18288" tIns="18288" rIns="18288" bIns="18288" anchor="t">
            <a:spAutoFit/>
          </a:bodyPr>
          <a:lstStyle/>
          <a:p>
            <a:pPr algn="l">
              <a:defRPr sz="890" b="0" i="0">
                <a:solidFill>
                  <a:srgbClr val="343434"/>
                </a:solidFill>
                <a:latin typeface="Aptos"/>
              </a:defRPr>
            </a:pPr>
            <a:r>
              <a:t>ATV stored in town. Actual and regular agricultural use controlled over taxpayer’s intended use. Exemption follows actual use.</a:t>
            </a:r>
          </a:p>
        </p:txBody>
      </p:sp>
      <p:sp>
        <p:nvSpPr>
          <p:cNvPr id="23" name="Rounded Rectangle 22"/>
          <p:cNvSpPr/>
          <p:nvPr/>
        </p:nvSpPr>
        <p:spPr>
          <a:xfrm>
            <a:off x="3127248" y="4050791"/>
            <a:ext cx="3291840" cy="14630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Rectangle 23"/>
          <p:cNvSpPr/>
          <p:nvPr/>
        </p:nvSpPr>
        <p:spPr>
          <a:xfrm>
            <a:off x="3291840" y="4233671"/>
            <a:ext cx="91440" cy="1078992"/>
          </a:xfrm>
          <a:prstGeom prst="rect">
            <a:avLst/>
          </a:prstGeom>
          <a:solidFill>
            <a:srgbClr val="3568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456432" y="4197095"/>
            <a:ext cx="2788920" cy="201168"/>
          </a:xfrm>
          <a:prstGeom prst="rect">
            <a:avLst/>
          </a:prstGeom>
          <a:noFill/>
        </p:spPr>
        <p:txBody>
          <a:bodyPr wrap="square" lIns="18288" tIns="18288" rIns="18288" bIns="18288" anchor="t">
            <a:spAutoFit/>
          </a:bodyPr>
          <a:lstStyle/>
          <a:p>
            <a:pPr algn="l">
              <a:defRPr sz="1120" b="1" i="0">
                <a:solidFill>
                  <a:srgbClr val="1F2B48"/>
                </a:solidFill>
                <a:latin typeface="Aptos"/>
              </a:defRPr>
            </a:pPr>
            <a:r>
              <a:t>Davenport, David — Bourbon County</a:t>
            </a:r>
          </a:p>
        </p:txBody>
      </p:sp>
      <p:sp>
        <p:nvSpPr>
          <p:cNvPr id="26" name="TextBox 25"/>
          <p:cNvSpPr txBox="1"/>
          <p:nvPr/>
        </p:nvSpPr>
        <p:spPr>
          <a:xfrm>
            <a:off x="3456432" y="4471415"/>
            <a:ext cx="2788920" cy="201168"/>
          </a:xfrm>
          <a:prstGeom prst="rect">
            <a:avLst/>
          </a:prstGeom>
          <a:noFill/>
        </p:spPr>
        <p:txBody>
          <a:bodyPr wrap="square" lIns="18288" tIns="18288" rIns="18288" bIns="18288" anchor="t">
            <a:spAutoFit/>
          </a:bodyPr>
          <a:lstStyle/>
          <a:p>
            <a:pPr algn="l">
              <a:defRPr sz="980" b="1" i="0">
                <a:solidFill>
                  <a:srgbClr val="356891"/>
                </a:solidFill>
                <a:latin typeface="Aptos"/>
              </a:defRPr>
            </a:pPr>
            <a:r>
              <a:t>Granted • K.S.A. 79-201 Ninth</a:t>
            </a:r>
          </a:p>
        </p:txBody>
      </p:sp>
      <p:sp>
        <p:nvSpPr>
          <p:cNvPr id="27" name="TextBox 26"/>
          <p:cNvSpPr txBox="1"/>
          <p:nvPr/>
        </p:nvSpPr>
        <p:spPr>
          <a:xfrm>
            <a:off x="3456432" y="4745735"/>
            <a:ext cx="2788920" cy="603504"/>
          </a:xfrm>
          <a:prstGeom prst="rect">
            <a:avLst/>
          </a:prstGeom>
          <a:noFill/>
        </p:spPr>
        <p:txBody>
          <a:bodyPr wrap="square" lIns="18288" tIns="18288" rIns="18288" bIns="18288" anchor="t">
            <a:spAutoFit/>
          </a:bodyPr>
          <a:lstStyle/>
          <a:p>
            <a:pPr algn="l">
              <a:defRPr sz="890" b="0" i="0">
                <a:solidFill>
                  <a:srgbClr val="343434"/>
                </a:solidFill>
                <a:latin typeface="Aptos"/>
              </a:defRPr>
            </a:pPr>
            <a:r>
              <a:t>County supported exemption. On reconsideration, taxpayer corrected the record to establish nonprofit status and deed ownership.</a:t>
            </a:r>
          </a:p>
        </p:txBody>
      </p:sp>
      <p:sp>
        <p:nvSpPr>
          <p:cNvPr id="28" name="Rounded Rectangle 27"/>
          <p:cNvSpPr/>
          <p:nvPr/>
        </p:nvSpPr>
        <p:spPr>
          <a:xfrm>
            <a:off x="6748272" y="4050791"/>
            <a:ext cx="3291840" cy="14630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Rectangle 28"/>
          <p:cNvSpPr/>
          <p:nvPr/>
        </p:nvSpPr>
        <p:spPr>
          <a:xfrm>
            <a:off x="6912864" y="4233671"/>
            <a:ext cx="91440" cy="1078992"/>
          </a:xfrm>
          <a:prstGeom prst="rect">
            <a:avLst/>
          </a:prstGeom>
          <a:solidFill>
            <a:srgbClr val="3568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7077456" y="4197095"/>
            <a:ext cx="2788920" cy="201168"/>
          </a:xfrm>
          <a:prstGeom prst="rect">
            <a:avLst/>
          </a:prstGeom>
          <a:noFill/>
        </p:spPr>
        <p:txBody>
          <a:bodyPr wrap="square" lIns="18288" tIns="18288" rIns="18288" bIns="18288" anchor="t">
            <a:spAutoFit/>
          </a:bodyPr>
          <a:lstStyle/>
          <a:p>
            <a:pPr algn="l">
              <a:defRPr sz="1120" b="1" i="0">
                <a:solidFill>
                  <a:srgbClr val="1F2B48"/>
                </a:solidFill>
                <a:latin typeface="Aptos"/>
              </a:defRPr>
            </a:pPr>
            <a:r>
              <a:t>Meadowlark Hills — Riley County</a:t>
            </a:r>
          </a:p>
        </p:txBody>
      </p:sp>
      <p:sp>
        <p:nvSpPr>
          <p:cNvPr id="31" name="TextBox 30"/>
          <p:cNvSpPr txBox="1"/>
          <p:nvPr/>
        </p:nvSpPr>
        <p:spPr>
          <a:xfrm>
            <a:off x="7077456" y="4471415"/>
            <a:ext cx="2788920" cy="201168"/>
          </a:xfrm>
          <a:prstGeom prst="rect">
            <a:avLst/>
          </a:prstGeom>
          <a:noFill/>
        </p:spPr>
        <p:txBody>
          <a:bodyPr wrap="square" lIns="18288" tIns="18288" rIns="18288" bIns="18288" anchor="t">
            <a:spAutoFit/>
          </a:bodyPr>
          <a:lstStyle/>
          <a:p>
            <a:pPr algn="l">
              <a:defRPr sz="980" b="1" i="0">
                <a:solidFill>
                  <a:srgbClr val="356891"/>
                </a:solidFill>
                <a:latin typeface="Aptos"/>
              </a:defRPr>
            </a:pPr>
            <a:r>
              <a:t>Granted • K.S.A. 79-201b Second</a:t>
            </a:r>
          </a:p>
        </p:txBody>
      </p:sp>
      <p:sp>
        <p:nvSpPr>
          <p:cNvPr id="32" name="TextBox 31"/>
          <p:cNvSpPr txBox="1"/>
          <p:nvPr/>
        </p:nvSpPr>
        <p:spPr>
          <a:xfrm>
            <a:off x="7077456" y="4745735"/>
            <a:ext cx="2788920" cy="603504"/>
          </a:xfrm>
          <a:prstGeom prst="rect">
            <a:avLst/>
          </a:prstGeom>
          <a:noFill/>
        </p:spPr>
        <p:txBody>
          <a:bodyPr wrap="square" lIns="18288" tIns="18288" rIns="18288" bIns="18288" anchor="t">
            <a:spAutoFit/>
          </a:bodyPr>
          <a:lstStyle/>
          <a:p>
            <a:pPr algn="l">
              <a:defRPr sz="890" b="0" i="0">
                <a:solidFill>
                  <a:srgbClr val="343434"/>
                </a:solidFill>
                <a:latin typeface="Aptos"/>
              </a:defRPr>
            </a:pPr>
            <a:r>
              <a:t>Food and beverage sales did not undermine exclusive-use exemption for nonprofit retirement-community property.</a:t>
            </a:r>
          </a:p>
        </p:txBody>
      </p:sp>
      <p:sp>
        <p:nvSpPr>
          <p:cNvPr id="33" name="Rounded Rectangle 32"/>
          <p:cNvSpPr/>
          <p:nvPr/>
        </p:nvSpPr>
        <p:spPr>
          <a:xfrm>
            <a:off x="3200400" y="5696712"/>
            <a:ext cx="6949440" cy="384048"/>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3364992" y="5769864"/>
            <a:ext cx="6583680" cy="182880"/>
          </a:xfrm>
          <a:prstGeom prst="rect">
            <a:avLst/>
          </a:prstGeom>
          <a:noFill/>
        </p:spPr>
        <p:txBody>
          <a:bodyPr wrap="square" lIns="18288" tIns="18288" rIns="18288" bIns="18288" anchor="t">
            <a:spAutoFit/>
          </a:bodyPr>
          <a:lstStyle/>
          <a:p>
            <a:pPr algn="l">
              <a:defRPr sz="1000" b="0" i="1">
                <a:solidFill>
                  <a:srgbClr val="4A724E"/>
                </a:solidFill>
                <a:latin typeface="Aptos"/>
              </a:defRPr>
            </a:pPr>
            <a:r>
              <a:t>Teaching point: exemption litigation is often record litigation—who owns, who operates, what use actually occurs, and what the statute requires.</a:t>
            </a:r>
          </a:p>
        </p:txBody>
      </p:sp>
      <p:sp>
        <p:nvSpPr>
          <p:cNvPr id="35" name="TextBox 34"/>
          <p:cNvSpPr txBox="1"/>
          <p:nvPr/>
        </p:nvSpPr>
        <p:spPr>
          <a:xfrm>
            <a:off x="3154680" y="6172200"/>
            <a:ext cx="6858000" cy="146304"/>
          </a:xfrm>
          <a:prstGeom prst="rect">
            <a:avLst/>
          </a:prstGeom>
          <a:noFill/>
        </p:spPr>
        <p:txBody>
          <a:bodyPr wrap="square" lIns="0" tIns="0" rIns="0" bIns="0" anchor="t">
            <a:spAutoFit/>
          </a:bodyPr>
          <a:lstStyle/>
          <a:p>
            <a:pPr algn="l">
              <a:defRPr sz="680" b="0" i="0">
                <a:solidFill>
                  <a:srgbClr val="5F6672"/>
                </a:solidFill>
                <a:latin typeface="Aptos"/>
              </a:defRPr>
            </a:pPr>
            <a:r>
              <a:t>Source: selected Kansas Board of Tax Appeals exemption orders summarized for presentation.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02336"/>
            <a:ext cx="2359152" cy="1572768"/>
          </a:xfrm>
          <a:prstGeom prst="rect">
            <a:avLst/>
          </a:prstGeom>
          <a:noFill/>
        </p:spPr>
        <p:txBody>
          <a:bodyPr wrap="square" lIns="18288" tIns="18288" rIns="18288" bIns="18288" anchor="t">
            <a:spAutoFit/>
          </a:bodyPr>
          <a:lstStyle/>
          <a:p>
            <a:pPr algn="l">
              <a:spcAft>
                <a:spcPts val="200"/>
              </a:spcAft>
              <a:defRPr sz="2400" b="1" i="0">
                <a:solidFill>
                  <a:srgbClr val="FFFFFF"/>
                </a:solidFill>
                <a:latin typeface="Aptos"/>
              </a:defRPr>
            </a:pPr>
            <a:r>
              <a:t>Exempt Owner:</a:t>
            </a:r>
            <a:br/>
            <a:r>
              <a:t>Different</a:t>
            </a:r>
            <a:br/>
            <a:r>
              <a:t>Exempt User?</a:t>
            </a:r>
          </a:p>
        </p:txBody>
      </p:sp>
      <p:sp>
        <p:nvSpPr>
          <p:cNvPr id="7" name="TextBox 6"/>
          <p:cNvSpPr txBox="1"/>
          <p:nvPr/>
        </p:nvSpPr>
        <p:spPr>
          <a:xfrm>
            <a:off x="201168" y="1901952"/>
            <a:ext cx="2359152" cy="777240"/>
          </a:xfrm>
          <a:prstGeom prst="rect">
            <a:avLst/>
          </a:prstGeom>
          <a:noFill/>
        </p:spPr>
        <p:txBody>
          <a:bodyPr wrap="square" lIns="18288" tIns="18288" rIns="18288" bIns="18288" anchor="t">
            <a:spAutoFit/>
          </a:bodyPr>
          <a:lstStyle/>
          <a:p>
            <a:pPr algn="l">
              <a:spcAft>
                <a:spcPts val="200"/>
              </a:spcAft>
              <a:defRPr sz="1500" b="0" i="0">
                <a:solidFill>
                  <a:srgbClr val="FFFFFF"/>
                </a:solidFill>
                <a:latin typeface="Aptos"/>
              </a:defRPr>
            </a:pPr>
            <a:r>
              <a:t>Nebraska Supreme Court, 2009</a:t>
            </a:r>
            <a:br/>
            <a:r>
              <a:t>church property / school use</a:t>
            </a:r>
          </a:p>
        </p:txBody>
      </p:sp>
      <p:sp>
        <p:nvSpPr>
          <p:cNvPr id="8" name="TextBox 7"/>
          <p:cNvSpPr txBox="1"/>
          <p:nvPr/>
        </p:nvSpPr>
        <p:spPr>
          <a:xfrm>
            <a:off x="201168" y="4526280"/>
            <a:ext cx="2377440" cy="1234440"/>
          </a:xfrm>
          <a:prstGeom prst="rect">
            <a:avLst/>
          </a:prstGeom>
          <a:noFill/>
        </p:spPr>
        <p:txBody>
          <a:bodyPr wrap="square" lIns="18288" tIns="18288" rIns="18288" bIns="18288" anchor="t">
            <a:spAutoFit/>
          </a:bodyPr>
          <a:lstStyle/>
          <a:p>
            <a:pPr algn="l">
              <a:spcAft>
                <a:spcPts val="200"/>
              </a:spcAft>
              <a:defRPr sz="1400" b="1" i="0">
                <a:solidFill>
                  <a:srgbClr val="FFFFFF"/>
                </a:solidFill>
                <a:latin typeface="Aptos"/>
              </a:defRPr>
            </a:pPr>
            <a:r>
              <a:t>Practical point: separate exempt entities may combine uses, but rent and profit facts still matter.</a:t>
            </a:r>
          </a:p>
        </p:txBody>
      </p:sp>
      <p:sp>
        <p:nvSpPr>
          <p:cNvPr id="9" name="TextBox 8"/>
          <p:cNvSpPr txBox="1"/>
          <p:nvPr/>
        </p:nvSpPr>
        <p:spPr>
          <a:xfrm>
            <a:off x="3154680" y="237744"/>
            <a:ext cx="7589520" cy="685800"/>
          </a:xfrm>
          <a:prstGeom prst="rect">
            <a:avLst/>
          </a:prstGeom>
          <a:noFill/>
        </p:spPr>
        <p:txBody>
          <a:bodyPr wrap="square" lIns="18288" tIns="18288" rIns="18288" bIns="18288" anchor="t">
            <a:spAutoFit/>
          </a:bodyPr>
          <a:lstStyle/>
          <a:p>
            <a:pPr>
              <a:defRPr sz="1880" b="1" i="0">
                <a:solidFill>
                  <a:srgbClr val="1F2B48"/>
                </a:solidFill>
                <a:latin typeface="Aptos"/>
              </a:defRPr>
            </a:pPr>
            <a:r>
              <a:t>Fort Calhoun Baptist Church: Nebraska restored a 100% exemption for church space leased to a school district</a:t>
            </a:r>
          </a:p>
        </p:txBody>
      </p:sp>
      <p:sp>
        <p:nvSpPr>
          <p:cNvPr id="10" name="TextBox 9"/>
          <p:cNvSpPr txBox="1"/>
          <p:nvPr/>
        </p:nvSpPr>
        <p:spPr>
          <a:xfrm>
            <a:off x="3154680" y="868680"/>
            <a:ext cx="7315200" cy="274320"/>
          </a:xfrm>
          <a:prstGeom prst="rect">
            <a:avLst/>
          </a:prstGeom>
          <a:noFill/>
        </p:spPr>
        <p:txBody>
          <a:bodyPr wrap="square" lIns="18288" tIns="18288" rIns="18288" bIns="18288" anchor="t">
            <a:spAutoFit/>
          </a:bodyPr>
          <a:lstStyle/>
          <a:p>
            <a:pPr>
              <a:defRPr sz="1170" b="0" i="0">
                <a:solidFill>
                  <a:srgbClr val="5F6672"/>
                </a:solidFill>
                <a:latin typeface="Aptos"/>
              </a:defRPr>
            </a:pPr>
            <a:r>
              <a:t>Decision filed January 23, 2009 • religious owner • educational user • leased special-education space</a:t>
            </a:r>
          </a:p>
        </p:txBody>
      </p:sp>
      <p:sp>
        <p:nvSpPr>
          <p:cNvPr id="11" name="TextBox 10"/>
          <p:cNvSpPr txBox="1"/>
          <p:nvPr/>
        </p:nvSpPr>
        <p:spPr>
          <a:xfrm>
            <a:off x="3154680" y="1335024"/>
            <a:ext cx="2834640" cy="256032"/>
          </a:xfrm>
          <a:prstGeom prst="rect">
            <a:avLst/>
          </a:prstGeom>
          <a:noFill/>
        </p:spPr>
        <p:txBody>
          <a:bodyPr wrap="square" lIns="18288" tIns="18288" rIns="18288" bIns="18288" anchor="t">
            <a:spAutoFit/>
          </a:bodyPr>
          <a:lstStyle/>
          <a:p>
            <a:pPr>
              <a:defRPr sz="1820" b="1" i="0">
                <a:solidFill>
                  <a:srgbClr val="356891"/>
                </a:solidFill>
                <a:latin typeface="Aptos"/>
              </a:defRPr>
            </a:pPr>
            <a:r>
              <a:t>Nebraska holding</a:t>
            </a:r>
          </a:p>
        </p:txBody>
      </p:sp>
      <p:sp>
        <p:nvSpPr>
          <p:cNvPr id="12" name="TextBox 11"/>
          <p:cNvSpPr txBox="1"/>
          <p:nvPr/>
        </p:nvSpPr>
        <p:spPr>
          <a:xfrm>
            <a:off x="6720840" y="1335024"/>
            <a:ext cx="2834640" cy="256032"/>
          </a:xfrm>
          <a:prstGeom prst="rect">
            <a:avLst/>
          </a:prstGeom>
          <a:noFill/>
        </p:spPr>
        <p:txBody>
          <a:bodyPr wrap="square" lIns="18288" tIns="18288" rIns="18288" bIns="18288" anchor="t">
            <a:spAutoFit/>
          </a:bodyPr>
          <a:lstStyle/>
          <a:p>
            <a:pPr>
              <a:defRPr sz="1820" b="1" i="0">
                <a:solidFill>
                  <a:srgbClr val="A5522D"/>
                </a:solidFill>
                <a:latin typeface="Aptos"/>
              </a:defRPr>
            </a:pPr>
            <a:r>
              <a:t>Kansas comparison</a:t>
            </a:r>
          </a:p>
        </p:txBody>
      </p:sp>
      <p:sp>
        <p:nvSpPr>
          <p:cNvPr id="13" name="Rounded Rectangle 12"/>
          <p:cNvSpPr/>
          <p:nvPr/>
        </p:nvSpPr>
        <p:spPr>
          <a:xfrm>
            <a:off x="3108960" y="1664208"/>
            <a:ext cx="3154680" cy="30632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01968" y="1664208"/>
            <a:ext cx="3611880" cy="306324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65376"/>
            <a:ext cx="2697480" cy="219456"/>
          </a:xfrm>
          <a:prstGeom prst="rect">
            <a:avLst/>
          </a:prstGeom>
          <a:noFill/>
        </p:spPr>
        <p:txBody>
          <a:bodyPr wrap="square" lIns="18288" tIns="18288" rIns="18288" bIns="18288" anchor="t">
            <a:spAutoFit/>
          </a:bodyPr>
          <a:lstStyle/>
          <a:p>
            <a:pPr>
              <a:defRPr sz="1500" b="1" i="0">
                <a:solidFill>
                  <a:srgbClr val="1F2B48"/>
                </a:solidFill>
                <a:latin typeface="Aptos"/>
              </a:defRPr>
            </a:pPr>
            <a:r>
              <a:t>What Nebraska emphasized</a:t>
            </a:r>
          </a:p>
        </p:txBody>
      </p:sp>
      <p:sp>
        <p:nvSpPr>
          <p:cNvPr id="16" name="TextBox 15"/>
          <p:cNvSpPr txBox="1"/>
          <p:nvPr/>
        </p:nvSpPr>
        <p:spPr>
          <a:xfrm>
            <a:off x="3328416" y="2103120"/>
            <a:ext cx="2743200" cy="2084831"/>
          </a:xfrm>
          <a:prstGeom prst="rect">
            <a:avLst/>
          </a:prstGeom>
          <a:noFill/>
        </p:spPr>
        <p:txBody>
          <a:bodyPr wrap="square" lIns="18288" tIns="18288" rIns="18288" bIns="18288" anchor="t">
            <a:spAutoFit/>
          </a:bodyPr>
          <a:lstStyle/>
          <a:p>
            <a:pPr>
              <a:defRPr sz="1150" b="0" i="0">
                <a:solidFill>
                  <a:srgbClr val="343434"/>
                </a:solidFill>
                <a:latin typeface="Aptos"/>
              </a:defRPr>
            </a:pPr>
            <a:r>
              <a:t>• Ownership and use do not have to be held by the same exempt entity.</a:t>
            </a:r>
            <a:br/>
            <a:r>
              <a:t>• The dominant use controls; incidental use does not defeat exemption.</a:t>
            </a:r>
            <a:br/>
            <a:r>
              <a:t>• Church use plus school-district educational use remained a combination of exempt uses.</a:t>
            </a:r>
            <a:br/>
            <a:r>
              <a:t>• The court disapproved prior reasoning that focused too heavily on market-rate rent rather than the lessee’s exempt use.</a:t>
            </a:r>
          </a:p>
        </p:txBody>
      </p:sp>
      <p:sp>
        <p:nvSpPr>
          <p:cNvPr id="17" name="TextBox 16"/>
          <p:cNvSpPr txBox="1"/>
          <p:nvPr/>
        </p:nvSpPr>
        <p:spPr>
          <a:xfrm>
            <a:off x="6830568" y="1865376"/>
            <a:ext cx="3017520" cy="219456"/>
          </a:xfrm>
          <a:prstGeom prst="rect">
            <a:avLst/>
          </a:prstGeom>
          <a:noFill/>
        </p:spPr>
        <p:txBody>
          <a:bodyPr wrap="square" lIns="18288" tIns="18288" rIns="18288" bIns="18288" anchor="t">
            <a:spAutoFit/>
          </a:bodyPr>
          <a:lstStyle/>
          <a:p>
            <a:pPr>
              <a:defRPr sz="1500" b="1" i="0">
                <a:solidFill>
                  <a:srgbClr val="1F2B48"/>
                </a:solidFill>
                <a:latin typeface="Aptos"/>
              </a:defRPr>
            </a:pPr>
            <a:r>
              <a:t>Kansas compare / contrast</a:t>
            </a:r>
          </a:p>
        </p:txBody>
      </p:sp>
      <p:sp>
        <p:nvSpPr>
          <p:cNvPr id="18" name="TextBox 17"/>
          <p:cNvSpPr txBox="1"/>
          <p:nvPr/>
        </p:nvSpPr>
        <p:spPr>
          <a:xfrm>
            <a:off x="6830568" y="2103120"/>
            <a:ext cx="3054096" cy="2029968"/>
          </a:xfrm>
          <a:prstGeom prst="rect">
            <a:avLst/>
          </a:prstGeom>
          <a:noFill/>
        </p:spPr>
        <p:txBody>
          <a:bodyPr wrap="square" lIns="18288" tIns="18288" rIns="18288" bIns="18288" anchor="t">
            <a:spAutoFit/>
          </a:bodyPr>
          <a:lstStyle/>
          <a:p>
            <a:pPr>
              <a:defRPr sz="1060" b="0" i="0">
                <a:solidFill>
                  <a:srgbClr val="343434"/>
                </a:solidFill>
                <a:latin typeface="Aptos"/>
              </a:defRPr>
            </a:pPr>
            <a:r>
              <a:t>• K.S.A. 79-201 First contains specific rules for school buildings and worship buildings, including limited situations where leased or shared use is deemed exclusive.</a:t>
            </a:r>
            <a:br/>
            <a:r>
              <a:t>• K.S.A. 79-201 Second is broader: property may be used exclusively for more than one exempt purpose by more than one agency or organization.</a:t>
            </a:r>
            <a:br/>
            <a:r>
              <a:t>• Kansas still asks whether the property is held or used for investment, profit, or nonexempt purposes.</a:t>
            </a:r>
            <a:br/>
            <a:r>
              <a:t>• So Kansas may allow different exempt users, but the analysis must be tied to the precise statutory paragraph.</a:t>
            </a:r>
          </a:p>
        </p:txBody>
      </p:sp>
      <p:sp>
        <p:nvSpPr>
          <p:cNvPr id="19" name="TextBox 18"/>
          <p:cNvSpPr txBox="1"/>
          <p:nvPr/>
        </p:nvSpPr>
        <p:spPr>
          <a:xfrm>
            <a:off x="6830568" y="4160520"/>
            <a:ext cx="2999232" cy="384048"/>
          </a:xfrm>
          <a:prstGeom prst="rect">
            <a:avLst/>
          </a:prstGeom>
          <a:noFill/>
        </p:spPr>
        <p:txBody>
          <a:bodyPr wrap="square" lIns="18288" tIns="18288" rIns="18288" bIns="18288" anchor="t">
            <a:spAutoFit/>
          </a:bodyPr>
          <a:lstStyle/>
          <a:p>
            <a:pPr>
              <a:defRPr sz="1030" b="1" i="1">
                <a:solidFill>
                  <a:srgbClr val="4A724E"/>
                </a:solidFill>
                <a:latin typeface="Aptos"/>
              </a:defRPr>
            </a:pPr>
            <a:r>
              <a:t>Shared theme: exempt use can sometimes travel across entities, but not across nonexempt or profit-driven uses.</a:t>
            </a:r>
          </a:p>
        </p:txBody>
      </p:sp>
      <p:sp>
        <p:nvSpPr>
          <p:cNvPr id="20" name="Rounded Rectangle 19"/>
          <p:cNvSpPr/>
          <p:nvPr/>
        </p:nvSpPr>
        <p:spPr>
          <a:xfrm>
            <a:off x="3108960" y="4800600"/>
            <a:ext cx="7095744" cy="877824"/>
          </a:xfrm>
          <a:prstGeom prst="roundRect">
            <a:avLst/>
          </a:prstGeom>
          <a:solidFill>
            <a:srgbClr val="EEE9DC"/>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37760"/>
            <a:ext cx="1938528" cy="402336"/>
          </a:xfrm>
          <a:prstGeom prst="rect">
            <a:avLst/>
          </a:prstGeom>
          <a:noFill/>
        </p:spPr>
        <p:txBody>
          <a:bodyPr wrap="square" lIns="18288" tIns="18288" rIns="18288" bIns="18288" anchor="t">
            <a:spAutoFit/>
          </a:bodyPr>
          <a:lstStyle/>
          <a:p>
            <a:pPr>
              <a:defRPr sz="1400" b="1" i="0">
                <a:solidFill>
                  <a:srgbClr val="1F2B48"/>
                </a:solidFill>
                <a:latin typeface="Aptos"/>
              </a:defRPr>
            </a:pPr>
            <a:r>
              <a:t>Checklist for shared exempt-use cases</a:t>
            </a:r>
          </a:p>
        </p:txBody>
      </p:sp>
      <p:sp>
        <p:nvSpPr>
          <p:cNvPr id="22" name="TextBox 21"/>
          <p:cNvSpPr txBox="1"/>
          <p:nvPr/>
        </p:nvSpPr>
        <p:spPr>
          <a:xfrm>
            <a:off x="5468112" y="4937760"/>
            <a:ext cx="1920240" cy="384048"/>
          </a:xfrm>
          <a:prstGeom prst="rect">
            <a:avLst/>
          </a:prstGeom>
          <a:noFill/>
        </p:spPr>
        <p:txBody>
          <a:bodyPr wrap="square" lIns="18288" tIns="18288" rIns="18288" bIns="18288" anchor="t">
            <a:spAutoFit/>
          </a:bodyPr>
          <a:lstStyle/>
          <a:p>
            <a:pPr>
              <a:defRPr sz="1080" b="0" i="0">
                <a:solidFill>
                  <a:srgbClr val="343434"/>
                </a:solidFill>
                <a:latin typeface="Aptos"/>
              </a:defRPr>
            </a:pPr>
            <a:r>
              <a:t>1. Which paragraph controls?</a:t>
            </a:r>
            <a:br/>
            <a:r>
              <a:t>2. Who owns the property?</a:t>
            </a:r>
            <a:br/>
            <a:r>
              <a:t>3. Who actually uses it?</a:t>
            </a:r>
          </a:p>
        </p:txBody>
      </p:sp>
      <p:sp>
        <p:nvSpPr>
          <p:cNvPr id="23" name="TextBox 22"/>
          <p:cNvSpPr txBox="1"/>
          <p:nvPr/>
        </p:nvSpPr>
        <p:spPr>
          <a:xfrm>
            <a:off x="7635240" y="4937760"/>
            <a:ext cx="2331720" cy="384048"/>
          </a:xfrm>
          <a:prstGeom prst="rect">
            <a:avLst/>
          </a:prstGeom>
          <a:noFill/>
        </p:spPr>
        <p:txBody>
          <a:bodyPr wrap="square" lIns="18288" tIns="18288" rIns="18288" bIns="18288" anchor="t">
            <a:spAutoFit/>
          </a:bodyPr>
          <a:lstStyle/>
          <a:p>
            <a:pPr>
              <a:defRPr sz="1080" b="0" i="0">
                <a:solidFill>
                  <a:srgbClr val="343434"/>
                </a:solidFill>
                <a:latin typeface="Aptos"/>
              </a:defRPr>
            </a:pPr>
            <a:r>
              <a:t>4. Is each use independently exempt?</a:t>
            </a:r>
            <a:br/>
            <a:r>
              <a:t>5. Is rent cost recovery or profit / investment?</a:t>
            </a:r>
          </a:p>
        </p:txBody>
      </p:sp>
      <p:sp>
        <p:nvSpPr>
          <p:cNvPr id="24" name="Rounded Rectangle 23"/>
          <p:cNvSpPr/>
          <p:nvPr/>
        </p:nvSpPr>
        <p:spPr>
          <a:xfrm>
            <a:off x="3200400" y="5650992"/>
            <a:ext cx="6812280" cy="347472"/>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5715000"/>
            <a:ext cx="6492240" cy="182880"/>
          </a:xfrm>
          <a:prstGeom prst="rect">
            <a:avLst/>
          </a:prstGeom>
          <a:noFill/>
        </p:spPr>
        <p:txBody>
          <a:bodyPr wrap="square" lIns="18288" tIns="18288" rIns="18288" bIns="18288" anchor="t">
            <a:spAutoFit/>
          </a:bodyPr>
          <a:lstStyle/>
          <a:p>
            <a:pPr>
              <a:defRPr sz="1010" b="0" i="1">
                <a:solidFill>
                  <a:srgbClr val="4A724E"/>
                </a:solidFill>
                <a:latin typeface="Aptos"/>
              </a:defRPr>
            </a:pPr>
            <a:r>
              <a:t>Kansas teaching point: start with the statute—79-201 First and 79-201 Second do not answer the same question in the same way.</a:t>
            </a:r>
          </a:p>
        </p:txBody>
      </p:sp>
      <p:sp>
        <p:nvSpPr>
          <p:cNvPr id="26" name="TextBox 25"/>
          <p:cNvSpPr txBox="1"/>
          <p:nvPr/>
        </p:nvSpPr>
        <p:spPr>
          <a:xfrm>
            <a:off x="3145536" y="6035040"/>
            <a:ext cx="7040880" cy="164592"/>
          </a:xfrm>
          <a:prstGeom prst="rect">
            <a:avLst/>
          </a:prstGeom>
          <a:noFill/>
        </p:spPr>
        <p:txBody>
          <a:bodyPr wrap="square" lIns="0" tIns="0" rIns="0" bIns="0" anchor="t">
            <a:spAutoFit/>
          </a:bodyPr>
          <a:lstStyle/>
          <a:p>
            <a:pPr>
              <a:defRPr sz="690" b="0" i="0">
                <a:solidFill>
                  <a:srgbClr val="5F6672"/>
                </a:solidFill>
                <a:latin typeface="Aptos"/>
              </a:defRPr>
            </a:pPr>
            <a:r>
              <a:t>Source: Fort Calhoun Baptist Church v. Washington Cnty. Bd. of Equalization, 277 Neb. 25, 759 N.W.2d 475 (2009); K.S.A. 79-201 First, Second.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1097280"/>
          </a:xfrm>
          <a:prstGeom prst="rect">
            <a:avLst/>
          </a:prstGeom>
          <a:noFill/>
        </p:spPr>
        <p:txBody>
          <a:bodyPr wrap="square" lIns="0" tIns="0" rIns="0" bIns="0">
            <a:spAutoFit/>
          </a:bodyPr>
          <a:lstStyle/>
          <a:p>
            <a:pPr>
              <a:defRPr sz="2800" b="1">
                <a:solidFill>
                  <a:srgbClr val="1F2B48"/>
                </a:solidFill>
                <a:latin typeface="Aptos"/>
              </a:defRPr>
            </a:pPr>
            <a:r>
              <a:t>Florida</a:t>
            </a:r>
          </a:p>
        </p:txBody>
      </p:sp>
      <p:sp>
        <p:nvSpPr>
          <p:cNvPr id="7" name="TextBox 6"/>
          <p:cNvSpPr txBox="1"/>
          <p:nvPr/>
        </p:nvSpPr>
        <p:spPr>
          <a:xfrm>
            <a:off x="777240" y="2121408"/>
            <a:ext cx="7132320" cy="1188720"/>
          </a:xfrm>
          <a:prstGeom prst="rect">
            <a:avLst/>
          </a:prstGeom>
          <a:noFill/>
        </p:spPr>
        <p:txBody>
          <a:bodyPr wrap="square" lIns="0" tIns="0" rIns="0" bIns="0">
            <a:spAutoFit/>
          </a:bodyPr>
          <a:lstStyle/>
          <a:p>
            <a:pPr>
              <a:defRPr sz="1600" b="1">
                <a:solidFill>
                  <a:srgbClr val="356891"/>
                </a:solidFill>
                <a:latin typeface="Aptos"/>
              </a:defRPr>
            </a:pPr>
            <a:r>
              <a:t>Exemption type</a:t>
            </a:r>
          </a:p>
          <a:p>
            <a:pPr>
              <a:defRPr sz="2200" b="1">
                <a:solidFill>
                  <a:srgbClr val="1F2B48"/>
                </a:solidFill>
                <a:latin typeface="Aptos"/>
              </a:defRPr>
            </a:pPr>
            <a:r>
              <a:t>Municipal exemption and homestead proposal</a:t>
            </a:r>
          </a:p>
          <a:p>
            <a:pPr>
              <a:defRPr sz="1350">
                <a:solidFill>
                  <a:srgbClr val="5F6672"/>
                </a:solidFill>
                <a:latin typeface="Aptos"/>
              </a:defRPr>
            </a:pPr>
            <a:r>
              <a:t>Public-use exemption plus June 2026 proposal</a:t>
            </a:r>
          </a:p>
        </p:txBody>
      </p:sp>
      <p:sp>
        <p:nvSpPr>
          <p:cNvPr id="8" name="TextBox 7"/>
          <p:cNvSpPr txBox="1"/>
          <p:nvPr/>
        </p:nvSpPr>
        <p:spPr>
          <a:xfrm>
            <a:off x="777240" y="5074920"/>
            <a:ext cx="6217920" cy="731520"/>
          </a:xfrm>
          <a:prstGeom prst="rect">
            <a:avLst/>
          </a:prstGeom>
          <a:noFill/>
        </p:spPr>
        <p:txBody>
          <a:bodyPr wrap="square" lIns="0" tIns="0" rIns="0" bIns="0">
            <a:spAutoFit/>
          </a:bodyPr>
          <a:lstStyle/>
          <a:p>
            <a:pPr>
              <a:defRPr sz="1500" b="1">
                <a:solidFill>
                  <a:srgbClr val="5F6672"/>
                </a:solidFill>
                <a:latin typeface="Aptos"/>
              </a:defRPr>
            </a:pPr>
            <a:r>
              <a:t>Next state case</a:t>
            </a:r>
          </a:p>
        </p:txBody>
      </p:sp>
      <p:sp>
        <p:nvSpPr>
          <p:cNvPr id="9" name="TextBox 8"/>
          <p:cNvSpPr txBox="1"/>
          <p:nvPr/>
        </p:nvSpPr>
        <p:spPr>
          <a:xfrm>
            <a:off x="9585655" y="2057400"/>
            <a:ext cx="2194560" cy="1463040"/>
          </a:xfrm>
          <a:prstGeom prst="rect">
            <a:avLst/>
          </a:prstGeom>
          <a:noFill/>
        </p:spPr>
        <p:txBody>
          <a:bodyPr wrap="square" lIns="0" tIns="0" rIns="0" bIns="0" anchor="ctr">
            <a:spAutoFit/>
          </a:bodyPr>
          <a:lstStyle/>
          <a:p>
            <a:pPr>
              <a:defRPr sz="2100" b="1">
                <a:solidFill>
                  <a:srgbClr val="FFFFFF"/>
                </a:solidFill>
                <a:latin typeface="Aptos"/>
              </a:defRPr>
            </a:pPr>
            <a:r>
              <a:t>Florida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38912"/>
            <a:ext cx="2359152" cy="2103120"/>
          </a:xfrm>
          <a:prstGeom prst="rect">
            <a:avLst/>
          </a:prstGeom>
          <a:noFill/>
        </p:spPr>
        <p:txBody>
          <a:bodyPr wrap="square" lIns="18288" tIns="18288" rIns="18288" bIns="18288" anchor="t">
            <a:spAutoFit/>
          </a:bodyPr>
          <a:lstStyle/>
          <a:p>
            <a:pPr algn="l">
              <a:spcBef>
                <a:spcPts val="0"/>
              </a:spcBef>
              <a:spcAft>
                <a:spcPts val="0"/>
              </a:spcAft>
              <a:defRPr sz="2350" b="1" i="0">
                <a:solidFill>
                  <a:srgbClr val="FFFFFF"/>
                </a:solidFill>
                <a:latin typeface="Aptos"/>
              </a:defRPr>
            </a:pPr>
            <a:r>
              <a:rPr sz="2300">
                <a:latin typeface="Aptos"/>
              </a:rPr>
              <a:t>Municipal Use:</a:t>
            </a:r>
            <a:br/>
            <a:r>
              <a:rPr sz="2300">
                <a:latin typeface="Aptos"/>
              </a:rPr>
              <a:t>Public Purpose or</a:t>
            </a:r>
            <a:br/>
            <a:r>
              <a:rPr sz="2300">
                <a:latin typeface="Aptos"/>
              </a:rPr>
              <a:t>Private Operation?</a:t>
            </a:r>
          </a:p>
        </p:txBody>
      </p:sp>
      <p:sp>
        <p:nvSpPr>
          <p:cNvPr id="7" name="TextBox 6"/>
          <p:cNvSpPr txBox="1"/>
          <p:nvPr/>
        </p:nvSpPr>
        <p:spPr>
          <a:xfrm>
            <a:off x="201168" y="2468880"/>
            <a:ext cx="2377440" cy="566928"/>
          </a:xfrm>
          <a:prstGeom prst="rect">
            <a:avLst/>
          </a:prstGeom>
          <a:noFill/>
        </p:spPr>
        <p:txBody>
          <a:bodyPr wrap="square" lIns="18288" tIns="18288" rIns="18288" bIns="18288" anchor="t">
            <a:spAutoFit/>
          </a:bodyPr>
          <a:lstStyle/>
          <a:p>
            <a:pPr algn="l">
              <a:spcBef>
                <a:spcPts val="0"/>
              </a:spcBef>
              <a:spcAft>
                <a:spcPts val="200"/>
              </a:spcAft>
              <a:defRPr sz="1430" b="0" i="0">
                <a:solidFill>
                  <a:srgbClr val="FFFFFF"/>
                </a:solidFill>
                <a:latin typeface="Aptos"/>
              </a:defRPr>
            </a:pPr>
            <a:r>
              <a:rPr sz="1400">
                <a:latin typeface="Aptos"/>
              </a:rPr>
              <a:t>Florida Supreme Court, 2024</a:t>
            </a:r>
            <a:br/>
            <a:r>
              <a:rPr sz="1400">
                <a:latin typeface="Aptos"/>
              </a:rPr>
              <a:t>city-owned golf course</a:t>
            </a:r>
          </a:p>
        </p:txBody>
      </p:sp>
      <p:sp>
        <p:nvSpPr>
          <p:cNvPr id="8" name="TextBox 7"/>
          <p:cNvSpPr txBox="1"/>
          <p:nvPr/>
        </p:nvSpPr>
        <p:spPr>
          <a:xfrm>
            <a:off x="201168" y="4983480"/>
            <a:ext cx="2450592" cy="1097280"/>
          </a:xfrm>
          <a:prstGeom prst="rect">
            <a:avLst/>
          </a:prstGeom>
          <a:noFill/>
        </p:spPr>
        <p:txBody>
          <a:bodyPr wrap="square" lIns="18288" tIns="18288" rIns="18288" bIns="18288" anchor="t">
            <a:spAutoFit/>
          </a:bodyPr>
          <a:lstStyle/>
          <a:p>
            <a:pPr algn="l">
              <a:spcBef>
                <a:spcPts val="0"/>
              </a:spcBef>
              <a:spcAft>
                <a:spcPts val="200"/>
              </a:spcAft>
              <a:defRPr sz="1400" b="1" i="0">
                <a:solidFill>
                  <a:srgbClr val="FFFFFF"/>
                </a:solidFill>
                <a:latin typeface="Aptos"/>
              </a:defRPr>
            </a:pPr>
            <a:r>
              <a:t>Practical point: contracting out daily operations does not automatically destroy a public-property exemption if the city keeps meaningful control.</a:t>
            </a:r>
          </a:p>
        </p:txBody>
      </p:sp>
      <p:sp>
        <p:nvSpPr>
          <p:cNvPr id="9" name="TextBox 8"/>
          <p:cNvSpPr txBox="1"/>
          <p:nvPr/>
        </p:nvSpPr>
        <p:spPr>
          <a:xfrm>
            <a:off x="3154680" y="237744"/>
            <a:ext cx="7863840" cy="896112"/>
          </a:xfrm>
          <a:prstGeom prst="rect">
            <a:avLst/>
          </a:prstGeom>
          <a:noFill/>
        </p:spPr>
        <p:txBody>
          <a:bodyPr wrap="square" lIns="18288" tIns="18288" rIns="18288" bIns="18288" anchor="t">
            <a:spAutoFit/>
          </a:bodyPr>
          <a:lstStyle/>
          <a:p>
            <a:pPr algn="l">
              <a:spcBef>
                <a:spcPts val="0"/>
              </a:spcBef>
              <a:spcAft>
                <a:spcPts val="200"/>
              </a:spcAft>
              <a:defRPr sz="1830" b="1" i="0">
                <a:solidFill>
                  <a:srgbClr val="1F2B48"/>
                </a:solidFill>
                <a:latin typeface="Aptos"/>
              </a:defRPr>
            </a:pPr>
            <a:r>
              <a:t>City of Gulf Breeze v. Brown: Florida kept a municipal exemption even though a private company managed the golf course</a:t>
            </a:r>
          </a:p>
        </p:txBody>
      </p:sp>
      <p:sp>
        <p:nvSpPr>
          <p:cNvPr id="10" name="TextBox 9"/>
          <p:cNvSpPr txBox="1"/>
          <p:nvPr/>
        </p:nvSpPr>
        <p:spPr>
          <a:xfrm>
            <a:off x="3154680" y="960120"/>
            <a:ext cx="7635240" cy="256032"/>
          </a:xfrm>
          <a:prstGeom prst="rect">
            <a:avLst/>
          </a:prstGeom>
          <a:noFill/>
        </p:spPr>
        <p:txBody>
          <a:bodyPr wrap="square" lIns="18288" tIns="18288" rIns="18288" bIns="18288" anchor="t">
            <a:spAutoFit/>
          </a:bodyPr>
          <a:lstStyle/>
          <a:p>
            <a:pPr algn="l">
              <a:spcBef>
                <a:spcPts val="0"/>
              </a:spcBef>
              <a:spcAft>
                <a:spcPts val="200"/>
              </a:spcAft>
              <a:defRPr sz="1180" b="0" i="0">
                <a:solidFill>
                  <a:srgbClr val="5F6672"/>
                </a:solidFill>
                <a:latin typeface="Aptos"/>
              </a:defRPr>
            </a:pPr>
            <a:r>
              <a:t>Decision filed November 27, 2024 • city-owned golf course • private operator ran day-to-day operations under management agreement</a:t>
            </a:r>
          </a:p>
        </p:txBody>
      </p:sp>
      <p:sp>
        <p:nvSpPr>
          <p:cNvPr id="11" name="TextBox 10"/>
          <p:cNvSpPr txBox="1"/>
          <p:nvPr/>
        </p:nvSpPr>
        <p:spPr>
          <a:xfrm>
            <a:off x="315468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356891"/>
                </a:solidFill>
                <a:latin typeface="Aptos"/>
              </a:defRPr>
            </a:pPr>
            <a:r>
              <a:t>Florida holding</a:t>
            </a:r>
          </a:p>
        </p:txBody>
      </p:sp>
      <p:sp>
        <p:nvSpPr>
          <p:cNvPr id="12" name="TextBox 11"/>
          <p:cNvSpPr txBox="1"/>
          <p:nvPr/>
        </p:nvSpPr>
        <p:spPr>
          <a:xfrm>
            <a:off x="672084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A5522D"/>
                </a:solidFill>
                <a:latin typeface="Aptos"/>
              </a:defRPr>
            </a:pPr>
            <a:r>
              <a:t>Kansas comparison</a:t>
            </a:r>
          </a:p>
        </p:txBody>
      </p:sp>
      <p:sp>
        <p:nvSpPr>
          <p:cNvPr id="13" name="Rounded Rectangle 12"/>
          <p:cNvSpPr/>
          <p:nvPr/>
        </p:nvSpPr>
        <p:spPr>
          <a:xfrm>
            <a:off x="3127248" y="1673352"/>
            <a:ext cx="31546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11112" y="1673352"/>
            <a:ext cx="36118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56231"/>
            <a:ext cx="265176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What Florida emphasized</a:t>
            </a:r>
          </a:p>
        </p:txBody>
      </p:sp>
      <p:sp>
        <p:nvSpPr>
          <p:cNvPr id="16" name="TextBox 15"/>
          <p:cNvSpPr txBox="1"/>
          <p:nvPr/>
        </p:nvSpPr>
        <p:spPr>
          <a:xfrm>
            <a:off x="3328416" y="2103120"/>
            <a:ext cx="2697480" cy="2176272"/>
          </a:xfrm>
          <a:prstGeom prst="rect">
            <a:avLst/>
          </a:prstGeom>
          <a:noFill/>
        </p:spPr>
        <p:txBody>
          <a:bodyPr wrap="square" lIns="18288" tIns="18288" rIns="18288" bIns="18288" anchor="t">
            <a:spAutoFit/>
          </a:bodyPr>
          <a:lstStyle/>
          <a:p>
            <a:pPr algn="l">
              <a:spcBef>
                <a:spcPts val="0"/>
              </a:spcBef>
              <a:spcAft>
                <a:spcPts val="100"/>
              </a:spcAft>
              <a:defRPr sz="1180" b="0" i="0">
                <a:solidFill>
                  <a:srgbClr val="343434"/>
                </a:solidFill>
                <a:latin typeface="Aptos"/>
              </a:defRPr>
            </a:pPr>
            <a:r>
              <a:t>• The city owned the golf-course property.</a:t>
            </a:r>
          </a:p>
          <a:p>
            <a:pPr algn="l">
              <a:spcBef>
                <a:spcPts val="0"/>
              </a:spcBef>
              <a:spcAft>
                <a:spcPts val="100"/>
              </a:spcAft>
              <a:defRPr sz="1180" b="0" i="0">
                <a:solidFill>
                  <a:srgbClr val="343434"/>
                </a:solidFill>
                <a:latin typeface="Aptos"/>
              </a:defRPr>
            </a:pPr>
            <a:r>
              <a:t>• A for-profit management company handled daily operations.</a:t>
            </a:r>
          </a:p>
          <a:p>
            <a:pPr algn="l">
              <a:spcBef>
                <a:spcPts val="0"/>
              </a:spcBef>
              <a:spcAft>
                <a:spcPts val="100"/>
              </a:spcAft>
              <a:defRPr sz="1180" b="0" i="0">
                <a:solidFill>
                  <a:srgbClr val="343434"/>
                </a:solidFill>
                <a:latin typeface="Aptos"/>
              </a:defRPr>
            </a:pPr>
            <a:r>
              <a:t>• The property appraiser argued private operation destroyed exemption.</a:t>
            </a:r>
          </a:p>
          <a:p>
            <a:pPr algn="l">
              <a:spcBef>
                <a:spcPts val="0"/>
              </a:spcBef>
              <a:spcAft>
                <a:spcPts val="100"/>
              </a:spcAft>
              <a:defRPr sz="1180" b="0" i="0">
                <a:solidFill>
                  <a:srgbClr val="343434"/>
                </a:solidFill>
                <a:latin typeface="Aptos"/>
              </a:defRPr>
            </a:pPr>
            <a:r>
              <a:t>• The Florida Supreme Court focused on municipal use and retained city control, not private involvement alone.</a:t>
            </a:r>
          </a:p>
        </p:txBody>
      </p:sp>
      <p:sp>
        <p:nvSpPr>
          <p:cNvPr id="17" name="TextBox 16"/>
          <p:cNvSpPr txBox="1"/>
          <p:nvPr/>
        </p:nvSpPr>
        <p:spPr>
          <a:xfrm>
            <a:off x="6812280" y="1856231"/>
            <a:ext cx="306324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Kansas public-use lens</a:t>
            </a:r>
          </a:p>
        </p:txBody>
      </p:sp>
      <p:sp>
        <p:nvSpPr>
          <p:cNvPr id="18" name="TextBox 17"/>
          <p:cNvSpPr txBox="1"/>
          <p:nvPr/>
        </p:nvSpPr>
        <p:spPr>
          <a:xfrm>
            <a:off x="6812280" y="2103120"/>
            <a:ext cx="3108960" cy="1956816"/>
          </a:xfrm>
          <a:prstGeom prst="rect">
            <a:avLst/>
          </a:prstGeom>
          <a:noFill/>
        </p:spPr>
        <p:txBody>
          <a:bodyPr wrap="square" lIns="18288" tIns="18288" rIns="18288" bIns="18288" anchor="t">
            <a:spAutoFit/>
          </a:bodyPr>
          <a:lstStyle/>
          <a:p>
            <a:pPr algn="l">
              <a:spcBef>
                <a:spcPts val="0"/>
              </a:spcBef>
              <a:spcAft>
                <a:spcPts val="100"/>
              </a:spcAft>
              <a:defRPr sz="1170" b="0" i="0">
                <a:solidFill>
                  <a:srgbClr val="343434"/>
                </a:solidFill>
                <a:latin typeface="Aptos"/>
              </a:defRPr>
            </a:pPr>
            <a:r>
              <a:t>• Kansas would also care about actual governmental use, public access, and who controls policy.</a:t>
            </a:r>
          </a:p>
          <a:p>
            <a:pPr algn="l">
              <a:spcBef>
                <a:spcPts val="0"/>
              </a:spcBef>
              <a:spcAft>
                <a:spcPts val="100"/>
              </a:spcAft>
              <a:defRPr sz="1170" b="0" i="0">
                <a:solidFill>
                  <a:srgbClr val="343434"/>
                </a:solidFill>
                <a:latin typeface="Aptos"/>
              </a:defRPr>
            </a:pPr>
            <a:r>
              <a:t>• A management contract is less dangerous than a true private re-purposing of the property.</a:t>
            </a:r>
          </a:p>
          <a:p>
            <a:pPr algn="l">
              <a:spcBef>
                <a:spcPts val="0"/>
              </a:spcBef>
              <a:spcAft>
                <a:spcPts val="100"/>
              </a:spcAft>
              <a:defRPr sz="1170" b="0" i="0">
                <a:solidFill>
                  <a:srgbClr val="343434"/>
                </a:solidFill>
                <a:latin typeface="Aptos"/>
              </a:defRPr>
            </a:pPr>
            <a:r>
              <a:t>• The file should show who sets rates, who bears risk, and whether the public purpose remains primary.</a:t>
            </a:r>
          </a:p>
          <a:p>
            <a:pPr algn="l">
              <a:spcBef>
                <a:spcPts val="0"/>
              </a:spcBef>
              <a:spcAft>
                <a:spcPts val="100"/>
              </a:spcAft>
              <a:defRPr sz="1170" b="0" i="0">
                <a:solidFill>
                  <a:srgbClr val="343434"/>
                </a:solidFill>
                <a:latin typeface="Aptos"/>
              </a:defRPr>
            </a:pPr>
            <a:r>
              <a:t>• This is a useful teaching case on control, not just ownership.</a:t>
            </a:r>
          </a:p>
        </p:txBody>
      </p:sp>
      <p:sp>
        <p:nvSpPr>
          <p:cNvPr id="19" name="TextBox 18"/>
          <p:cNvSpPr txBox="1"/>
          <p:nvPr/>
        </p:nvSpPr>
        <p:spPr>
          <a:xfrm>
            <a:off x="6812280" y="4069080"/>
            <a:ext cx="3017520" cy="411480"/>
          </a:xfrm>
          <a:prstGeom prst="rect">
            <a:avLst/>
          </a:prstGeom>
          <a:noFill/>
        </p:spPr>
        <p:txBody>
          <a:bodyPr wrap="square" lIns="18288" tIns="18288" rIns="18288" bIns="18288" anchor="t">
            <a:spAutoFit/>
          </a:bodyPr>
          <a:lstStyle/>
          <a:p>
            <a:pPr algn="l">
              <a:spcBef>
                <a:spcPts val="0"/>
              </a:spcBef>
              <a:spcAft>
                <a:spcPts val="200"/>
              </a:spcAft>
              <a:defRPr sz="1080" b="1" i="1">
                <a:solidFill>
                  <a:srgbClr val="4A724E"/>
                </a:solidFill>
                <a:latin typeface="Aptos"/>
              </a:defRPr>
            </a:pPr>
            <a:r>
              <a:t>Shared theme: the real fight is often control + public purpose, not who opens the front door each morning.</a:t>
            </a:r>
          </a:p>
        </p:txBody>
      </p:sp>
      <p:sp>
        <p:nvSpPr>
          <p:cNvPr id="20" name="Rounded Rectangle 19"/>
          <p:cNvSpPr/>
          <p:nvPr/>
        </p:nvSpPr>
        <p:spPr>
          <a:xfrm>
            <a:off x="3127248" y="4800600"/>
            <a:ext cx="7095744" cy="896112"/>
          </a:xfrm>
          <a:prstGeom prst="roundRect">
            <a:avLst/>
          </a:prstGeom>
          <a:solidFill>
            <a:srgbClr val="EEE9DC"/>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19472"/>
            <a:ext cx="2057400" cy="438912"/>
          </a:xfrm>
          <a:prstGeom prst="rect">
            <a:avLst/>
          </a:prstGeom>
          <a:noFill/>
        </p:spPr>
        <p:txBody>
          <a:bodyPr wrap="square" lIns="18288" tIns="18288" rIns="18288" bIns="18288" anchor="t">
            <a:spAutoFit/>
          </a:bodyPr>
          <a:lstStyle/>
          <a:p>
            <a:pPr algn="l">
              <a:spcBef>
                <a:spcPts val="0"/>
              </a:spcBef>
              <a:spcAft>
                <a:spcPts val="200"/>
              </a:spcAft>
              <a:defRPr sz="1440" b="1" i="0">
                <a:solidFill>
                  <a:srgbClr val="1F2B48"/>
                </a:solidFill>
                <a:latin typeface="Aptos"/>
              </a:defRPr>
            </a:pPr>
            <a:r>
              <a:t>Checklist for public-property exemption disputes</a:t>
            </a:r>
          </a:p>
        </p:txBody>
      </p:sp>
      <p:sp>
        <p:nvSpPr>
          <p:cNvPr id="22" name="TextBox 21"/>
          <p:cNvSpPr txBox="1"/>
          <p:nvPr/>
        </p:nvSpPr>
        <p:spPr>
          <a:xfrm>
            <a:off x="5504688" y="4919472"/>
            <a:ext cx="1920240" cy="420624"/>
          </a:xfrm>
          <a:prstGeom prst="rect">
            <a:avLst/>
          </a:prstGeom>
          <a:noFill/>
        </p:spPr>
        <p:txBody>
          <a:bodyPr wrap="square" lIns="18288" tIns="18288" rIns="18288" bIns="18288" anchor="t">
            <a:spAutoFit/>
          </a:bodyPr>
          <a:lstStyle/>
          <a:p>
            <a:r>
              <a:rPr sz="1040">
                <a:latin typeface="Aptos"/>
              </a:rPr>
              <a:t>1. Rates and rules</a:t>
            </a:r>
          </a:p>
          <a:p>
            <a:r>
              <a:rPr sz="1040">
                <a:latin typeface="Aptos"/>
              </a:rPr>
              <a:t>2. Capital decisions</a:t>
            </a:r>
          </a:p>
          <a:p>
            <a:r>
              <a:rPr sz="1040">
                <a:latin typeface="Aptos"/>
              </a:rPr>
              <a:t>3. Profit central?</a:t>
            </a:r>
          </a:p>
        </p:txBody>
      </p:sp>
      <p:sp>
        <p:nvSpPr>
          <p:cNvPr id="23" name="TextBox 22"/>
          <p:cNvSpPr txBox="1"/>
          <p:nvPr/>
        </p:nvSpPr>
        <p:spPr>
          <a:xfrm>
            <a:off x="7635240" y="4919472"/>
            <a:ext cx="2240280" cy="420624"/>
          </a:xfrm>
          <a:prstGeom prst="rect">
            <a:avLst/>
          </a:prstGeom>
          <a:noFill/>
        </p:spPr>
        <p:txBody>
          <a:bodyPr wrap="square" lIns="18288" tIns="18288" rIns="18288" bIns="18288" anchor="t">
            <a:spAutoFit/>
          </a:bodyPr>
          <a:lstStyle/>
          <a:p>
            <a:pPr algn="l">
              <a:spcBef>
                <a:spcPts val="0"/>
              </a:spcBef>
              <a:spcAft>
                <a:spcPts val="200"/>
              </a:spcAft>
              <a:defRPr sz="1110" b="0" i="0">
                <a:solidFill>
                  <a:srgbClr val="343434"/>
                </a:solidFill>
                <a:latin typeface="Aptos"/>
              </a:defRPr>
            </a:pPr>
            <a:r>
              <a:t>4. Can the city terminate / direct operations?</a:t>
            </a:r>
          </a:p>
          <a:p>
            <a:pPr algn="l">
              <a:spcBef>
                <a:spcPts val="0"/>
              </a:spcBef>
              <a:spcAft>
                <a:spcPts val="200"/>
              </a:spcAft>
              <a:defRPr sz="1110" b="0" i="0">
                <a:solidFill>
                  <a:srgbClr val="343434"/>
                </a:solidFill>
                <a:latin typeface="Aptos"/>
              </a:defRPr>
            </a:pPr>
            <a:r>
              <a:t>5. Is public use still the dominant use?</a:t>
            </a:r>
          </a:p>
        </p:txBody>
      </p:sp>
      <p:sp>
        <p:nvSpPr>
          <p:cNvPr id="24" name="Rounded Rectangle 23"/>
          <p:cNvSpPr/>
          <p:nvPr/>
        </p:nvSpPr>
        <p:spPr>
          <a:xfrm>
            <a:off x="3200400" y="6190488"/>
            <a:ext cx="6912864" cy="365760"/>
          </a:xfrm>
          <a:prstGeom prst="roundRect">
            <a:avLst/>
          </a:prstGeom>
          <a:solidFill>
            <a:srgbClr val="F9F7F3"/>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6236208"/>
            <a:ext cx="6565392" cy="292608"/>
          </a:xfrm>
          <a:prstGeom prst="rect">
            <a:avLst/>
          </a:prstGeom>
          <a:noFill/>
        </p:spPr>
        <p:txBody>
          <a:bodyPr wrap="square" lIns="9144" tIns="9144" rIns="9144" bIns="9144" anchor="t">
            <a:spAutoFit/>
          </a:bodyPr>
          <a:lstStyle/>
          <a:p>
            <a:pPr>
              <a:defRPr sz="919" i="1">
                <a:solidFill>
                  <a:srgbClr val="4A724E"/>
                </a:solidFill>
                <a:latin typeface="Aptos"/>
              </a:defRPr>
            </a:pPr>
            <a:r>
              <a:rPr sz="869" i="1">
                <a:solidFill>
                  <a:srgbClr val="4A724E"/>
                </a:solidFill>
                <a:latin typeface="Aptos"/>
              </a:rPr>
              <a:t>Useful contrast: private involvement does not equal private use. But switch the facts—private entity owns the property and charges rent—and the exemption is jeopardized.</a:t>
            </a:r>
          </a:p>
        </p:txBody>
      </p:sp>
      <p:sp>
        <p:nvSpPr>
          <p:cNvPr id="26" name="TextBox 25"/>
          <p:cNvSpPr txBox="1"/>
          <p:nvPr/>
        </p:nvSpPr>
        <p:spPr>
          <a:xfrm>
            <a:off x="3145536" y="6620256"/>
            <a:ext cx="7040880" cy="146304"/>
          </a:xfrm>
          <a:prstGeom prst="rect">
            <a:avLst/>
          </a:prstGeom>
          <a:noFill/>
        </p:spPr>
        <p:txBody>
          <a:bodyPr wrap="square" lIns="0" tIns="0" rIns="0" bIns="0" anchor="t">
            <a:spAutoFit/>
          </a:bodyPr>
          <a:lstStyle/>
          <a:p>
            <a:pPr algn="l">
              <a:spcBef>
                <a:spcPts val="0"/>
              </a:spcBef>
              <a:spcAft>
                <a:spcPts val="200"/>
              </a:spcAft>
              <a:defRPr sz="650" b="0" i="0">
                <a:solidFill>
                  <a:srgbClr val="5F6672"/>
                </a:solidFill>
                <a:latin typeface="Aptos"/>
              </a:defRPr>
            </a:pPr>
            <a:r>
              <a:rPr sz="590">
                <a:latin typeface="Aptos"/>
              </a:rPr>
              <a:t>Source: City of Gulf Breeze v. Brown, 397 So. 3d 1009 (Fla. Nov. 27, 2024).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38912"/>
            <a:ext cx="2359152" cy="2148840"/>
          </a:xfrm>
          <a:prstGeom prst="rect">
            <a:avLst/>
          </a:prstGeom>
          <a:noFill/>
        </p:spPr>
        <p:txBody>
          <a:bodyPr wrap="square" lIns="18288" tIns="18288" rIns="18288" bIns="18288" anchor="t">
            <a:spAutoFit/>
          </a:bodyPr>
          <a:lstStyle/>
          <a:p>
            <a:pPr algn="l">
              <a:spcBef>
                <a:spcPts val="0"/>
              </a:spcBef>
              <a:spcAft>
                <a:spcPts val="0"/>
              </a:spcAft>
              <a:defRPr sz="2350" b="1" i="0">
                <a:solidFill>
                  <a:srgbClr val="FFFFFF"/>
                </a:solidFill>
                <a:latin typeface="Aptos"/>
              </a:defRPr>
            </a:pPr>
            <a:r>
              <a:rPr sz="2300">
                <a:latin typeface="Aptos"/>
              </a:rPr>
              <a:t>Florida Proposal:</a:t>
            </a:r>
            <a:br/>
            <a:r>
              <a:rPr sz="2300">
                <a:latin typeface="Aptos"/>
              </a:rPr>
              <a:t>$250k Homestead</a:t>
            </a:r>
            <a:br/>
            <a:r>
              <a:rPr sz="2300">
                <a:latin typeface="Aptos"/>
              </a:rPr>
              <a:t>Exemption?</a:t>
            </a:r>
          </a:p>
        </p:txBody>
      </p:sp>
      <p:sp>
        <p:nvSpPr>
          <p:cNvPr id="7" name="TextBox 6"/>
          <p:cNvSpPr txBox="1"/>
          <p:nvPr/>
        </p:nvSpPr>
        <p:spPr>
          <a:xfrm>
            <a:off x="201168" y="2496312"/>
            <a:ext cx="2377440" cy="566928"/>
          </a:xfrm>
          <a:prstGeom prst="rect">
            <a:avLst/>
          </a:prstGeom>
          <a:noFill/>
        </p:spPr>
        <p:txBody>
          <a:bodyPr wrap="square" lIns="18288" tIns="18288" rIns="18288" bIns="18288" anchor="t">
            <a:spAutoFit/>
          </a:bodyPr>
          <a:lstStyle/>
          <a:p>
            <a:pPr algn="l">
              <a:spcBef>
                <a:spcPts val="0"/>
              </a:spcBef>
              <a:spcAft>
                <a:spcPts val="200"/>
              </a:spcAft>
              <a:defRPr sz="1430" b="0" i="0">
                <a:solidFill>
                  <a:srgbClr val="FFFFFF"/>
                </a:solidFill>
                <a:latin typeface="Aptos"/>
              </a:defRPr>
            </a:pPr>
            <a:r>
              <a:rPr sz="1380">
                <a:latin typeface="Aptos"/>
              </a:rPr>
              <a:t>June 2026 special session</a:t>
            </a:r>
            <a:br/>
            <a:r>
              <a:rPr sz="1380">
                <a:latin typeface="Aptos"/>
              </a:rPr>
              <a:t>constitutional amendment</a:t>
            </a:r>
          </a:p>
        </p:txBody>
      </p:sp>
      <p:sp>
        <p:nvSpPr>
          <p:cNvPr id="8" name="TextBox 7"/>
          <p:cNvSpPr txBox="1"/>
          <p:nvPr/>
        </p:nvSpPr>
        <p:spPr>
          <a:xfrm>
            <a:off x="201168" y="4983480"/>
            <a:ext cx="2450592" cy="1097280"/>
          </a:xfrm>
          <a:prstGeom prst="rect">
            <a:avLst/>
          </a:prstGeom>
          <a:noFill/>
        </p:spPr>
        <p:txBody>
          <a:bodyPr wrap="square" lIns="18288" tIns="18288" rIns="18288" bIns="18288" anchor="t">
            <a:spAutoFit/>
          </a:bodyPr>
          <a:lstStyle/>
          <a:p>
            <a:pPr algn="l">
              <a:spcBef>
                <a:spcPts val="0"/>
              </a:spcBef>
              <a:spcAft>
                <a:spcPts val="200"/>
              </a:spcAft>
              <a:defRPr sz="1400" b="1" i="0">
                <a:solidFill>
                  <a:srgbClr val="FFFFFF"/>
                </a:solidFill>
                <a:latin typeface="Aptos"/>
              </a:defRPr>
            </a:pPr>
            <a:r>
              <a:t>Practical point: “tax cut” can also mean a major shift in who funds local services—and which levy categories remain exposed.</a:t>
            </a:r>
          </a:p>
        </p:txBody>
      </p:sp>
      <p:sp>
        <p:nvSpPr>
          <p:cNvPr id="9" name="TextBox 8"/>
          <p:cNvSpPr txBox="1"/>
          <p:nvPr/>
        </p:nvSpPr>
        <p:spPr>
          <a:xfrm>
            <a:off x="3154680" y="237744"/>
            <a:ext cx="7863840" cy="896112"/>
          </a:xfrm>
          <a:prstGeom prst="rect">
            <a:avLst/>
          </a:prstGeom>
          <a:noFill/>
        </p:spPr>
        <p:txBody>
          <a:bodyPr wrap="square" lIns="18288" tIns="18288" rIns="18288" bIns="18288" anchor="t">
            <a:spAutoFit/>
          </a:bodyPr>
          <a:lstStyle/>
          <a:p>
            <a:pPr algn="l">
              <a:spcBef>
                <a:spcPts val="0"/>
              </a:spcBef>
              <a:spcAft>
                <a:spcPts val="200"/>
              </a:spcAft>
              <a:defRPr sz="1830" b="1" i="0">
                <a:solidFill>
                  <a:srgbClr val="1F2B48"/>
                </a:solidFill>
                <a:latin typeface="Aptos"/>
              </a:defRPr>
            </a:pPr>
            <a:r>
              <a:t>Florida June 2026 special session: voters to consider a $250,000 homestead exemption for non-school levies</a:t>
            </a:r>
          </a:p>
        </p:txBody>
      </p:sp>
      <p:sp>
        <p:nvSpPr>
          <p:cNvPr id="10" name="TextBox 9"/>
          <p:cNvSpPr txBox="1"/>
          <p:nvPr/>
        </p:nvSpPr>
        <p:spPr>
          <a:xfrm>
            <a:off x="3154680" y="960120"/>
            <a:ext cx="7635240" cy="256032"/>
          </a:xfrm>
          <a:prstGeom prst="rect">
            <a:avLst/>
          </a:prstGeom>
          <a:noFill/>
        </p:spPr>
        <p:txBody>
          <a:bodyPr wrap="square" lIns="18288" tIns="18288" rIns="18288" bIns="18288" anchor="t">
            <a:spAutoFit/>
          </a:bodyPr>
          <a:lstStyle/>
          <a:p>
            <a:pPr algn="l">
              <a:spcBef>
                <a:spcPts val="0"/>
              </a:spcBef>
              <a:spcAft>
                <a:spcPts val="200"/>
              </a:spcAft>
              <a:defRPr sz="1180" b="0" i="0">
                <a:solidFill>
                  <a:srgbClr val="5F6672"/>
                </a:solidFill>
                <a:latin typeface="Aptos"/>
              </a:defRPr>
            </a:pPr>
            <a:r>
              <a:t>HJR 1-F / “Save Our Homes from Excessive Property Taxes” • November 2026 ballot • phased-in relief beginning in 2027</a:t>
            </a:r>
          </a:p>
        </p:txBody>
      </p:sp>
      <p:sp>
        <p:nvSpPr>
          <p:cNvPr id="11" name="TextBox 10"/>
          <p:cNvSpPr txBox="1"/>
          <p:nvPr/>
        </p:nvSpPr>
        <p:spPr>
          <a:xfrm>
            <a:off x="315468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356891"/>
                </a:solidFill>
                <a:latin typeface="Aptos"/>
              </a:defRPr>
            </a:pPr>
            <a:r>
              <a:t>Florida proposal</a:t>
            </a:r>
          </a:p>
        </p:txBody>
      </p:sp>
      <p:sp>
        <p:nvSpPr>
          <p:cNvPr id="12" name="TextBox 11"/>
          <p:cNvSpPr txBox="1"/>
          <p:nvPr/>
        </p:nvSpPr>
        <p:spPr>
          <a:xfrm>
            <a:off x="672084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A5522D"/>
                </a:solidFill>
                <a:latin typeface="Aptos"/>
              </a:defRPr>
            </a:pPr>
            <a:r>
              <a:t>Kansas comparison</a:t>
            </a:r>
          </a:p>
        </p:txBody>
      </p:sp>
      <p:sp>
        <p:nvSpPr>
          <p:cNvPr id="13" name="Rounded Rectangle 12"/>
          <p:cNvSpPr/>
          <p:nvPr/>
        </p:nvSpPr>
        <p:spPr>
          <a:xfrm>
            <a:off x="3127248" y="1673352"/>
            <a:ext cx="31546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11112" y="1673352"/>
            <a:ext cx="36118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56231"/>
            <a:ext cx="2651760" cy="228600"/>
          </a:xfrm>
          <a:prstGeom prst="rect">
            <a:avLst/>
          </a:prstGeom>
          <a:noFill/>
        </p:spPr>
        <p:txBody>
          <a:bodyPr wrap="square" lIns="18288" tIns="18288" rIns="18288" bIns="18288" anchor="t">
            <a:spAutoFit/>
          </a:bodyPr>
          <a:lstStyle/>
          <a:p>
            <a:r>
              <a:rPr sz="1480" b="1">
                <a:latin typeface="Aptos"/>
              </a:rPr>
              <a:t>What it would do</a:t>
            </a:r>
          </a:p>
        </p:txBody>
      </p:sp>
      <p:sp>
        <p:nvSpPr>
          <p:cNvPr id="16" name="TextBox 15"/>
          <p:cNvSpPr txBox="1"/>
          <p:nvPr/>
        </p:nvSpPr>
        <p:spPr>
          <a:xfrm>
            <a:off x="3328416" y="2103120"/>
            <a:ext cx="2697480" cy="2176272"/>
          </a:xfrm>
          <a:prstGeom prst="rect">
            <a:avLst/>
          </a:prstGeom>
          <a:noFill/>
        </p:spPr>
        <p:txBody>
          <a:bodyPr wrap="square" lIns="18288" tIns="18288" rIns="18288" bIns="18288" anchor="t">
            <a:spAutoFit/>
          </a:bodyPr>
          <a:lstStyle/>
          <a:p>
            <a:pPr algn="l">
              <a:spcBef>
                <a:spcPts val="0"/>
              </a:spcBef>
              <a:spcAft>
                <a:spcPts val="100"/>
              </a:spcAft>
              <a:defRPr sz="1170" b="0" i="0">
                <a:solidFill>
                  <a:srgbClr val="343434"/>
                </a:solidFill>
                <a:latin typeface="Aptos"/>
              </a:defRPr>
            </a:pPr>
            <a:r>
              <a:rPr sz="1130">
                <a:latin typeface="Aptos"/>
              </a:rPr>
              <a:t>• Increase the homestead exemption for non-school taxes to $150,000 in 2027 and $250,000 in 2028.</a:t>
            </a:r>
          </a:p>
          <a:p>
            <a:pPr algn="l">
              <a:spcBef>
                <a:spcPts val="0"/>
              </a:spcBef>
              <a:spcAft>
                <a:spcPts val="100"/>
              </a:spcAft>
              <a:defRPr sz="1170" b="0" i="0">
                <a:solidFill>
                  <a:srgbClr val="343434"/>
                </a:solidFill>
                <a:latin typeface="Aptos"/>
              </a:defRPr>
            </a:pPr>
            <a:r>
              <a:rPr sz="1130">
                <a:latin typeface="Aptos"/>
              </a:rPr>
              <a:t>• Index the larger exemption to inflation beginning in 2029.</a:t>
            </a:r>
          </a:p>
          <a:p>
            <a:pPr algn="l">
              <a:spcBef>
                <a:spcPts val="0"/>
              </a:spcBef>
              <a:spcAft>
                <a:spcPts val="100"/>
              </a:spcAft>
              <a:defRPr sz="1170" b="0" i="0">
                <a:solidFill>
                  <a:srgbClr val="343434"/>
                </a:solidFill>
                <a:latin typeface="Aptos"/>
              </a:defRPr>
            </a:pPr>
            <a:r>
              <a:rPr sz="1130">
                <a:latin typeface="Aptos"/>
              </a:rPr>
              <a:t>• Keep school district levies outside the expanded exemption.</a:t>
            </a:r>
          </a:p>
          <a:p>
            <a:pPr algn="l">
              <a:spcBef>
                <a:spcPts val="0"/>
              </a:spcBef>
              <a:spcAft>
                <a:spcPts val="100"/>
              </a:spcAft>
              <a:defRPr sz="1170" b="0" i="0">
                <a:solidFill>
                  <a:srgbClr val="343434"/>
                </a:solidFill>
                <a:latin typeface="Aptos"/>
              </a:defRPr>
            </a:pPr>
            <a:r>
              <a:rPr sz="1130">
                <a:latin typeface="Aptos"/>
              </a:rPr>
              <a:t>• Give newer Florida residents a smaller exemption until residency requirements are met.</a:t>
            </a:r>
          </a:p>
        </p:txBody>
      </p:sp>
      <p:sp>
        <p:nvSpPr>
          <p:cNvPr id="17" name="TextBox 16"/>
          <p:cNvSpPr txBox="1"/>
          <p:nvPr/>
        </p:nvSpPr>
        <p:spPr>
          <a:xfrm>
            <a:off x="6812280" y="1856231"/>
            <a:ext cx="306324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Kansas teaching angle</a:t>
            </a:r>
          </a:p>
        </p:txBody>
      </p:sp>
      <p:sp>
        <p:nvSpPr>
          <p:cNvPr id="18" name="TextBox 17"/>
          <p:cNvSpPr txBox="1"/>
          <p:nvPr/>
        </p:nvSpPr>
        <p:spPr>
          <a:xfrm>
            <a:off x="6812280" y="2103120"/>
            <a:ext cx="3108960" cy="1700784"/>
          </a:xfrm>
          <a:prstGeom prst="rect">
            <a:avLst/>
          </a:prstGeom>
          <a:noFill/>
        </p:spPr>
        <p:txBody>
          <a:bodyPr wrap="square" lIns="18288" tIns="18288" rIns="18288" bIns="18288" anchor="t">
            <a:spAutoFit/>
          </a:bodyPr>
          <a:lstStyle/>
          <a:p>
            <a:r>
              <a:rPr sz="1150">
                <a:latin typeface="Aptos"/>
              </a:rPr>
              <a:t>• Florida separates school and non-school millage; the new exemption is aimed at non-school levies.</a:t>
            </a:r>
          </a:p>
          <a:p>
            <a:r>
              <a:rPr sz="1150">
                <a:latin typeface="Aptos"/>
              </a:rPr>
              <a:t>• Kansas property-tax relief proposals usually affect the full local levy unless schools are expressly carved out.</a:t>
            </a:r>
          </a:p>
          <a:p>
            <a:r>
              <a:rPr sz="1150">
                <a:latin typeface="Aptos"/>
              </a:rPr>
              <a:t>• For appraisers, the taxable-value math changes, but assessment must still identify the correct base.</a:t>
            </a:r>
          </a:p>
        </p:txBody>
      </p:sp>
      <p:sp>
        <p:nvSpPr>
          <p:cNvPr id="19" name="TextBox 18"/>
          <p:cNvSpPr txBox="1"/>
          <p:nvPr/>
        </p:nvSpPr>
        <p:spPr>
          <a:xfrm>
            <a:off x="6812280" y="4160520"/>
            <a:ext cx="3017520" cy="411480"/>
          </a:xfrm>
          <a:prstGeom prst="rect">
            <a:avLst/>
          </a:prstGeom>
          <a:noFill/>
        </p:spPr>
        <p:txBody>
          <a:bodyPr wrap="square" lIns="18288" tIns="18288" rIns="18288" bIns="18288" anchor="t">
            <a:spAutoFit/>
          </a:bodyPr>
          <a:lstStyle/>
          <a:p>
            <a:pPr algn="l">
              <a:spcBef>
                <a:spcPts val="0"/>
              </a:spcBef>
              <a:spcAft>
                <a:spcPts val="200"/>
              </a:spcAft>
              <a:defRPr sz="1080" b="1" i="1">
                <a:solidFill>
                  <a:srgbClr val="4A724E"/>
                </a:solidFill>
                <a:latin typeface="Aptos"/>
              </a:defRPr>
            </a:pPr>
            <a:r>
              <a:rPr sz="1030">
                <a:latin typeface="Aptos"/>
              </a:rPr>
              <a:t>Shared theme: exemption design is not just “how much value is exempt”—it is also “which levies are spared.”</a:t>
            </a:r>
          </a:p>
        </p:txBody>
      </p:sp>
      <p:sp>
        <p:nvSpPr>
          <p:cNvPr id="20" name="Rounded Rectangle 19"/>
          <p:cNvSpPr/>
          <p:nvPr/>
        </p:nvSpPr>
        <p:spPr>
          <a:xfrm>
            <a:off x="3127248" y="4800600"/>
            <a:ext cx="7095744" cy="896112"/>
          </a:xfrm>
          <a:prstGeom prst="roundRect">
            <a:avLst/>
          </a:prstGeom>
          <a:solidFill>
            <a:srgbClr val="EEE9DC"/>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19472"/>
            <a:ext cx="2057400" cy="438912"/>
          </a:xfrm>
          <a:prstGeom prst="rect">
            <a:avLst/>
          </a:prstGeom>
          <a:noFill/>
        </p:spPr>
        <p:txBody>
          <a:bodyPr wrap="square" lIns="18288" tIns="18288" rIns="18288" bIns="18288" anchor="t">
            <a:spAutoFit/>
          </a:bodyPr>
          <a:lstStyle/>
          <a:p>
            <a:pPr algn="l">
              <a:spcBef>
                <a:spcPts val="0"/>
              </a:spcBef>
              <a:spcAft>
                <a:spcPts val="200"/>
              </a:spcAft>
              <a:defRPr sz="1440" b="1" i="0">
                <a:solidFill>
                  <a:srgbClr val="1F2B48"/>
                </a:solidFill>
                <a:latin typeface="Aptos"/>
              </a:defRPr>
            </a:pPr>
            <a:r>
              <a:t>Checklist for evaluating homestead-exemption proposals</a:t>
            </a:r>
          </a:p>
        </p:txBody>
      </p:sp>
      <p:sp>
        <p:nvSpPr>
          <p:cNvPr id="22" name="TextBox 21"/>
          <p:cNvSpPr txBox="1"/>
          <p:nvPr/>
        </p:nvSpPr>
        <p:spPr>
          <a:xfrm>
            <a:off x="5504688" y="4919472"/>
            <a:ext cx="1920240" cy="420624"/>
          </a:xfrm>
          <a:prstGeom prst="rect">
            <a:avLst/>
          </a:prstGeom>
          <a:noFill/>
        </p:spPr>
        <p:txBody>
          <a:bodyPr wrap="square" lIns="18288" tIns="18288" rIns="18288" bIns="18288" anchor="t">
            <a:spAutoFit/>
          </a:bodyPr>
          <a:lstStyle/>
          <a:p>
            <a:r>
              <a:rPr sz="1040">
                <a:latin typeface="Aptos"/>
              </a:rPr>
              <a:t>1. Appraised vs. assessed</a:t>
            </a:r>
          </a:p>
          <a:p>
            <a:r>
              <a:rPr sz="1040">
                <a:latin typeface="Aptos"/>
              </a:rPr>
              <a:t>2. School vs. non-school</a:t>
            </a:r>
          </a:p>
          <a:p>
            <a:r>
              <a:rPr sz="1040">
                <a:latin typeface="Aptos"/>
              </a:rPr>
              <a:t>3. Current vs. new residents</a:t>
            </a:r>
          </a:p>
        </p:txBody>
      </p:sp>
      <p:sp>
        <p:nvSpPr>
          <p:cNvPr id="23" name="TextBox 22"/>
          <p:cNvSpPr txBox="1"/>
          <p:nvPr/>
        </p:nvSpPr>
        <p:spPr>
          <a:xfrm>
            <a:off x="7635240" y="4919472"/>
            <a:ext cx="2240280" cy="420624"/>
          </a:xfrm>
          <a:prstGeom prst="rect">
            <a:avLst/>
          </a:prstGeom>
          <a:noFill/>
        </p:spPr>
        <p:txBody>
          <a:bodyPr wrap="square" lIns="18288" tIns="18288" rIns="18288" bIns="18288" anchor="t">
            <a:spAutoFit/>
          </a:bodyPr>
          <a:lstStyle/>
          <a:p>
            <a:pPr algn="l">
              <a:spcBef>
                <a:spcPts val="0"/>
              </a:spcBef>
              <a:spcAft>
                <a:spcPts val="200"/>
              </a:spcAft>
              <a:defRPr sz="1110" b="0" i="0">
                <a:solidFill>
                  <a:srgbClr val="343434"/>
                </a:solidFill>
                <a:latin typeface="Aptos"/>
              </a:defRPr>
            </a:pPr>
            <a:r>
              <a:t>4. Revenue loss by taxing unit</a:t>
            </a:r>
          </a:p>
          <a:p>
            <a:pPr algn="l">
              <a:spcBef>
                <a:spcPts val="0"/>
              </a:spcBef>
              <a:spcAft>
                <a:spcPts val="200"/>
              </a:spcAft>
              <a:defRPr sz="1110" b="0" i="0">
                <a:solidFill>
                  <a:srgbClr val="343434"/>
                </a:solidFill>
                <a:latin typeface="Aptos"/>
              </a:defRPr>
            </a:pPr>
            <a:r>
              <a:t>5. Backfill, spending limits, or service cuts?</a:t>
            </a:r>
          </a:p>
        </p:txBody>
      </p:sp>
      <p:sp>
        <p:nvSpPr>
          <p:cNvPr id="24" name="Rounded Rectangle 23"/>
          <p:cNvSpPr/>
          <p:nvPr/>
        </p:nvSpPr>
        <p:spPr>
          <a:xfrm>
            <a:off x="3200400" y="6190488"/>
            <a:ext cx="6912864" cy="310896"/>
          </a:xfrm>
          <a:prstGeom prst="roundRect">
            <a:avLst/>
          </a:prstGeom>
          <a:solidFill>
            <a:srgbClr val="F9F7F3"/>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6236208"/>
            <a:ext cx="6565392" cy="237744"/>
          </a:xfrm>
          <a:prstGeom prst="rect">
            <a:avLst/>
          </a:prstGeom>
          <a:noFill/>
        </p:spPr>
        <p:txBody>
          <a:bodyPr wrap="square" lIns="9144" tIns="9144" rIns="9144" bIns="9144" anchor="t">
            <a:spAutoFit/>
          </a:bodyPr>
          <a:lstStyle/>
          <a:p>
            <a:pPr algn="l">
              <a:spcBef>
                <a:spcPts val="0"/>
              </a:spcBef>
              <a:spcAft>
                <a:spcPts val="200"/>
              </a:spcAft>
              <a:defRPr sz="1010" b="0" i="1">
                <a:solidFill>
                  <a:srgbClr val="4A724E"/>
                </a:solidFill>
                <a:latin typeface="Aptos"/>
              </a:defRPr>
            </a:pPr>
            <a:r>
              <a:rPr sz="900">
                <a:latin typeface="Aptos"/>
              </a:rPr>
              <a:t>County-appraiser note: this is exemption policy, not valuation policy—the market value question does not disappear.</a:t>
            </a:r>
          </a:p>
        </p:txBody>
      </p:sp>
      <p:sp>
        <p:nvSpPr>
          <p:cNvPr id="26" name="TextBox 25"/>
          <p:cNvSpPr txBox="1"/>
          <p:nvPr/>
        </p:nvSpPr>
        <p:spPr>
          <a:xfrm>
            <a:off x="3145536" y="6620256"/>
            <a:ext cx="7040880" cy="146304"/>
          </a:xfrm>
          <a:prstGeom prst="rect">
            <a:avLst/>
          </a:prstGeom>
          <a:noFill/>
        </p:spPr>
        <p:txBody>
          <a:bodyPr wrap="square" lIns="0" tIns="0" rIns="0" bIns="0" anchor="t">
            <a:spAutoFit/>
          </a:bodyPr>
          <a:lstStyle/>
          <a:p>
            <a:pPr algn="l">
              <a:spcBef>
                <a:spcPts val="0"/>
              </a:spcBef>
              <a:spcAft>
                <a:spcPts val="200"/>
              </a:spcAft>
              <a:defRPr sz="690" b="0" i="0">
                <a:solidFill>
                  <a:srgbClr val="5F6672"/>
                </a:solidFill>
                <a:latin typeface="Aptos"/>
              </a:defRPr>
            </a:pPr>
            <a:r>
              <a:rPr sz="550">
                <a:latin typeface="Aptos"/>
              </a:rPr>
              <a:t>Source: Florida Senate, “Senate Passes Historic $250,000 Property Tax Cut for Florida Homeowners” (June 2, 2026); Governor DeSantis press release (May 27, 2026); Ballotpedia 2026 amendment summary.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1097280"/>
          </a:xfrm>
          <a:prstGeom prst="rect">
            <a:avLst/>
          </a:prstGeom>
          <a:noFill/>
        </p:spPr>
        <p:txBody>
          <a:bodyPr wrap="square" lIns="0" tIns="0" rIns="0" bIns="0">
            <a:spAutoFit/>
          </a:bodyPr>
          <a:lstStyle/>
          <a:p>
            <a:pPr>
              <a:defRPr sz="2800" b="1">
                <a:solidFill>
                  <a:srgbClr val="1F2B48"/>
                </a:solidFill>
                <a:latin typeface="Aptos"/>
              </a:defRPr>
            </a:pPr>
            <a:r>
              <a:t>Alabama</a:t>
            </a:r>
          </a:p>
        </p:txBody>
      </p:sp>
      <p:sp>
        <p:nvSpPr>
          <p:cNvPr id="7" name="TextBox 6"/>
          <p:cNvSpPr txBox="1"/>
          <p:nvPr/>
        </p:nvSpPr>
        <p:spPr>
          <a:xfrm>
            <a:off x="777240" y="2121408"/>
            <a:ext cx="7132320" cy="1188720"/>
          </a:xfrm>
          <a:prstGeom prst="rect">
            <a:avLst/>
          </a:prstGeom>
          <a:noFill/>
        </p:spPr>
        <p:txBody>
          <a:bodyPr wrap="square" lIns="0" tIns="0" rIns="0" bIns="0">
            <a:spAutoFit/>
          </a:bodyPr>
          <a:lstStyle/>
          <a:p>
            <a:pPr>
              <a:defRPr sz="1600" b="1">
                <a:solidFill>
                  <a:srgbClr val="356891"/>
                </a:solidFill>
                <a:latin typeface="Aptos"/>
              </a:defRPr>
            </a:pPr>
            <a:r>
              <a:t>Exemption type</a:t>
            </a:r>
          </a:p>
          <a:p>
            <a:pPr>
              <a:defRPr sz="2200" b="1">
                <a:solidFill>
                  <a:srgbClr val="1F2B48"/>
                </a:solidFill>
                <a:latin typeface="Aptos"/>
              </a:defRPr>
            </a:pPr>
            <a:r>
              <a:t>Owner-occupied residential classification</a:t>
            </a:r>
          </a:p>
          <a:p>
            <a:pPr>
              <a:defRPr sz="1350">
                <a:solidFill>
                  <a:srgbClr val="5F6672"/>
                </a:solidFill>
                <a:latin typeface="Aptos"/>
              </a:defRPr>
            </a:pPr>
            <a:r>
              <a:t>Entity ownership versus residential use</a:t>
            </a:r>
          </a:p>
        </p:txBody>
      </p:sp>
      <p:sp>
        <p:nvSpPr>
          <p:cNvPr id="8" name="TextBox 7"/>
          <p:cNvSpPr txBox="1"/>
          <p:nvPr/>
        </p:nvSpPr>
        <p:spPr>
          <a:xfrm>
            <a:off x="777240" y="5074920"/>
            <a:ext cx="6217920" cy="731520"/>
          </a:xfrm>
          <a:prstGeom prst="rect">
            <a:avLst/>
          </a:prstGeom>
          <a:noFill/>
        </p:spPr>
        <p:txBody>
          <a:bodyPr wrap="square" lIns="0" tIns="0" rIns="0" bIns="0">
            <a:spAutoFit/>
          </a:bodyPr>
          <a:lstStyle/>
          <a:p>
            <a:pPr>
              <a:defRPr sz="1500" b="1">
                <a:solidFill>
                  <a:srgbClr val="5F6672"/>
                </a:solidFill>
                <a:latin typeface="Aptos"/>
              </a:defRPr>
            </a:pPr>
            <a:r>
              <a:t>Next state case</a:t>
            </a:r>
          </a:p>
        </p:txBody>
      </p:sp>
      <p:sp>
        <p:nvSpPr>
          <p:cNvPr id="9" name="TextBox 8"/>
          <p:cNvSpPr txBox="1"/>
          <p:nvPr/>
        </p:nvSpPr>
        <p:spPr>
          <a:xfrm>
            <a:off x="9585655" y="2057400"/>
            <a:ext cx="2194560" cy="1463040"/>
          </a:xfrm>
          <a:prstGeom prst="rect">
            <a:avLst/>
          </a:prstGeom>
          <a:noFill/>
        </p:spPr>
        <p:txBody>
          <a:bodyPr wrap="square" lIns="0" tIns="0" rIns="0" bIns="0" anchor="ctr">
            <a:spAutoFit/>
          </a:bodyPr>
          <a:lstStyle/>
          <a:p>
            <a:pPr>
              <a:defRPr sz="2100" b="1">
                <a:solidFill>
                  <a:srgbClr val="FFFFFF"/>
                </a:solidFill>
                <a:latin typeface="Aptos"/>
              </a:defRPr>
            </a:pPr>
            <a:r>
              <a:t>Alabama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57200"/>
            <a:ext cx="2331720" cy="1554480"/>
          </a:xfrm>
          <a:prstGeom prst="rect">
            <a:avLst/>
          </a:prstGeom>
          <a:noFill/>
        </p:spPr>
        <p:txBody>
          <a:bodyPr wrap="square" lIns="18288" tIns="18288" rIns="18288" bIns="18288" anchor="t">
            <a:spAutoFit/>
          </a:bodyPr>
          <a:lstStyle/>
          <a:p>
            <a:pPr algn="l">
              <a:spcAft>
                <a:spcPts val="200"/>
              </a:spcAft>
              <a:defRPr sz="2400" b="1" i="0">
                <a:solidFill>
                  <a:srgbClr val="FFFFFF"/>
                </a:solidFill>
                <a:latin typeface="Aptos"/>
              </a:defRPr>
            </a:pPr>
            <a:r>
              <a:t>Alabama Context:</a:t>
            </a:r>
            <a:br/>
            <a:r>
              <a:t>LLC Title</a:t>
            </a:r>
            <a:br/>
            <a:r>
              <a:t>+ Residence Use</a:t>
            </a:r>
          </a:p>
        </p:txBody>
      </p:sp>
      <p:sp>
        <p:nvSpPr>
          <p:cNvPr id="7" name="TextBox 6"/>
          <p:cNvSpPr txBox="1"/>
          <p:nvPr/>
        </p:nvSpPr>
        <p:spPr>
          <a:xfrm>
            <a:off x="201168" y="2240280"/>
            <a:ext cx="2331720" cy="960120"/>
          </a:xfrm>
          <a:prstGeom prst="rect">
            <a:avLst/>
          </a:prstGeom>
          <a:noFill/>
        </p:spPr>
        <p:txBody>
          <a:bodyPr wrap="square" lIns="18288" tIns="18288" rIns="18288" bIns="18288" anchor="t">
            <a:spAutoFit/>
          </a:bodyPr>
          <a:lstStyle/>
          <a:p>
            <a:pPr algn="l">
              <a:spcAft>
                <a:spcPts val="200"/>
              </a:spcAft>
              <a:defRPr sz="1420" b="0" i="0">
                <a:solidFill>
                  <a:srgbClr val="FFFFFF"/>
                </a:solidFill>
                <a:latin typeface="Aptos"/>
              </a:defRPr>
            </a:pPr>
            <a:r>
              <a:t>Faust v. Woods Properties</a:t>
            </a:r>
            <a:br/>
            <a:r>
              <a:t>&amp; Investments, LLC</a:t>
            </a:r>
            <a:br/>
            <a:r>
              <a:t>Alabama Supreme Court, 2025</a:t>
            </a:r>
          </a:p>
        </p:txBody>
      </p:sp>
      <p:sp>
        <p:nvSpPr>
          <p:cNvPr id="8" name="TextBox 7"/>
          <p:cNvSpPr txBox="1"/>
          <p:nvPr/>
        </p:nvSpPr>
        <p:spPr>
          <a:xfrm>
            <a:off x="201168" y="4572000"/>
            <a:ext cx="2377440" cy="1143000"/>
          </a:xfrm>
          <a:prstGeom prst="rect">
            <a:avLst/>
          </a:prstGeom>
          <a:noFill/>
        </p:spPr>
        <p:txBody>
          <a:bodyPr wrap="square" lIns="18288" tIns="18288" rIns="18288" bIns="18288" anchor="t">
            <a:spAutoFit/>
          </a:bodyPr>
          <a:lstStyle/>
          <a:p>
            <a:pPr algn="l">
              <a:spcAft>
                <a:spcPts val="200"/>
              </a:spcAft>
              <a:defRPr sz="1420" b="1" i="0">
                <a:solidFill>
                  <a:srgbClr val="FFFFFF"/>
                </a:solidFill>
                <a:latin typeface="Aptos"/>
              </a:defRPr>
            </a:pPr>
            <a:r>
              <a:t>Context slide: the dispute turns on whether entity ownership can satisfy an owner-occupied residential benefit.</a:t>
            </a:r>
          </a:p>
        </p:txBody>
      </p:sp>
      <p:sp>
        <p:nvSpPr>
          <p:cNvPr id="9" name="TextBox 8"/>
          <p:cNvSpPr txBox="1"/>
          <p:nvPr/>
        </p:nvSpPr>
        <p:spPr>
          <a:xfrm>
            <a:off x="3154680" y="320040"/>
            <a:ext cx="7452360" cy="411480"/>
          </a:xfrm>
          <a:prstGeom prst="rect">
            <a:avLst/>
          </a:prstGeom>
          <a:noFill/>
        </p:spPr>
        <p:txBody>
          <a:bodyPr wrap="square" lIns="18288" tIns="18288" rIns="18288" bIns="18288" anchor="t">
            <a:spAutoFit/>
          </a:bodyPr>
          <a:lstStyle/>
          <a:p>
            <a:pPr>
              <a:defRPr sz="2100" b="1" i="0">
                <a:solidFill>
                  <a:srgbClr val="1F2B48"/>
                </a:solidFill>
                <a:latin typeface="Aptos"/>
              </a:defRPr>
            </a:pPr>
            <a:r>
              <a:t>Alabama: owner-occupied treatment when title sits in an LLC</a:t>
            </a:r>
          </a:p>
        </p:txBody>
      </p:sp>
      <p:sp>
        <p:nvSpPr>
          <p:cNvPr id="10" name="TextBox 9"/>
          <p:cNvSpPr txBox="1"/>
          <p:nvPr/>
        </p:nvSpPr>
        <p:spPr>
          <a:xfrm>
            <a:off x="3154680" y="877824"/>
            <a:ext cx="7315200" cy="274320"/>
          </a:xfrm>
          <a:prstGeom prst="rect">
            <a:avLst/>
          </a:prstGeom>
          <a:noFill/>
        </p:spPr>
        <p:txBody>
          <a:bodyPr wrap="square" lIns="18288" tIns="18288" rIns="18288" bIns="18288" anchor="t">
            <a:spAutoFit/>
          </a:bodyPr>
          <a:lstStyle/>
          <a:p>
            <a:pPr>
              <a:defRPr sz="1250" b="0" i="0">
                <a:solidFill>
                  <a:srgbClr val="5F6672"/>
                </a:solidFill>
                <a:latin typeface="Aptos"/>
              </a:defRPr>
            </a:pPr>
            <a:r>
              <a:t>A plain-language factual setup for the next slide on entity ownership and residential classification</a:t>
            </a:r>
          </a:p>
        </p:txBody>
      </p:sp>
      <p:sp>
        <p:nvSpPr>
          <p:cNvPr id="11" name="Rounded Rectangle 10"/>
          <p:cNvSpPr/>
          <p:nvPr/>
        </p:nvSpPr>
        <p:spPr>
          <a:xfrm>
            <a:off x="3127248" y="1417320"/>
            <a:ext cx="6903720" cy="64008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337560" y="1536192"/>
            <a:ext cx="6355080" cy="384048"/>
          </a:xfrm>
          <a:prstGeom prst="rect">
            <a:avLst/>
          </a:prstGeom>
          <a:noFill/>
        </p:spPr>
        <p:txBody>
          <a:bodyPr wrap="square" lIns="9144" tIns="9144" rIns="9144" bIns="9144" anchor="t">
            <a:spAutoFit/>
          </a:bodyPr>
          <a:lstStyle/>
          <a:p>
            <a:pPr algn="l">
              <a:spcAft>
                <a:spcPts val="200"/>
              </a:spcAft>
              <a:defRPr sz="1250" b="1" i="0">
                <a:solidFill>
                  <a:srgbClr val="356891"/>
                </a:solidFill>
                <a:latin typeface="Aptos"/>
              </a:defRPr>
            </a:pPr>
            <a:r>
              <a:t>Exemption / preference type</a:t>
            </a:r>
          </a:p>
          <a:p>
            <a:pPr algn="l">
              <a:spcAft>
                <a:spcPts val="200"/>
              </a:spcAft>
              <a:defRPr sz="1700" b="1" i="0">
                <a:solidFill>
                  <a:srgbClr val="1F2B48"/>
                </a:solidFill>
                <a:latin typeface="Aptos"/>
              </a:defRPr>
            </a:pPr>
            <a:r>
              <a:t>Owner-occupied residential classification / preferential property-tax treatment</a:t>
            </a:r>
          </a:p>
        </p:txBody>
      </p:sp>
      <p:sp>
        <p:nvSpPr>
          <p:cNvPr id="13" name="Rounded Rectangle 12"/>
          <p:cNvSpPr/>
          <p:nvPr/>
        </p:nvSpPr>
        <p:spPr>
          <a:xfrm>
            <a:off x="3127248" y="2240280"/>
            <a:ext cx="6903720" cy="242316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3337560" y="2468880"/>
            <a:ext cx="6309360" cy="256032"/>
          </a:xfrm>
          <a:prstGeom prst="rect">
            <a:avLst/>
          </a:prstGeom>
          <a:noFill/>
        </p:spPr>
        <p:txBody>
          <a:bodyPr wrap="square" lIns="18288" tIns="18288" rIns="18288" bIns="18288" anchor="t">
            <a:spAutoFit/>
          </a:bodyPr>
          <a:lstStyle/>
          <a:p>
            <a:pPr>
              <a:defRPr sz="1600" b="1" i="0">
                <a:solidFill>
                  <a:srgbClr val="1F2B48"/>
                </a:solidFill>
                <a:latin typeface="Aptos"/>
              </a:defRPr>
            </a:pPr>
            <a:r>
              <a:t>The Facts</a:t>
            </a:r>
          </a:p>
        </p:txBody>
      </p:sp>
      <p:sp>
        <p:nvSpPr>
          <p:cNvPr id="15" name="TextBox 14"/>
          <p:cNvSpPr txBox="1"/>
          <p:nvPr/>
        </p:nvSpPr>
        <p:spPr>
          <a:xfrm>
            <a:off x="3337560" y="2816352"/>
            <a:ext cx="6355080" cy="1444752"/>
          </a:xfrm>
          <a:prstGeom prst="rect">
            <a:avLst/>
          </a:prstGeom>
          <a:noFill/>
        </p:spPr>
        <p:txBody>
          <a:bodyPr wrap="square" lIns="18288" tIns="18288" rIns="18288" bIns="18288" anchor="t">
            <a:spAutoFit/>
          </a:bodyPr>
          <a:lstStyle/>
          <a:p>
            <a:pPr>
              <a:defRPr sz="1265" b="0" i="0">
                <a:solidFill>
                  <a:srgbClr val="343434"/>
                </a:solidFill>
                <a:latin typeface="Aptos"/>
              </a:defRPr>
            </a:pPr>
            <a:r>
              <a:t>A married couple bought and used a condominium, then later transferred it into a limited liability company for estate-planning or ownership-structure reasons. They continued to treat the condo as a residence, but the local revenue official concluded that the property no longer qualified for Alabama owner-occupied residential treatment because the legal owner was an LLC. The practical question was simple: can a company “occupy” a home through its members, or does owner-occupied treatment require the legal owner itself to be a natural person capable of living there?</a:t>
            </a:r>
          </a:p>
        </p:txBody>
      </p:sp>
      <p:sp>
        <p:nvSpPr>
          <p:cNvPr id="16" name="Rounded Rectangle 15"/>
          <p:cNvSpPr/>
          <p:nvPr/>
        </p:nvSpPr>
        <p:spPr>
          <a:xfrm>
            <a:off x="3200400" y="5047488"/>
            <a:ext cx="6675120" cy="530352"/>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3383280" y="5175504"/>
            <a:ext cx="6309360" cy="237744"/>
          </a:xfrm>
          <a:prstGeom prst="rect">
            <a:avLst/>
          </a:prstGeom>
          <a:noFill/>
        </p:spPr>
        <p:txBody>
          <a:bodyPr wrap="square" lIns="18288" tIns="18288" rIns="18288" bIns="18288" anchor="t">
            <a:spAutoFit/>
          </a:bodyPr>
          <a:lstStyle/>
          <a:p>
            <a:pPr>
              <a:defRPr sz="1070" b="0" i="1">
                <a:solidFill>
                  <a:srgbClr val="4A724E"/>
                </a:solidFill>
                <a:latin typeface="Aptos"/>
              </a:defRPr>
            </a:pPr>
            <a:r>
              <a:t>Teaching setup: this is not just a use question; it is also a claimant / ownership question.</a:t>
            </a:r>
          </a:p>
        </p:txBody>
      </p:sp>
      <p:sp>
        <p:nvSpPr>
          <p:cNvPr id="18" name="TextBox 17"/>
          <p:cNvSpPr txBox="1"/>
          <p:nvPr/>
        </p:nvSpPr>
        <p:spPr>
          <a:xfrm>
            <a:off x="3154680" y="5943600"/>
            <a:ext cx="6675120" cy="164592"/>
          </a:xfrm>
          <a:prstGeom prst="rect">
            <a:avLst/>
          </a:prstGeom>
          <a:noFill/>
        </p:spPr>
        <p:txBody>
          <a:bodyPr wrap="square" lIns="0" tIns="0" rIns="0" bIns="0" anchor="t">
            <a:spAutoFit/>
          </a:bodyPr>
          <a:lstStyle/>
          <a:p>
            <a:pPr>
              <a:defRPr sz="700" b="0" i="0">
                <a:solidFill>
                  <a:srgbClr val="5F6672"/>
                </a:solidFill>
                <a:latin typeface="Aptos"/>
              </a:defRPr>
            </a:pPr>
            <a:r>
              <a:t>Source: Faust v. Woods Properties &amp; Investments, LLC, No. SC-2023-0918 (Ala. Apr. 11, 2025); Ala. Code § 40-8-1.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38912"/>
            <a:ext cx="2359152" cy="1938528"/>
          </a:xfrm>
          <a:prstGeom prst="rect">
            <a:avLst/>
          </a:prstGeom>
          <a:noFill/>
        </p:spPr>
        <p:txBody>
          <a:bodyPr wrap="square" lIns="18288" tIns="18288" rIns="18288" bIns="18288" anchor="t">
            <a:spAutoFit/>
          </a:bodyPr>
          <a:lstStyle/>
          <a:p>
            <a:pPr algn="l">
              <a:spcBef>
                <a:spcPts val="0"/>
              </a:spcBef>
              <a:spcAft>
                <a:spcPts val="0"/>
              </a:spcAft>
              <a:defRPr sz="2350" b="1" i="0">
                <a:solidFill>
                  <a:srgbClr val="FFFFFF"/>
                </a:solidFill>
                <a:latin typeface="Aptos"/>
              </a:defRPr>
            </a:pPr>
            <a:r>
              <a:t>Owner-Occupied</a:t>
            </a:r>
            <a:br/>
            <a:r>
              <a:t>Means Who?</a:t>
            </a:r>
          </a:p>
        </p:txBody>
      </p:sp>
      <p:sp>
        <p:nvSpPr>
          <p:cNvPr id="7" name="TextBox 6"/>
          <p:cNvSpPr txBox="1"/>
          <p:nvPr/>
        </p:nvSpPr>
        <p:spPr>
          <a:xfrm>
            <a:off x="201168" y="1938528"/>
            <a:ext cx="2377440" cy="640080"/>
          </a:xfrm>
          <a:prstGeom prst="rect">
            <a:avLst/>
          </a:prstGeom>
          <a:noFill/>
        </p:spPr>
        <p:txBody>
          <a:bodyPr wrap="square" lIns="18288" tIns="18288" rIns="18288" bIns="18288" anchor="t">
            <a:spAutoFit/>
          </a:bodyPr>
          <a:lstStyle/>
          <a:p>
            <a:pPr algn="l">
              <a:spcBef>
                <a:spcPts val="0"/>
              </a:spcBef>
              <a:spcAft>
                <a:spcPts val="200"/>
              </a:spcAft>
              <a:defRPr sz="1430" b="0" i="0">
                <a:solidFill>
                  <a:srgbClr val="FFFFFF"/>
                </a:solidFill>
                <a:latin typeface="Aptos"/>
              </a:defRPr>
            </a:pPr>
            <a:r>
              <a:t>Alabama Supreme Court, 2025</a:t>
            </a:r>
            <a:br/>
            <a:r>
              <a:t>LLC-owned condominium</a:t>
            </a:r>
          </a:p>
        </p:txBody>
      </p:sp>
      <p:sp>
        <p:nvSpPr>
          <p:cNvPr id="8" name="TextBox 7"/>
          <p:cNvSpPr txBox="1"/>
          <p:nvPr/>
        </p:nvSpPr>
        <p:spPr>
          <a:xfrm>
            <a:off x="201168" y="4983480"/>
            <a:ext cx="2450592" cy="1097280"/>
          </a:xfrm>
          <a:prstGeom prst="rect">
            <a:avLst/>
          </a:prstGeom>
          <a:noFill/>
        </p:spPr>
        <p:txBody>
          <a:bodyPr wrap="square" lIns="18288" tIns="18288" rIns="18288" bIns="18288" anchor="t">
            <a:spAutoFit/>
          </a:bodyPr>
          <a:lstStyle/>
          <a:p>
            <a:pPr algn="l">
              <a:spcBef>
                <a:spcPts val="0"/>
              </a:spcBef>
              <a:spcAft>
                <a:spcPts val="200"/>
              </a:spcAft>
              <a:defRPr sz="1400" b="1" i="0">
                <a:solidFill>
                  <a:srgbClr val="FFFFFF"/>
                </a:solidFill>
                <a:latin typeface="Aptos"/>
              </a:defRPr>
            </a:pPr>
            <a:r>
              <a:t>Practical point: separate a use-based classification question from an owner-specific tax benefit question.</a:t>
            </a:r>
          </a:p>
        </p:txBody>
      </p:sp>
      <p:sp>
        <p:nvSpPr>
          <p:cNvPr id="9" name="TextBox 8"/>
          <p:cNvSpPr txBox="1"/>
          <p:nvPr/>
        </p:nvSpPr>
        <p:spPr>
          <a:xfrm>
            <a:off x="3154680" y="237744"/>
            <a:ext cx="7863840" cy="896112"/>
          </a:xfrm>
          <a:prstGeom prst="rect">
            <a:avLst/>
          </a:prstGeom>
          <a:noFill/>
        </p:spPr>
        <p:txBody>
          <a:bodyPr wrap="square" lIns="18288" tIns="18288" rIns="18288" bIns="18288" anchor="t">
            <a:spAutoFit/>
          </a:bodyPr>
          <a:lstStyle/>
          <a:p>
            <a:pPr algn="l">
              <a:spcBef>
                <a:spcPts val="0"/>
              </a:spcBef>
              <a:spcAft>
                <a:spcPts val="200"/>
              </a:spcAft>
              <a:defRPr sz="1830" b="1" i="0">
                <a:solidFill>
                  <a:srgbClr val="1F2B48"/>
                </a:solidFill>
                <a:latin typeface="Aptos"/>
              </a:defRPr>
            </a:pPr>
            <a:r>
              <a:t>Faust v. Woods Properties &amp; Investments, LLC: Alabama denied owner-occupied residential treatment to an LLC-owned condo</a:t>
            </a:r>
          </a:p>
        </p:txBody>
      </p:sp>
      <p:sp>
        <p:nvSpPr>
          <p:cNvPr id="10" name="TextBox 9"/>
          <p:cNvSpPr txBox="1"/>
          <p:nvPr/>
        </p:nvSpPr>
        <p:spPr>
          <a:xfrm>
            <a:off x="3154680" y="960120"/>
            <a:ext cx="7635240" cy="256032"/>
          </a:xfrm>
          <a:prstGeom prst="rect">
            <a:avLst/>
          </a:prstGeom>
          <a:noFill/>
        </p:spPr>
        <p:txBody>
          <a:bodyPr wrap="square" lIns="18288" tIns="18288" rIns="18288" bIns="18288" anchor="t">
            <a:spAutoFit/>
          </a:bodyPr>
          <a:lstStyle/>
          <a:p>
            <a:pPr algn="l">
              <a:spcBef>
                <a:spcPts val="0"/>
              </a:spcBef>
              <a:spcAft>
                <a:spcPts val="200"/>
              </a:spcAft>
              <a:defRPr sz="1180" b="0" i="0">
                <a:solidFill>
                  <a:srgbClr val="5F6672"/>
                </a:solidFill>
                <a:latin typeface="Aptos"/>
              </a:defRPr>
            </a:pPr>
            <a:r>
              <a:t>Decision filed April 11, 2025 • condo transferred to LLC for estate-planning purposes • married members still used the unit from time to time</a:t>
            </a:r>
          </a:p>
        </p:txBody>
      </p:sp>
      <p:sp>
        <p:nvSpPr>
          <p:cNvPr id="11" name="TextBox 10"/>
          <p:cNvSpPr txBox="1"/>
          <p:nvPr/>
        </p:nvSpPr>
        <p:spPr>
          <a:xfrm>
            <a:off x="315468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356891"/>
                </a:solidFill>
                <a:latin typeface="Aptos"/>
              </a:defRPr>
            </a:pPr>
            <a:r>
              <a:t>Alabama holding</a:t>
            </a:r>
          </a:p>
        </p:txBody>
      </p:sp>
      <p:sp>
        <p:nvSpPr>
          <p:cNvPr id="12" name="TextBox 11"/>
          <p:cNvSpPr txBox="1"/>
          <p:nvPr/>
        </p:nvSpPr>
        <p:spPr>
          <a:xfrm>
            <a:off x="672084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A5522D"/>
                </a:solidFill>
                <a:latin typeface="Aptos"/>
              </a:defRPr>
            </a:pPr>
            <a:r>
              <a:t>Kansas contrast</a:t>
            </a:r>
          </a:p>
        </p:txBody>
      </p:sp>
      <p:sp>
        <p:nvSpPr>
          <p:cNvPr id="13" name="Rounded Rectangle 12"/>
          <p:cNvSpPr/>
          <p:nvPr/>
        </p:nvSpPr>
        <p:spPr>
          <a:xfrm>
            <a:off x="3127248" y="1673352"/>
            <a:ext cx="31546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11112" y="1673352"/>
            <a:ext cx="36118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56231"/>
            <a:ext cx="265176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What Alabama emphasized</a:t>
            </a:r>
          </a:p>
        </p:txBody>
      </p:sp>
      <p:sp>
        <p:nvSpPr>
          <p:cNvPr id="16" name="TextBox 15"/>
          <p:cNvSpPr txBox="1"/>
          <p:nvPr/>
        </p:nvSpPr>
        <p:spPr>
          <a:xfrm>
            <a:off x="3328416" y="2103120"/>
            <a:ext cx="2697480" cy="2176272"/>
          </a:xfrm>
          <a:prstGeom prst="rect">
            <a:avLst/>
          </a:prstGeom>
          <a:noFill/>
        </p:spPr>
        <p:txBody>
          <a:bodyPr wrap="square" lIns="18288" tIns="18288" rIns="18288" bIns="18288" anchor="t">
            <a:spAutoFit/>
          </a:bodyPr>
          <a:lstStyle/>
          <a:p>
            <a:pPr algn="l">
              <a:spcBef>
                <a:spcPts val="0"/>
              </a:spcBef>
              <a:spcAft>
                <a:spcPts val="100"/>
              </a:spcAft>
              <a:defRPr sz="1180" b="0" i="0">
                <a:solidFill>
                  <a:srgbClr val="343434"/>
                </a:solidFill>
                <a:latin typeface="Aptos"/>
              </a:defRPr>
            </a:pPr>
            <a:r>
              <a:t>• The condo had previously received residential treatment.</a:t>
            </a:r>
          </a:p>
          <a:p>
            <a:pPr algn="l">
              <a:spcBef>
                <a:spcPts val="0"/>
              </a:spcBef>
              <a:spcAft>
                <a:spcPts val="100"/>
              </a:spcAft>
              <a:defRPr sz="1180" b="0" i="0">
                <a:solidFill>
                  <a:srgbClr val="343434"/>
                </a:solidFill>
                <a:latin typeface="Aptos"/>
              </a:defRPr>
            </a:pPr>
            <a:r>
              <a:t>• The owners transferred title to their LLC.</a:t>
            </a:r>
          </a:p>
          <a:p>
            <a:pPr algn="l">
              <a:spcBef>
                <a:spcPts val="0"/>
              </a:spcBef>
              <a:spcAft>
                <a:spcPts val="100"/>
              </a:spcAft>
              <a:defRPr sz="1180" b="0" i="0">
                <a:solidFill>
                  <a:srgbClr val="343434"/>
                </a:solidFill>
                <a:latin typeface="Aptos"/>
              </a:defRPr>
            </a:pPr>
            <a:r>
              <a:t>• Alabama required property used by the owner as the owner’s single-family dwelling.</a:t>
            </a:r>
          </a:p>
          <a:p>
            <a:pPr algn="l">
              <a:spcBef>
                <a:spcPts val="0"/>
              </a:spcBef>
              <a:spcAft>
                <a:spcPts val="100"/>
              </a:spcAft>
              <a:defRPr sz="1180" b="0" i="0">
                <a:solidFill>
                  <a:srgbClr val="343434"/>
                </a:solidFill>
                <a:latin typeface="Aptos"/>
              </a:defRPr>
            </a:pPr>
            <a:r>
              <a:t>• The court held an LLC cannot itself occupy a condo as a single-family residence.</a:t>
            </a:r>
          </a:p>
        </p:txBody>
      </p:sp>
      <p:sp>
        <p:nvSpPr>
          <p:cNvPr id="17" name="TextBox 16"/>
          <p:cNvSpPr txBox="1"/>
          <p:nvPr/>
        </p:nvSpPr>
        <p:spPr>
          <a:xfrm>
            <a:off x="6812280" y="1856231"/>
            <a:ext cx="306324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Kansas contrast</a:t>
            </a:r>
          </a:p>
        </p:txBody>
      </p:sp>
      <p:sp>
        <p:nvSpPr>
          <p:cNvPr id="18" name="TextBox 17"/>
          <p:cNvSpPr txBox="1"/>
          <p:nvPr/>
        </p:nvSpPr>
        <p:spPr>
          <a:xfrm>
            <a:off x="6812280" y="2103120"/>
            <a:ext cx="3108960" cy="1956816"/>
          </a:xfrm>
          <a:prstGeom prst="rect">
            <a:avLst/>
          </a:prstGeom>
          <a:noFill/>
        </p:spPr>
        <p:txBody>
          <a:bodyPr wrap="square" lIns="18288" tIns="18288" rIns="18288" bIns="18288" anchor="t">
            <a:spAutoFit/>
          </a:bodyPr>
          <a:lstStyle/>
          <a:p>
            <a:pPr algn="l">
              <a:spcBef>
                <a:spcPts val="0"/>
              </a:spcBef>
              <a:spcAft>
                <a:spcPts val="100"/>
              </a:spcAft>
              <a:defRPr sz="1170" b="0" i="0">
                <a:solidFill>
                  <a:srgbClr val="343434"/>
                </a:solidFill>
                <a:latin typeface="Aptos"/>
              </a:defRPr>
            </a:pPr>
            <a:r>
              <a:t>• Kansas residential classification generally turns more on actual residential use than on whether title sits in a natural person or an entity.</a:t>
            </a:r>
          </a:p>
          <a:p>
            <a:pPr algn="l">
              <a:spcBef>
                <a:spcPts val="0"/>
              </a:spcBef>
              <a:spcAft>
                <a:spcPts val="100"/>
              </a:spcAft>
              <a:defRPr sz="1170" b="0" i="0">
                <a:solidFill>
                  <a:srgbClr val="343434"/>
                </a:solidFill>
                <a:latin typeface="Aptos"/>
              </a:defRPr>
            </a:pPr>
            <a:r>
              <a:t>• But owner-specific relief programs still raise separate occupancy / claimant issues.</a:t>
            </a:r>
          </a:p>
          <a:p>
            <a:pPr algn="l">
              <a:spcBef>
                <a:spcPts val="0"/>
              </a:spcBef>
              <a:spcAft>
                <a:spcPts val="100"/>
              </a:spcAft>
              <a:defRPr sz="1170" b="0" i="0">
                <a:solidFill>
                  <a:srgbClr val="343434"/>
                </a:solidFill>
                <a:latin typeface="Aptos"/>
              </a:defRPr>
            </a:pPr>
            <a:r>
              <a:t>• So the first question is: are we classifying property, or awarding a personal tax benefit?</a:t>
            </a:r>
          </a:p>
          <a:p>
            <a:pPr algn="l">
              <a:spcBef>
                <a:spcPts val="0"/>
              </a:spcBef>
              <a:spcAft>
                <a:spcPts val="100"/>
              </a:spcAft>
              <a:defRPr sz="1170" b="0" i="0">
                <a:solidFill>
                  <a:srgbClr val="343434"/>
                </a:solidFill>
                <a:latin typeface="Aptos"/>
              </a:defRPr>
            </a:pPr>
            <a:r>
              <a:t>• This case is helpful mainly as a contrast case, not a Kansas parallel.</a:t>
            </a:r>
          </a:p>
        </p:txBody>
      </p:sp>
      <p:sp>
        <p:nvSpPr>
          <p:cNvPr id="19" name="TextBox 18"/>
          <p:cNvSpPr txBox="1"/>
          <p:nvPr/>
        </p:nvSpPr>
        <p:spPr>
          <a:xfrm>
            <a:off x="6812280" y="4069080"/>
            <a:ext cx="3017520" cy="411480"/>
          </a:xfrm>
          <a:prstGeom prst="rect">
            <a:avLst/>
          </a:prstGeom>
          <a:noFill/>
        </p:spPr>
        <p:txBody>
          <a:bodyPr wrap="square" lIns="18288" tIns="18288" rIns="18288" bIns="18288" anchor="t">
            <a:spAutoFit/>
          </a:bodyPr>
          <a:lstStyle/>
          <a:p>
            <a:pPr algn="l">
              <a:spcBef>
                <a:spcPts val="0"/>
              </a:spcBef>
              <a:spcAft>
                <a:spcPts val="200"/>
              </a:spcAft>
              <a:defRPr sz="1080" b="1" i="1">
                <a:solidFill>
                  <a:srgbClr val="4A724E"/>
                </a:solidFill>
                <a:latin typeface="Aptos"/>
              </a:defRPr>
            </a:pPr>
            <a:r>
              <a:t>Shared theme: the answer can change depending on whether the statute is use-driven or owner-driven.</a:t>
            </a:r>
          </a:p>
        </p:txBody>
      </p:sp>
      <p:sp>
        <p:nvSpPr>
          <p:cNvPr id="20" name="Rounded Rectangle 19"/>
          <p:cNvSpPr/>
          <p:nvPr/>
        </p:nvSpPr>
        <p:spPr>
          <a:xfrm>
            <a:off x="3127248" y="4800600"/>
            <a:ext cx="7095744" cy="896112"/>
          </a:xfrm>
          <a:prstGeom prst="roundRect">
            <a:avLst/>
          </a:prstGeom>
          <a:solidFill>
            <a:srgbClr val="EEE9DC"/>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19472"/>
            <a:ext cx="2057400" cy="438912"/>
          </a:xfrm>
          <a:prstGeom prst="rect">
            <a:avLst/>
          </a:prstGeom>
          <a:noFill/>
        </p:spPr>
        <p:txBody>
          <a:bodyPr wrap="square" lIns="18288" tIns="18288" rIns="18288" bIns="18288" anchor="t">
            <a:spAutoFit/>
          </a:bodyPr>
          <a:lstStyle/>
          <a:p>
            <a:pPr algn="l">
              <a:spcBef>
                <a:spcPts val="0"/>
              </a:spcBef>
              <a:spcAft>
                <a:spcPts val="200"/>
              </a:spcAft>
              <a:defRPr sz="1440" b="1" i="0">
                <a:solidFill>
                  <a:srgbClr val="1F2B48"/>
                </a:solidFill>
                <a:latin typeface="Aptos"/>
              </a:defRPr>
            </a:pPr>
            <a:r>
              <a:t>Checklist when title and use diverge</a:t>
            </a:r>
          </a:p>
        </p:txBody>
      </p:sp>
      <p:sp>
        <p:nvSpPr>
          <p:cNvPr id="22" name="TextBox 21"/>
          <p:cNvSpPr txBox="1"/>
          <p:nvPr/>
        </p:nvSpPr>
        <p:spPr>
          <a:xfrm>
            <a:off x="5504688" y="4919472"/>
            <a:ext cx="1920240" cy="420624"/>
          </a:xfrm>
          <a:prstGeom prst="rect">
            <a:avLst/>
          </a:prstGeom>
          <a:noFill/>
        </p:spPr>
        <p:txBody>
          <a:bodyPr wrap="square" lIns="18288" tIns="18288" rIns="18288" bIns="18288" anchor="t">
            <a:spAutoFit/>
          </a:bodyPr>
          <a:lstStyle/>
          <a:p>
            <a:pPr algn="l">
              <a:spcBef>
                <a:spcPts val="0"/>
              </a:spcBef>
              <a:spcAft>
                <a:spcPts val="200"/>
              </a:spcAft>
              <a:defRPr sz="1110" b="0" i="0">
                <a:solidFill>
                  <a:srgbClr val="343434"/>
                </a:solidFill>
                <a:latin typeface="Aptos"/>
              </a:defRPr>
            </a:pPr>
            <a:r>
              <a:t>1. What benefit is at issue?</a:t>
            </a:r>
          </a:p>
          <a:p>
            <a:pPr algn="l">
              <a:spcBef>
                <a:spcPts val="0"/>
              </a:spcBef>
              <a:spcAft>
                <a:spcPts val="200"/>
              </a:spcAft>
              <a:defRPr sz="1110" b="0" i="0">
                <a:solidFill>
                  <a:srgbClr val="343434"/>
                </a:solidFill>
                <a:latin typeface="Aptos"/>
              </a:defRPr>
            </a:pPr>
            <a:r>
              <a:t>2. Who holds legal title?</a:t>
            </a:r>
          </a:p>
          <a:p>
            <a:pPr algn="l">
              <a:spcBef>
                <a:spcPts val="0"/>
              </a:spcBef>
              <a:spcAft>
                <a:spcPts val="200"/>
              </a:spcAft>
              <a:defRPr sz="1110" b="0" i="0">
                <a:solidFill>
                  <a:srgbClr val="343434"/>
                </a:solidFill>
                <a:latin typeface="Aptos"/>
              </a:defRPr>
            </a:pPr>
            <a:r>
              <a:t>3. Who actually occupies the property?</a:t>
            </a:r>
          </a:p>
        </p:txBody>
      </p:sp>
      <p:sp>
        <p:nvSpPr>
          <p:cNvPr id="23" name="TextBox 22"/>
          <p:cNvSpPr txBox="1"/>
          <p:nvPr/>
        </p:nvSpPr>
        <p:spPr>
          <a:xfrm>
            <a:off x="7635240" y="4919472"/>
            <a:ext cx="2240280" cy="420624"/>
          </a:xfrm>
          <a:prstGeom prst="rect">
            <a:avLst/>
          </a:prstGeom>
          <a:noFill/>
        </p:spPr>
        <p:txBody>
          <a:bodyPr wrap="square" lIns="18288" tIns="18288" rIns="18288" bIns="18288" anchor="t">
            <a:spAutoFit/>
          </a:bodyPr>
          <a:lstStyle/>
          <a:p>
            <a:pPr algn="l">
              <a:spcBef>
                <a:spcPts val="0"/>
              </a:spcBef>
              <a:spcAft>
                <a:spcPts val="200"/>
              </a:spcAft>
              <a:defRPr sz="1110" b="0" i="0">
                <a:solidFill>
                  <a:srgbClr val="343434"/>
                </a:solidFill>
                <a:latin typeface="Aptos"/>
              </a:defRPr>
            </a:pPr>
            <a:r>
              <a:t>4. Does the statute require owner-occupancy?</a:t>
            </a:r>
          </a:p>
          <a:p>
            <a:pPr algn="l">
              <a:spcBef>
                <a:spcPts val="0"/>
              </a:spcBef>
              <a:spcAft>
                <a:spcPts val="200"/>
              </a:spcAft>
              <a:defRPr sz="1110" b="0" i="0">
                <a:solidFill>
                  <a:srgbClr val="343434"/>
                </a:solidFill>
                <a:latin typeface="Aptos"/>
              </a:defRPr>
            </a:pPr>
            <a:r>
              <a:t>5. Are anti-abuse concerns driving the result?</a:t>
            </a:r>
          </a:p>
        </p:txBody>
      </p:sp>
      <p:sp>
        <p:nvSpPr>
          <p:cNvPr id="24" name="Rounded Rectangle 23"/>
          <p:cNvSpPr/>
          <p:nvPr/>
        </p:nvSpPr>
        <p:spPr>
          <a:xfrm>
            <a:off x="3200400" y="6190488"/>
            <a:ext cx="6912864" cy="310896"/>
          </a:xfrm>
          <a:prstGeom prst="roundRect">
            <a:avLst/>
          </a:prstGeom>
          <a:solidFill>
            <a:srgbClr val="F9F7F3"/>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6236208"/>
            <a:ext cx="6565392" cy="237744"/>
          </a:xfrm>
          <a:prstGeom prst="rect">
            <a:avLst/>
          </a:prstGeom>
          <a:noFill/>
        </p:spPr>
        <p:txBody>
          <a:bodyPr wrap="square" lIns="9144" tIns="9144" rIns="9144" bIns="9144" anchor="t">
            <a:spAutoFit/>
          </a:bodyPr>
          <a:lstStyle/>
          <a:p>
            <a:pPr algn="l">
              <a:spcBef>
                <a:spcPts val="0"/>
              </a:spcBef>
              <a:spcAft>
                <a:spcPts val="200"/>
              </a:spcAft>
              <a:defRPr sz="1010" b="0" i="1">
                <a:solidFill>
                  <a:srgbClr val="4A724E"/>
                </a:solidFill>
                <a:latin typeface="Aptos"/>
              </a:defRPr>
            </a:pPr>
            <a:r>
              <a:rPr sz="900">
                <a:latin typeface="Aptos"/>
              </a:rPr>
              <a:t>Good discussion point: Kansas may reach a different result if the issue is classification rather than a personal exemption.</a:t>
            </a:r>
          </a:p>
        </p:txBody>
      </p:sp>
      <p:sp>
        <p:nvSpPr>
          <p:cNvPr id="26" name="TextBox 25"/>
          <p:cNvSpPr txBox="1"/>
          <p:nvPr/>
        </p:nvSpPr>
        <p:spPr>
          <a:xfrm>
            <a:off x="3145536" y="6620256"/>
            <a:ext cx="7040880" cy="146304"/>
          </a:xfrm>
          <a:prstGeom prst="rect">
            <a:avLst/>
          </a:prstGeom>
          <a:noFill/>
        </p:spPr>
        <p:txBody>
          <a:bodyPr wrap="square" lIns="0" tIns="0" rIns="0" bIns="0" anchor="t">
            <a:spAutoFit/>
          </a:bodyPr>
          <a:lstStyle/>
          <a:p>
            <a:pPr algn="l">
              <a:spcBef>
                <a:spcPts val="0"/>
              </a:spcBef>
              <a:spcAft>
                <a:spcPts val="200"/>
              </a:spcAft>
              <a:defRPr sz="690" b="0" i="0">
                <a:solidFill>
                  <a:srgbClr val="5F6672"/>
                </a:solidFill>
                <a:latin typeface="Aptos"/>
              </a:defRPr>
            </a:pPr>
            <a:r>
              <a:rPr sz="590">
                <a:latin typeface="Aptos"/>
              </a:rPr>
              <a:t>Source: Faust v. Woods Properties &amp; Investments, LLC, No. SC-2023-0918 (Ala. Apr. 11, 2025); Ala. Code § 40-8-1.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1097280"/>
          </a:xfrm>
          <a:prstGeom prst="rect">
            <a:avLst/>
          </a:prstGeom>
          <a:noFill/>
        </p:spPr>
        <p:txBody>
          <a:bodyPr wrap="square" lIns="0" tIns="0" rIns="0" bIns="0">
            <a:spAutoFit/>
          </a:bodyPr>
          <a:lstStyle/>
          <a:p>
            <a:pPr>
              <a:defRPr sz="2800" b="1">
                <a:solidFill>
                  <a:srgbClr val="1F2B48"/>
                </a:solidFill>
                <a:latin typeface="Aptos"/>
              </a:defRPr>
            </a:pPr>
            <a:r>
              <a:t>Indiana</a:t>
            </a:r>
          </a:p>
        </p:txBody>
      </p:sp>
      <p:sp>
        <p:nvSpPr>
          <p:cNvPr id="7" name="TextBox 6"/>
          <p:cNvSpPr txBox="1"/>
          <p:nvPr/>
        </p:nvSpPr>
        <p:spPr>
          <a:xfrm>
            <a:off x="777240" y="2121408"/>
            <a:ext cx="7132320" cy="1188720"/>
          </a:xfrm>
          <a:prstGeom prst="rect">
            <a:avLst/>
          </a:prstGeom>
          <a:noFill/>
        </p:spPr>
        <p:txBody>
          <a:bodyPr wrap="square" lIns="0" tIns="0" rIns="0" bIns="0">
            <a:spAutoFit/>
          </a:bodyPr>
          <a:lstStyle/>
          <a:p>
            <a:pPr>
              <a:defRPr sz="1600" b="1">
                <a:solidFill>
                  <a:srgbClr val="356891"/>
                </a:solidFill>
                <a:latin typeface="Aptos"/>
              </a:defRPr>
            </a:pPr>
            <a:r>
              <a:t>Exemption type</a:t>
            </a:r>
          </a:p>
          <a:p>
            <a:pPr>
              <a:defRPr sz="2200" b="1">
                <a:solidFill>
                  <a:srgbClr val="1F2B48"/>
                </a:solidFill>
                <a:latin typeface="Aptos"/>
              </a:defRPr>
            </a:pPr>
            <a:r>
              <a:t>Homestead / curtilage tax cap</a:t>
            </a:r>
          </a:p>
          <a:p>
            <a:pPr>
              <a:defRPr sz="1350">
                <a:solidFill>
                  <a:srgbClr val="5F6672"/>
                </a:solidFill>
                <a:latin typeface="Aptos"/>
              </a:defRPr>
            </a:pPr>
            <a:r>
              <a:t>How much land receives the homestead cap</a:t>
            </a:r>
          </a:p>
        </p:txBody>
      </p:sp>
      <p:sp>
        <p:nvSpPr>
          <p:cNvPr id="8" name="TextBox 7"/>
          <p:cNvSpPr txBox="1"/>
          <p:nvPr/>
        </p:nvSpPr>
        <p:spPr>
          <a:xfrm>
            <a:off x="777240" y="5074920"/>
            <a:ext cx="6217920" cy="731520"/>
          </a:xfrm>
          <a:prstGeom prst="rect">
            <a:avLst/>
          </a:prstGeom>
          <a:noFill/>
        </p:spPr>
        <p:txBody>
          <a:bodyPr wrap="square" lIns="0" tIns="0" rIns="0" bIns="0">
            <a:spAutoFit/>
          </a:bodyPr>
          <a:lstStyle/>
          <a:p>
            <a:pPr>
              <a:defRPr sz="1500" b="1">
                <a:solidFill>
                  <a:srgbClr val="5F6672"/>
                </a:solidFill>
                <a:latin typeface="Aptos"/>
              </a:defRPr>
            </a:pPr>
            <a:r>
              <a:t>Next state case</a:t>
            </a:r>
          </a:p>
        </p:txBody>
      </p:sp>
      <p:sp>
        <p:nvSpPr>
          <p:cNvPr id="9" name="TextBox 8"/>
          <p:cNvSpPr txBox="1"/>
          <p:nvPr/>
        </p:nvSpPr>
        <p:spPr>
          <a:xfrm>
            <a:off x="9585655" y="2057400"/>
            <a:ext cx="2194560" cy="1463040"/>
          </a:xfrm>
          <a:prstGeom prst="rect">
            <a:avLst/>
          </a:prstGeom>
          <a:noFill/>
        </p:spPr>
        <p:txBody>
          <a:bodyPr wrap="square" lIns="0" tIns="0" rIns="0" bIns="0" anchor="ctr">
            <a:spAutoFit/>
          </a:bodyPr>
          <a:lstStyle/>
          <a:p>
            <a:pPr>
              <a:defRPr sz="2100" b="1">
                <a:solidFill>
                  <a:srgbClr val="FFFFFF"/>
                </a:solidFill>
                <a:latin typeface="Aptos"/>
              </a:defRPr>
            </a:pPr>
            <a:r>
              <a:t>Indiana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57200"/>
            <a:ext cx="2331720" cy="1554480"/>
          </a:xfrm>
          <a:prstGeom prst="rect">
            <a:avLst/>
          </a:prstGeom>
          <a:noFill/>
        </p:spPr>
        <p:txBody>
          <a:bodyPr wrap="square" lIns="18288" tIns="18288" rIns="18288" bIns="18288" anchor="t">
            <a:spAutoFit/>
          </a:bodyPr>
          <a:lstStyle/>
          <a:p>
            <a:pPr algn="l">
              <a:spcAft>
                <a:spcPts val="200"/>
              </a:spcAft>
              <a:defRPr sz="2400" b="1" i="0">
                <a:solidFill>
                  <a:srgbClr val="FFFFFF"/>
                </a:solidFill>
                <a:latin typeface="Aptos"/>
              </a:defRPr>
            </a:pPr>
            <a:r>
              <a:t>Indiana Context:</a:t>
            </a:r>
            <a:br/>
            <a:r>
              <a:t>Homestead</a:t>
            </a:r>
            <a:br/>
            <a:r>
              <a:t>+ Curtilage</a:t>
            </a:r>
          </a:p>
        </p:txBody>
      </p:sp>
      <p:sp>
        <p:nvSpPr>
          <p:cNvPr id="7" name="TextBox 6"/>
          <p:cNvSpPr txBox="1"/>
          <p:nvPr/>
        </p:nvSpPr>
        <p:spPr>
          <a:xfrm>
            <a:off x="201168" y="2240280"/>
            <a:ext cx="2331720" cy="960120"/>
          </a:xfrm>
          <a:prstGeom prst="rect">
            <a:avLst/>
          </a:prstGeom>
          <a:noFill/>
        </p:spPr>
        <p:txBody>
          <a:bodyPr wrap="square" lIns="18288" tIns="18288" rIns="18288" bIns="18288" anchor="t">
            <a:spAutoFit/>
          </a:bodyPr>
          <a:lstStyle/>
          <a:p>
            <a:pPr algn="l">
              <a:spcAft>
                <a:spcPts val="200"/>
              </a:spcAft>
              <a:defRPr sz="1420" b="0" i="0">
                <a:solidFill>
                  <a:srgbClr val="FFFFFF"/>
                </a:solidFill>
                <a:latin typeface="Aptos"/>
              </a:defRPr>
            </a:pPr>
            <a:r>
              <a:t>Sawlani v. Lake County</a:t>
            </a:r>
            <a:br/>
            <a:r>
              <a:t>Assessor</a:t>
            </a:r>
            <a:br/>
            <a:r>
              <a:t>Indiana Supreme Court, 2025</a:t>
            </a:r>
          </a:p>
        </p:txBody>
      </p:sp>
      <p:sp>
        <p:nvSpPr>
          <p:cNvPr id="8" name="TextBox 7"/>
          <p:cNvSpPr txBox="1"/>
          <p:nvPr/>
        </p:nvSpPr>
        <p:spPr>
          <a:xfrm>
            <a:off x="201168" y="4572000"/>
            <a:ext cx="2377440" cy="1143000"/>
          </a:xfrm>
          <a:prstGeom prst="rect">
            <a:avLst/>
          </a:prstGeom>
          <a:noFill/>
        </p:spPr>
        <p:txBody>
          <a:bodyPr wrap="square" lIns="18288" tIns="18288" rIns="18288" bIns="18288" anchor="t">
            <a:spAutoFit/>
          </a:bodyPr>
          <a:lstStyle/>
          <a:p>
            <a:pPr algn="l">
              <a:spcAft>
                <a:spcPts val="200"/>
              </a:spcAft>
              <a:defRPr sz="1420" b="1" i="0">
                <a:solidFill>
                  <a:srgbClr val="FFFFFF"/>
                </a:solidFill>
                <a:latin typeface="Aptos"/>
              </a:defRPr>
            </a:pPr>
            <a:r>
              <a:t>Context slide: the dispute turns on how much land around a home receives preferential treatment.</a:t>
            </a:r>
          </a:p>
        </p:txBody>
      </p:sp>
      <p:sp>
        <p:nvSpPr>
          <p:cNvPr id="9" name="TextBox 8"/>
          <p:cNvSpPr txBox="1"/>
          <p:nvPr/>
        </p:nvSpPr>
        <p:spPr>
          <a:xfrm>
            <a:off x="3154680" y="320040"/>
            <a:ext cx="7452360" cy="411480"/>
          </a:xfrm>
          <a:prstGeom prst="rect">
            <a:avLst/>
          </a:prstGeom>
          <a:noFill/>
        </p:spPr>
        <p:txBody>
          <a:bodyPr wrap="square" lIns="18288" tIns="18288" rIns="18288" bIns="18288" anchor="t">
            <a:spAutoFit/>
          </a:bodyPr>
          <a:lstStyle/>
          <a:p>
            <a:pPr>
              <a:defRPr sz="2100" b="1" i="0">
                <a:solidFill>
                  <a:srgbClr val="1F2B48"/>
                </a:solidFill>
                <a:latin typeface="Aptos"/>
              </a:defRPr>
            </a:pPr>
            <a:r>
              <a:t>Indiana: homestead tax-cap treatment for land around a residence</a:t>
            </a:r>
          </a:p>
        </p:txBody>
      </p:sp>
      <p:sp>
        <p:nvSpPr>
          <p:cNvPr id="10" name="TextBox 9"/>
          <p:cNvSpPr txBox="1"/>
          <p:nvPr/>
        </p:nvSpPr>
        <p:spPr>
          <a:xfrm>
            <a:off x="3154680" y="877824"/>
            <a:ext cx="7315200" cy="274320"/>
          </a:xfrm>
          <a:prstGeom prst="rect">
            <a:avLst/>
          </a:prstGeom>
          <a:noFill/>
        </p:spPr>
        <p:txBody>
          <a:bodyPr wrap="square" lIns="18288" tIns="18288" rIns="18288" bIns="18288" anchor="t">
            <a:spAutoFit/>
          </a:bodyPr>
          <a:lstStyle/>
          <a:p>
            <a:pPr>
              <a:defRPr sz="1250" b="0" i="0">
                <a:solidFill>
                  <a:srgbClr val="5F6672"/>
                </a:solidFill>
                <a:latin typeface="Aptos"/>
              </a:defRPr>
            </a:pPr>
            <a:r>
              <a:t>A plain-language factual setup for the next slide on curtilage and proof</a:t>
            </a:r>
          </a:p>
        </p:txBody>
      </p:sp>
      <p:sp>
        <p:nvSpPr>
          <p:cNvPr id="11" name="Rounded Rectangle 10"/>
          <p:cNvSpPr/>
          <p:nvPr/>
        </p:nvSpPr>
        <p:spPr>
          <a:xfrm>
            <a:off x="3127248" y="1417320"/>
            <a:ext cx="6903720" cy="64008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337560" y="1536192"/>
            <a:ext cx="6355080" cy="384048"/>
          </a:xfrm>
          <a:prstGeom prst="rect">
            <a:avLst/>
          </a:prstGeom>
          <a:noFill/>
        </p:spPr>
        <p:txBody>
          <a:bodyPr wrap="square" lIns="9144" tIns="9144" rIns="9144" bIns="9144" anchor="t">
            <a:spAutoFit/>
          </a:bodyPr>
          <a:lstStyle/>
          <a:p>
            <a:pPr algn="l">
              <a:spcAft>
                <a:spcPts val="200"/>
              </a:spcAft>
              <a:defRPr sz="1250" b="1" i="0">
                <a:solidFill>
                  <a:srgbClr val="356891"/>
                </a:solidFill>
                <a:latin typeface="Aptos"/>
              </a:defRPr>
            </a:pPr>
            <a:r>
              <a:t>Exemption / preference type</a:t>
            </a:r>
          </a:p>
          <a:p>
            <a:pPr algn="l">
              <a:spcAft>
                <a:spcPts val="200"/>
              </a:spcAft>
              <a:defRPr sz="1700" b="1" i="0">
                <a:solidFill>
                  <a:srgbClr val="1F2B48"/>
                </a:solidFill>
                <a:latin typeface="Aptos"/>
              </a:defRPr>
            </a:pPr>
            <a:r>
              <a:t>Homestead / curtilage tax cap</a:t>
            </a:r>
          </a:p>
        </p:txBody>
      </p:sp>
      <p:sp>
        <p:nvSpPr>
          <p:cNvPr id="13" name="Rounded Rectangle 12"/>
          <p:cNvSpPr/>
          <p:nvPr/>
        </p:nvSpPr>
        <p:spPr>
          <a:xfrm>
            <a:off x="3127248" y="2240280"/>
            <a:ext cx="6903720" cy="2423160"/>
          </a:xfrm>
          <a:prstGeom prst="roundRect">
            <a:avLst/>
          </a:prstGeom>
          <a:solidFill>
            <a:srgbClr val="FFFFFF"/>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3337560" y="2468880"/>
            <a:ext cx="6309360" cy="256032"/>
          </a:xfrm>
          <a:prstGeom prst="rect">
            <a:avLst/>
          </a:prstGeom>
          <a:noFill/>
        </p:spPr>
        <p:txBody>
          <a:bodyPr wrap="square" lIns="18288" tIns="18288" rIns="18288" bIns="18288" anchor="t">
            <a:spAutoFit/>
          </a:bodyPr>
          <a:lstStyle/>
          <a:p>
            <a:pPr>
              <a:defRPr sz="1600" b="1" i="0">
                <a:solidFill>
                  <a:srgbClr val="1F2B48"/>
                </a:solidFill>
                <a:latin typeface="Aptos"/>
              </a:defRPr>
            </a:pPr>
            <a:r>
              <a:t>The Facts</a:t>
            </a:r>
          </a:p>
        </p:txBody>
      </p:sp>
      <p:sp>
        <p:nvSpPr>
          <p:cNvPr id="15" name="TextBox 14"/>
          <p:cNvSpPr txBox="1"/>
          <p:nvPr/>
        </p:nvSpPr>
        <p:spPr>
          <a:xfrm>
            <a:off x="3337560" y="2816352"/>
            <a:ext cx="6355080" cy="1444752"/>
          </a:xfrm>
          <a:prstGeom prst="rect">
            <a:avLst/>
          </a:prstGeom>
          <a:noFill/>
        </p:spPr>
        <p:txBody>
          <a:bodyPr wrap="square" lIns="18288" tIns="18288" rIns="18288" bIns="18288" anchor="t">
            <a:spAutoFit/>
          </a:bodyPr>
          <a:lstStyle/>
          <a:p>
            <a:pPr>
              <a:defRPr sz="1265" b="0" i="0">
                <a:solidFill>
                  <a:srgbClr val="343434"/>
                </a:solidFill>
                <a:latin typeface="Aptos"/>
              </a:defRPr>
            </a:pPr>
            <a:r>
              <a:t>The taxpayers owned a home on a parcel of almost four acres. Indiana law generally gave the favorable homestead tax cap to the dwelling and up to one acre of surrounding land. The taxpayers argued that more than one acre should receive the same treatment because the extra land functioned as curtilage—the area naturally connected to and used with the home. The case therefore became less about whether a larger homestead theory was imaginable and more about whether the taxpayers had enough facts in the record to prove the excess acreage actually served that residential function.</a:t>
            </a:r>
          </a:p>
        </p:txBody>
      </p:sp>
      <p:sp>
        <p:nvSpPr>
          <p:cNvPr id="16" name="Rounded Rectangle 15"/>
          <p:cNvSpPr/>
          <p:nvPr/>
        </p:nvSpPr>
        <p:spPr>
          <a:xfrm>
            <a:off x="3200400" y="5047488"/>
            <a:ext cx="6675120" cy="530352"/>
          </a:xfrm>
          <a:prstGeom prst="roundRect">
            <a:avLst/>
          </a:prstGeom>
          <a:solidFill>
            <a:srgbClr val="F9F7F3"/>
          </a:solidFill>
          <a:ln w="1270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3383280" y="5175504"/>
            <a:ext cx="6309360" cy="237744"/>
          </a:xfrm>
          <a:prstGeom prst="rect">
            <a:avLst/>
          </a:prstGeom>
          <a:noFill/>
        </p:spPr>
        <p:txBody>
          <a:bodyPr wrap="square" lIns="18288" tIns="18288" rIns="18288" bIns="18288" anchor="t">
            <a:spAutoFit/>
          </a:bodyPr>
          <a:lstStyle/>
          <a:p>
            <a:pPr>
              <a:defRPr sz="1070" b="0" i="1">
                <a:solidFill>
                  <a:srgbClr val="4A724E"/>
                </a:solidFill>
                <a:latin typeface="Aptos"/>
              </a:defRPr>
            </a:pPr>
            <a:r>
              <a:t>Teaching setup: a taxpayer may have a plausible legal theory, but still lose if the factual record does not prove the qualifying use.</a:t>
            </a:r>
          </a:p>
        </p:txBody>
      </p:sp>
      <p:sp>
        <p:nvSpPr>
          <p:cNvPr id="18" name="TextBox 17"/>
          <p:cNvSpPr txBox="1"/>
          <p:nvPr/>
        </p:nvSpPr>
        <p:spPr>
          <a:xfrm>
            <a:off x="3154680" y="5943600"/>
            <a:ext cx="6675120" cy="164592"/>
          </a:xfrm>
          <a:prstGeom prst="rect">
            <a:avLst/>
          </a:prstGeom>
          <a:noFill/>
        </p:spPr>
        <p:txBody>
          <a:bodyPr wrap="square" lIns="0" tIns="0" rIns="0" bIns="0" anchor="t">
            <a:spAutoFit/>
          </a:bodyPr>
          <a:lstStyle/>
          <a:p>
            <a:pPr>
              <a:defRPr sz="700" b="0" i="0">
                <a:solidFill>
                  <a:srgbClr val="5F6672"/>
                </a:solidFill>
                <a:latin typeface="Aptos"/>
              </a:defRPr>
            </a:pPr>
            <a:r>
              <a:t>Source: Sawlani v. Lake County Assessor, No. 25S-TA-269 (Ind. Oct. 7, 2025); Ind. Code § 6-1.1-20.6-7.5.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38912"/>
            <a:ext cx="2359152" cy="1938528"/>
          </a:xfrm>
          <a:prstGeom prst="rect">
            <a:avLst/>
          </a:prstGeom>
          <a:noFill/>
        </p:spPr>
        <p:txBody>
          <a:bodyPr wrap="square" lIns="18288" tIns="18288" rIns="18288" bIns="18288" anchor="t">
            <a:spAutoFit/>
          </a:bodyPr>
          <a:lstStyle/>
          <a:p>
            <a:pPr algn="l">
              <a:spcBef>
                <a:spcPts val="0"/>
              </a:spcBef>
              <a:spcAft>
                <a:spcPts val="0"/>
              </a:spcAft>
              <a:defRPr sz="2350" b="1" i="0">
                <a:solidFill>
                  <a:srgbClr val="FFFFFF"/>
                </a:solidFill>
                <a:latin typeface="Aptos"/>
              </a:defRPr>
            </a:pPr>
            <a:r>
              <a:t>How Much Land</a:t>
            </a:r>
            <a:br/>
            <a:r>
              <a:t>Is Homestead?</a:t>
            </a:r>
          </a:p>
        </p:txBody>
      </p:sp>
      <p:sp>
        <p:nvSpPr>
          <p:cNvPr id="7" name="TextBox 6"/>
          <p:cNvSpPr txBox="1"/>
          <p:nvPr/>
        </p:nvSpPr>
        <p:spPr>
          <a:xfrm>
            <a:off x="201168" y="1938528"/>
            <a:ext cx="2377440" cy="640080"/>
          </a:xfrm>
          <a:prstGeom prst="rect">
            <a:avLst/>
          </a:prstGeom>
          <a:noFill/>
        </p:spPr>
        <p:txBody>
          <a:bodyPr wrap="square" lIns="18288" tIns="18288" rIns="18288" bIns="18288" anchor="t">
            <a:spAutoFit/>
          </a:bodyPr>
          <a:lstStyle/>
          <a:p>
            <a:pPr algn="l">
              <a:spcBef>
                <a:spcPts val="0"/>
              </a:spcBef>
              <a:spcAft>
                <a:spcPts val="200"/>
              </a:spcAft>
              <a:defRPr sz="1430" b="0" i="0">
                <a:solidFill>
                  <a:srgbClr val="FFFFFF"/>
                </a:solidFill>
                <a:latin typeface="Aptos"/>
              </a:defRPr>
            </a:pPr>
            <a:r>
              <a:t>Indiana Supreme Court, 2025</a:t>
            </a:r>
            <a:br/>
            <a:r>
              <a:t>curtilage and tax cap</a:t>
            </a:r>
          </a:p>
        </p:txBody>
      </p:sp>
      <p:sp>
        <p:nvSpPr>
          <p:cNvPr id="8" name="TextBox 7"/>
          <p:cNvSpPr txBox="1"/>
          <p:nvPr/>
        </p:nvSpPr>
        <p:spPr>
          <a:xfrm>
            <a:off x="201168" y="4983480"/>
            <a:ext cx="2450592" cy="1097280"/>
          </a:xfrm>
          <a:prstGeom prst="rect">
            <a:avLst/>
          </a:prstGeom>
          <a:noFill/>
        </p:spPr>
        <p:txBody>
          <a:bodyPr wrap="square" lIns="18288" tIns="18288" rIns="18288" bIns="18288" anchor="t">
            <a:spAutoFit/>
          </a:bodyPr>
          <a:lstStyle/>
          <a:p>
            <a:pPr algn="l">
              <a:spcBef>
                <a:spcPts val="0"/>
              </a:spcBef>
              <a:spcAft>
                <a:spcPts val="200"/>
              </a:spcAft>
              <a:defRPr sz="1400" b="1" i="0">
                <a:solidFill>
                  <a:srgbClr val="FFFFFF"/>
                </a:solidFill>
                <a:latin typeface="Aptos"/>
              </a:defRPr>
            </a:pPr>
            <a:r>
              <a:t>Practical point: a broad constitutional theory goes nowhere if the taxpayer cannot prove the factual predicate.</a:t>
            </a:r>
          </a:p>
        </p:txBody>
      </p:sp>
      <p:sp>
        <p:nvSpPr>
          <p:cNvPr id="9" name="TextBox 8"/>
          <p:cNvSpPr txBox="1"/>
          <p:nvPr/>
        </p:nvSpPr>
        <p:spPr>
          <a:xfrm>
            <a:off x="3154680" y="237744"/>
            <a:ext cx="7863840" cy="658368"/>
          </a:xfrm>
          <a:prstGeom prst="rect">
            <a:avLst/>
          </a:prstGeom>
          <a:noFill/>
        </p:spPr>
        <p:txBody>
          <a:bodyPr wrap="square" lIns="18288" tIns="18288" rIns="18288" bIns="18288" anchor="t">
            <a:spAutoFit/>
          </a:bodyPr>
          <a:lstStyle/>
          <a:p>
            <a:r>
              <a:rPr sz="1950" b="1">
                <a:latin typeface="Aptos"/>
              </a:rPr>
              <a:t>Sawlani v. Lake County Assessor: Indiana rejects one-acre homestead-cap challenge for lack of curtilage proof</a:t>
            </a:r>
          </a:p>
        </p:txBody>
      </p:sp>
      <p:sp>
        <p:nvSpPr>
          <p:cNvPr id="10" name="TextBox 9"/>
          <p:cNvSpPr txBox="1"/>
          <p:nvPr/>
        </p:nvSpPr>
        <p:spPr>
          <a:xfrm>
            <a:off x="3154680" y="941832"/>
            <a:ext cx="7635240" cy="292608"/>
          </a:xfrm>
          <a:prstGeom prst="rect">
            <a:avLst/>
          </a:prstGeom>
          <a:noFill/>
        </p:spPr>
        <p:txBody>
          <a:bodyPr wrap="square" lIns="18288" tIns="18288" rIns="18288" bIns="18288" anchor="t">
            <a:spAutoFit/>
          </a:bodyPr>
          <a:lstStyle/>
          <a:p>
            <a:pPr algn="l">
              <a:spcBef>
                <a:spcPts val="0"/>
              </a:spcBef>
              <a:spcAft>
                <a:spcPts val="200"/>
              </a:spcAft>
              <a:defRPr sz="1180" b="0" i="0">
                <a:solidFill>
                  <a:srgbClr val="5F6672"/>
                </a:solidFill>
                <a:latin typeface="Aptos"/>
              </a:defRPr>
            </a:pPr>
            <a:r>
              <a:rPr sz="1150">
                <a:latin typeface="Aptos"/>
              </a:rPr>
              <a:t>Decision filed October 7, 2025 • home on 3.981 acres • taxpayers claimed the excess acreage was curtilage and should get the 1% homestead cap</a:t>
            </a:r>
          </a:p>
        </p:txBody>
      </p:sp>
      <p:sp>
        <p:nvSpPr>
          <p:cNvPr id="11" name="TextBox 10"/>
          <p:cNvSpPr txBox="1"/>
          <p:nvPr/>
        </p:nvSpPr>
        <p:spPr>
          <a:xfrm>
            <a:off x="315468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356891"/>
                </a:solidFill>
                <a:latin typeface="Aptos"/>
              </a:defRPr>
            </a:pPr>
            <a:r>
              <a:t>Indiana holding</a:t>
            </a:r>
          </a:p>
        </p:txBody>
      </p:sp>
      <p:sp>
        <p:nvSpPr>
          <p:cNvPr id="12" name="TextBox 11"/>
          <p:cNvSpPr txBox="1"/>
          <p:nvPr/>
        </p:nvSpPr>
        <p:spPr>
          <a:xfrm>
            <a:off x="672084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A5522D"/>
                </a:solidFill>
                <a:latin typeface="Aptos"/>
              </a:defRPr>
            </a:pPr>
            <a:r>
              <a:t>Kansas relevance</a:t>
            </a:r>
          </a:p>
        </p:txBody>
      </p:sp>
      <p:sp>
        <p:nvSpPr>
          <p:cNvPr id="13" name="Rounded Rectangle 12"/>
          <p:cNvSpPr/>
          <p:nvPr/>
        </p:nvSpPr>
        <p:spPr>
          <a:xfrm>
            <a:off x="3127248" y="1673352"/>
            <a:ext cx="31546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11112" y="1673352"/>
            <a:ext cx="36118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56231"/>
            <a:ext cx="265176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What Indiana emphasized</a:t>
            </a:r>
          </a:p>
        </p:txBody>
      </p:sp>
      <p:sp>
        <p:nvSpPr>
          <p:cNvPr id="16" name="TextBox 15"/>
          <p:cNvSpPr txBox="1"/>
          <p:nvPr/>
        </p:nvSpPr>
        <p:spPr>
          <a:xfrm>
            <a:off x="3328416" y="2103120"/>
            <a:ext cx="2697480" cy="2176272"/>
          </a:xfrm>
          <a:prstGeom prst="rect">
            <a:avLst/>
          </a:prstGeom>
          <a:noFill/>
        </p:spPr>
        <p:txBody>
          <a:bodyPr wrap="square" lIns="18288" tIns="18288" rIns="18288" bIns="18288" anchor="t">
            <a:spAutoFit/>
          </a:bodyPr>
          <a:lstStyle/>
          <a:p>
            <a:pPr algn="l">
              <a:spcBef>
                <a:spcPts val="0"/>
              </a:spcBef>
              <a:spcAft>
                <a:spcPts val="100"/>
              </a:spcAft>
              <a:defRPr sz="1180" b="0" i="0">
                <a:solidFill>
                  <a:srgbClr val="343434"/>
                </a:solidFill>
                <a:latin typeface="Aptos"/>
              </a:defRPr>
            </a:pPr>
            <a:r>
              <a:t>• Indiana caps taxes on a homestead at 1% of assessed value.</a:t>
            </a:r>
          </a:p>
          <a:p>
            <a:pPr algn="l">
              <a:spcBef>
                <a:spcPts val="0"/>
              </a:spcBef>
              <a:spcAft>
                <a:spcPts val="100"/>
              </a:spcAft>
              <a:defRPr sz="1180" b="0" i="0">
                <a:solidFill>
                  <a:srgbClr val="343434"/>
                </a:solidFill>
                <a:latin typeface="Aptos"/>
              </a:defRPr>
            </a:pPr>
            <a:r>
              <a:t>• The statute generally limits the homestead to the dwelling plus one acre around it.</a:t>
            </a:r>
          </a:p>
          <a:p>
            <a:pPr algn="l">
              <a:spcBef>
                <a:spcPts val="0"/>
              </a:spcBef>
              <a:spcAft>
                <a:spcPts val="100"/>
              </a:spcAft>
              <a:defRPr sz="1180" b="0" i="0">
                <a:solidFill>
                  <a:srgbClr val="343434"/>
                </a:solidFill>
                <a:latin typeface="Aptos"/>
              </a:defRPr>
            </a:pPr>
            <a:r>
              <a:t>• Taxpayers argued their curtilage exceeded one acre.</a:t>
            </a:r>
          </a:p>
          <a:p>
            <a:pPr algn="l">
              <a:spcBef>
                <a:spcPts val="0"/>
              </a:spcBef>
              <a:spcAft>
                <a:spcPts val="100"/>
              </a:spcAft>
              <a:defRPr sz="1180" b="0" i="0">
                <a:solidFill>
                  <a:srgbClr val="343434"/>
                </a:solidFill>
                <a:latin typeface="Aptos"/>
              </a:defRPr>
            </a:pPr>
            <a:r>
              <a:t>• The court rejected the challenge because they failed to prove the excess acreage was actually curtilage.</a:t>
            </a:r>
          </a:p>
        </p:txBody>
      </p:sp>
      <p:sp>
        <p:nvSpPr>
          <p:cNvPr id="17" name="TextBox 16"/>
          <p:cNvSpPr txBox="1"/>
          <p:nvPr/>
        </p:nvSpPr>
        <p:spPr>
          <a:xfrm>
            <a:off x="6812280" y="1856231"/>
            <a:ext cx="306324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Kansas relevance</a:t>
            </a:r>
          </a:p>
        </p:txBody>
      </p:sp>
      <p:sp>
        <p:nvSpPr>
          <p:cNvPr id="18" name="TextBox 17"/>
          <p:cNvSpPr txBox="1"/>
          <p:nvPr/>
        </p:nvSpPr>
        <p:spPr>
          <a:xfrm>
            <a:off x="6812280" y="2103120"/>
            <a:ext cx="3108960" cy="1956816"/>
          </a:xfrm>
          <a:prstGeom prst="rect">
            <a:avLst/>
          </a:prstGeom>
          <a:noFill/>
        </p:spPr>
        <p:txBody>
          <a:bodyPr wrap="square" lIns="18288" tIns="18288" rIns="18288" bIns="18288" anchor="t">
            <a:spAutoFit/>
          </a:bodyPr>
          <a:lstStyle/>
          <a:p>
            <a:pPr algn="l">
              <a:spcBef>
                <a:spcPts val="0"/>
              </a:spcBef>
              <a:spcAft>
                <a:spcPts val="100"/>
              </a:spcAft>
              <a:defRPr sz="1170" b="0" i="0">
                <a:solidFill>
                  <a:srgbClr val="343434"/>
                </a:solidFill>
                <a:latin typeface="Aptos"/>
              </a:defRPr>
            </a:pPr>
            <a:r>
              <a:t>• Kansas has no Indiana-style one-acre constitutional homestead cap.</a:t>
            </a:r>
          </a:p>
          <a:p>
            <a:pPr algn="l">
              <a:spcBef>
                <a:spcPts val="0"/>
              </a:spcBef>
              <a:spcAft>
                <a:spcPts val="100"/>
              </a:spcAft>
              <a:defRPr sz="1170" b="0" i="0">
                <a:solidFill>
                  <a:srgbClr val="343434"/>
                </a:solidFill>
                <a:latin typeface="Aptos"/>
              </a:defRPr>
            </a:pPr>
            <a:r>
              <a:t>• But the case is a useful burden-of-proof lesson for any preferential claim tied to actual residential use of land.</a:t>
            </a:r>
          </a:p>
          <a:p>
            <a:pPr algn="l">
              <a:spcBef>
                <a:spcPts val="0"/>
              </a:spcBef>
              <a:spcAft>
                <a:spcPts val="100"/>
              </a:spcAft>
              <a:defRPr sz="1170" b="0" i="0">
                <a:solidFill>
                  <a:srgbClr val="343434"/>
                </a:solidFill>
                <a:latin typeface="Aptos"/>
              </a:defRPr>
            </a:pPr>
            <a:r>
              <a:t>• Courts often avoid the big constitutional question if the factual record is weak.</a:t>
            </a:r>
          </a:p>
          <a:p>
            <a:pPr algn="l">
              <a:spcBef>
                <a:spcPts val="0"/>
              </a:spcBef>
              <a:spcAft>
                <a:spcPts val="100"/>
              </a:spcAft>
              <a:defRPr sz="1170" b="0" i="0">
                <a:solidFill>
                  <a:srgbClr val="343434"/>
                </a:solidFill>
                <a:latin typeface="Aptos"/>
              </a:defRPr>
            </a:pPr>
            <a:r>
              <a:t>• When land around a residence matters, the file should show actual use—not just privacy or aesthetics.</a:t>
            </a:r>
          </a:p>
        </p:txBody>
      </p:sp>
      <p:sp>
        <p:nvSpPr>
          <p:cNvPr id="19" name="TextBox 18"/>
          <p:cNvSpPr txBox="1"/>
          <p:nvPr/>
        </p:nvSpPr>
        <p:spPr>
          <a:xfrm>
            <a:off x="6812280" y="4069080"/>
            <a:ext cx="3017520" cy="411480"/>
          </a:xfrm>
          <a:prstGeom prst="rect">
            <a:avLst/>
          </a:prstGeom>
          <a:noFill/>
        </p:spPr>
        <p:txBody>
          <a:bodyPr wrap="square" lIns="18288" tIns="18288" rIns="18288" bIns="18288" anchor="t">
            <a:spAutoFit/>
          </a:bodyPr>
          <a:lstStyle/>
          <a:p>
            <a:pPr algn="l">
              <a:spcBef>
                <a:spcPts val="0"/>
              </a:spcBef>
              <a:spcAft>
                <a:spcPts val="200"/>
              </a:spcAft>
              <a:defRPr sz="1080" b="1" i="1">
                <a:solidFill>
                  <a:srgbClr val="4A724E"/>
                </a:solidFill>
                <a:latin typeface="Aptos"/>
              </a:defRPr>
            </a:pPr>
            <a:r>
              <a:t>Shared theme: burden matters. A taxpayer must prove the facts before the court reaches the larger theory.</a:t>
            </a:r>
          </a:p>
        </p:txBody>
      </p:sp>
      <p:sp>
        <p:nvSpPr>
          <p:cNvPr id="20" name="Rounded Rectangle 19"/>
          <p:cNvSpPr/>
          <p:nvPr/>
        </p:nvSpPr>
        <p:spPr>
          <a:xfrm>
            <a:off x="3127248" y="4800600"/>
            <a:ext cx="7095744" cy="896112"/>
          </a:xfrm>
          <a:prstGeom prst="roundRect">
            <a:avLst/>
          </a:prstGeom>
          <a:solidFill>
            <a:srgbClr val="EEE9DC"/>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19472"/>
            <a:ext cx="2057400" cy="438912"/>
          </a:xfrm>
          <a:prstGeom prst="rect">
            <a:avLst/>
          </a:prstGeom>
          <a:noFill/>
        </p:spPr>
        <p:txBody>
          <a:bodyPr wrap="square" lIns="18288" tIns="18288" rIns="18288" bIns="18288" anchor="t">
            <a:spAutoFit/>
          </a:bodyPr>
          <a:lstStyle/>
          <a:p>
            <a:pPr algn="l">
              <a:spcBef>
                <a:spcPts val="0"/>
              </a:spcBef>
              <a:spcAft>
                <a:spcPts val="200"/>
              </a:spcAft>
              <a:defRPr sz="1440" b="1" i="0">
                <a:solidFill>
                  <a:srgbClr val="1F2B48"/>
                </a:solidFill>
                <a:latin typeface="Aptos"/>
              </a:defRPr>
            </a:pPr>
            <a:r>
              <a:t>Checklist for residential-curtilage style disputes</a:t>
            </a:r>
          </a:p>
        </p:txBody>
      </p:sp>
      <p:sp>
        <p:nvSpPr>
          <p:cNvPr id="22" name="TextBox 21"/>
          <p:cNvSpPr txBox="1"/>
          <p:nvPr/>
        </p:nvSpPr>
        <p:spPr>
          <a:xfrm>
            <a:off x="5504688" y="4919472"/>
            <a:ext cx="1920240" cy="420624"/>
          </a:xfrm>
          <a:prstGeom prst="rect">
            <a:avLst/>
          </a:prstGeom>
          <a:noFill/>
        </p:spPr>
        <p:txBody>
          <a:bodyPr wrap="square" lIns="18288" tIns="18288" rIns="18288" bIns="18288" anchor="t">
            <a:spAutoFit/>
          </a:bodyPr>
          <a:lstStyle/>
          <a:p>
            <a:r>
              <a:rPr sz="1040">
                <a:latin typeface="Aptos"/>
              </a:rPr>
              <a:t>1. Layout / boundaries</a:t>
            </a:r>
          </a:p>
          <a:p>
            <a:r>
              <a:rPr sz="1040">
                <a:latin typeface="Aptos"/>
              </a:rPr>
              <a:t>2. Actual use</a:t>
            </a:r>
          </a:p>
          <a:p>
            <a:r>
              <a:rPr sz="1040">
                <a:latin typeface="Aptos"/>
              </a:rPr>
              <a:t>3. Necessity vs. privacy</a:t>
            </a:r>
          </a:p>
        </p:txBody>
      </p:sp>
      <p:sp>
        <p:nvSpPr>
          <p:cNvPr id="23" name="TextBox 22"/>
          <p:cNvSpPr txBox="1"/>
          <p:nvPr/>
        </p:nvSpPr>
        <p:spPr>
          <a:xfrm>
            <a:off x="7635240" y="4919472"/>
            <a:ext cx="2240280" cy="420624"/>
          </a:xfrm>
          <a:prstGeom prst="rect">
            <a:avLst/>
          </a:prstGeom>
          <a:noFill/>
        </p:spPr>
        <p:txBody>
          <a:bodyPr wrap="square" lIns="18288" tIns="18288" rIns="18288" bIns="18288" anchor="t">
            <a:spAutoFit/>
          </a:bodyPr>
          <a:lstStyle/>
          <a:p>
            <a:pPr algn="l">
              <a:spcBef>
                <a:spcPts val="0"/>
              </a:spcBef>
              <a:spcAft>
                <a:spcPts val="200"/>
              </a:spcAft>
              <a:defRPr sz="1110" b="0" i="0">
                <a:solidFill>
                  <a:srgbClr val="343434"/>
                </a:solidFill>
                <a:latin typeface="Aptos"/>
              </a:defRPr>
            </a:pPr>
            <a:r>
              <a:t>4. Photos, plats, and testimony</a:t>
            </a:r>
          </a:p>
          <a:p>
            <a:pPr algn="l">
              <a:spcBef>
                <a:spcPts val="0"/>
              </a:spcBef>
              <a:spcAft>
                <a:spcPts val="200"/>
              </a:spcAft>
              <a:defRPr sz="1110" b="0" i="0">
                <a:solidFill>
                  <a:srgbClr val="343434"/>
                </a:solidFill>
                <a:latin typeface="Aptos"/>
              </a:defRPr>
            </a:pPr>
            <a:r>
              <a:t>5. Is the theory constitutional or purely statutory?</a:t>
            </a:r>
          </a:p>
        </p:txBody>
      </p:sp>
      <p:sp>
        <p:nvSpPr>
          <p:cNvPr id="24" name="Rounded Rectangle 23"/>
          <p:cNvSpPr/>
          <p:nvPr/>
        </p:nvSpPr>
        <p:spPr>
          <a:xfrm>
            <a:off x="3200400" y="6190488"/>
            <a:ext cx="6912864" cy="310896"/>
          </a:xfrm>
          <a:prstGeom prst="roundRect">
            <a:avLst/>
          </a:prstGeom>
          <a:solidFill>
            <a:srgbClr val="F9F7F3"/>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6236208"/>
            <a:ext cx="6565392" cy="237744"/>
          </a:xfrm>
          <a:prstGeom prst="rect">
            <a:avLst/>
          </a:prstGeom>
          <a:noFill/>
        </p:spPr>
        <p:txBody>
          <a:bodyPr wrap="square" lIns="9144" tIns="9144" rIns="9144" bIns="9144" anchor="t">
            <a:spAutoFit/>
          </a:bodyPr>
          <a:lstStyle/>
          <a:p>
            <a:pPr algn="l">
              <a:spcBef>
                <a:spcPts val="0"/>
              </a:spcBef>
              <a:spcAft>
                <a:spcPts val="200"/>
              </a:spcAft>
              <a:defRPr sz="1010" b="0" i="1">
                <a:solidFill>
                  <a:srgbClr val="4A724E"/>
                </a:solidFill>
                <a:latin typeface="Aptos"/>
              </a:defRPr>
            </a:pPr>
            <a:r>
              <a:rPr sz="900">
                <a:latin typeface="Aptos"/>
              </a:rPr>
              <a:t>Nice teaching point: sometimes the most important rule is not substantive—it is evidentiary.</a:t>
            </a:r>
          </a:p>
        </p:txBody>
      </p:sp>
      <p:sp>
        <p:nvSpPr>
          <p:cNvPr id="26" name="TextBox 25"/>
          <p:cNvSpPr txBox="1"/>
          <p:nvPr/>
        </p:nvSpPr>
        <p:spPr>
          <a:xfrm>
            <a:off x="3145536" y="6620256"/>
            <a:ext cx="7040880" cy="146304"/>
          </a:xfrm>
          <a:prstGeom prst="rect">
            <a:avLst/>
          </a:prstGeom>
          <a:noFill/>
        </p:spPr>
        <p:txBody>
          <a:bodyPr wrap="square" lIns="0" tIns="0" rIns="0" bIns="0" anchor="t">
            <a:spAutoFit/>
          </a:bodyPr>
          <a:lstStyle/>
          <a:p>
            <a:pPr algn="l">
              <a:spcBef>
                <a:spcPts val="0"/>
              </a:spcBef>
              <a:spcAft>
                <a:spcPts val="200"/>
              </a:spcAft>
              <a:defRPr sz="690" b="0" i="0">
                <a:solidFill>
                  <a:srgbClr val="5F6672"/>
                </a:solidFill>
                <a:latin typeface="Aptos"/>
              </a:defRPr>
            </a:pPr>
            <a:r>
              <a:rPr sz="590">
                <a:latin typeface="Aptos"/>
              </a:rPr>
              <a:t>Source: Tulsi Sawlani, M.D. v. Lake County Assessor, No. 25S-TA-269 (Ind. Oct. 7, 2025); Ind. Code § 6-1.1-20.6-7.5.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1097280"/>
          </a:xfrm>
          <a:prstGeom prst="rect">
            <a:avLst/>
          </a:prstGeom>
          <a:noFill/>
        </p:spPr>
        <p:txBody>
          <a:bodyPr wrap="square" lIns="0" tIns="0" rIns="0" bIns="0">
            <a:spAutoFit/>
          </a:bodyPr>
          <a:lstStyle/>
          <a:p>
            <a:pPr>
              <a:defRPr sz="2800" b="1">
                <a:solidFill>
                  <a:srgbClr val="1F2B48"/>
                </a:solidFill>
                <a:latin typeface="Aptos"/>
              </a:defRPr>
            </a:pPr>
            <a:r>
              <a:t>Iowa</a:t>
            </a:r>
          </a:p>
        </p:txBody>
      </p:sp>
      <p:sp>
        <p:nvSpPr>
          <p:cNvPr id="7" name="TextBox 6"/>
          <p:cNvSpPr txBox="1"/>
          <p:nvPr/>
        </p:nvSpPr>
        <p:spPr>
          <a:xfrm>
            <a:off x="777240" y="2121408"/>
            <a:ext cx="7132320" cy="1188720"/>
          </a:xfrm>
          <a:prstGeom prst="rect">
            <a:avLst/>
          </a:prstGeom>
          <a:noFill/>
        </p:spPr>
        <p:txBody>
          <a:bodyPr wrap="square" lIns="0" tIns="0" rIns="0" bIns="0">
            <a:spAutoFit/>
          </a:bodyPr>
          <a:lstStyle/>
          <a:p>
            <a:pPr>
              <a:defRPr sz="1600" b="1">
                <a:solidFill>
                  <a:srgbClr val="356891"/>
                </a:solidFill>
                <a:latin typeface="Aptos"/>
              </a:defRPr>
            </a:pPr>
            <a:r>
              <a:t>Exemption type</a:t>
            </a:r>
          </a:p>
          <a:p>
            <a:pPr>
              <a:defRPr sz="2200" b="1">
                <a:solidFill>
                  <a:srgbClr val="1F2B48"/>
                </a:solidFill>
                <a:latin typeface="Aptos"/>
              </a:defRPr>
            </a:pPr>
            <a:r>
              <a:t>Equipment vs. fixture / taxable real property</a:t>
            </a:r>
          </a:p>
          <a:p>
            <a:pPr>
              <a:defRPr sz="1350">
                <a:solidFill>
                  <a:srgbClr val="5F6672"/>
                </a:solidFill>
                <a:latin typeface="Aptos"/>
              </a:defRPr>
            </a:pPr>
            <a:r>
              <a:t>Storage tanks and business equipment</a:t>
            </a:r>
          </a:p>
        </p:txBody>
      </p:sp>
      <p:sp>
        <p:nvSpPr>
          <p:cNvPr id="8" name="TextBox 7"/>
          <p:cNvSpPr txBox="1"/>
          <p:nvPr/>
        </p:nvSpPr>
        <p:spPr>
          <a:xfrm>
            <a:off x="777240" y="5074920"/>
            <a:ext cx="6217920" cy="731520"/>
          </a:xfrm>
          <a:prstGeom prst="rect">
            <a:avLst/>
          </a:prstGeom>
          <a:noFill/>
        </p:spPr>
        <p:txBody>
          <a:bodyPr wrap="square" lIns="0" tIns="0" rIns="0" bIns="0">
            <a:spAutoFit/>
          </a:bodyPr>
          <a:lstStyle/>
          <a:p>
            <a:pPr>
              <a:defRPr sz="1500" b="1">
                <a:solidFill>
                  <a:srgbClr val="5F6672"/>
                </a:solidFill>
                <a:latin typeface="Aptos"/>
              </a:defRPr>
            </a:pPr>
            <a:r>
              <a:t>Next state case</a:t>
            </a:r>
          </a:p>
        </p:txBody>
      </p:sp>
      <p:sp>
        <p:nvSpPr>
          <p:cNvPr id="9" name="TextBox 8"/>
          <p:cNvSpPr txBox="1"/>
          <p:nvPr/>
        </p:nvSpPr>
        <p:spPr>
          <a:xfrm>
            <a:off x="9585655" y="2057400"/>
            <a:ext cx="2194560" cy="1463040"/>
          </a:xfrm>
          <a:prstGeom prst="rect">
            <a:avLst/>
          </a:prstGeom>
          <a:noFill/>
        </p:spPr>
        <p:txBody>
          <a:bodyPr wrap="square" lIns="0" tIns="0" rIns="0" bIns="0" anchor="ctr">
            <a:spAutoFit/>
          </a:bodyPr>
          <a:lstStyle/>
          <a:p>
            <a:pPr>
              <a:defRPr sz="2100" b="1">
                <a:solidFill>
                  <a:srgbClr val="FFFFFF"/>
                </a:solidFill>
                <a:latin typeface="Aptos"/>
              </a:defRPr>
            </a:pPr>
            <a:r>
              <a:t>Iowa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1097280"/>
          </a:xfrm>
          <a:prstGeom prst="rect">
            <a:avLst/>
          </a:prstGeom>
          <a:noFill/>
        </p:spPr>
        <p:txBody>
          <a:bodyPr wrap="square" lIns="0" tIns="0" rIns="0" bIns="0">
            <a:spAutoFit/>
          </a:bodyPr>
          <a:lstStyle/>
          <a:p>
            <a:pPr>
              <a:defRPr sz="2800" b="1">
                <a:solidFill>
                  <a:srgbClr val="1F2B48"/>
                </a:solidFill>
                <a:latin typeface="Aptos"/>
              </a:defRPr>
            </a:pPr>
            <a:r>
              <a:t>Texas</a:t>
            </a:r>
          </a:p>
        </p:txBody>
      </p:sp>
      <p:sp>
        <p:nvSpPr>
          <p:cNvPr id="7" name="TextBox 6"/>
          <p:cNvSpPr txBox="1"/>
          <p:nvPr/>
        </p:nvSpPr>
        <p:spPr>
          <a:xfrm>
            <a:off x="777240" y="2121408"/>
            <a:ext cx="7132320" cy="1188720"/>
          </a:xfrm>
          <a:prstGeom prst="rect">
            <a:avLst/>
          </a:prstGeom>
          <a:noFill/>
        </p:spPr>
        <p:txBody>
          <a:bodyPr wrap="square" lIns="0" tIns="0" rIns="0" bIns="0">
            <a:spAutoFit/>
          </a:bodyPr>
          <a:lstStyle/>
          <a:p>
            <a:pPr>
              <a:defRPr sz="1600" b="1">
                <a:solidFill>
                  <a:srgbClr val="356891"/>
                </a:solidFill>
                <a:latin typeface="Aptos"/>
              </a:defRPr>
            </a:pPr>
            <a:r>
              <a:t>Exemption type</a:t>
            </a:r>
          </a:p>
          <a:p>
            <a:pPr>
              <a:defRPr sz="2200" b="1">
                <a:solidFill>
                  <a:srgbClr val="1F2B48"/>
                </a:solidFill>
                <a:latin typeface="Aptos"/>
              </a:defRPr>
            </a:pPr>
            <a:r>
              <a:t>Charter-school exemption / leased property</a:t>
            </a:r>
          </a:p>
          <a:p>
            <a:pPr>
              <a:defRPr sz="1350">
                <a:solidFill>
                  <a:srgbClr val="5F6672"/>
                </a:solidFill>
                <a:latin typeface="Aptos"/>
              </a:defRPr>
            </a:pPr>
            <a:r>
              <a:t>Ownership-based constitutional analysis</a:t>
            </a:r>
          </a:p>
        </p:txBody>
      </p:sp>
      <p:sp>
        <p:nvSpPr>
          <p:cNvPr id="8" name="TextBox 7"/>
          <p:cNvSpPr txBox="1"/>
          <p:nvPr/>
        </p:nvSpPr>
        <p:spPr>
          <a:xfrm>
            <a:off x="777240" y="5074920"/>
            <a:ext cx="6217920" cy="731520"/>
          </a:xfrm>
          <a:prstGeom prst="rect">
            <a:avLst/>
          </a:prstGeom>
          <a:noFill/>
        </p:spPr>
        <p:txBody>
          <a:bodyPr wrap="square" lIns="0" tIns="0" rIns="0" bIns="0">
            <a:spAutoFit/>
          </a:bodyPr>
          <a:lstStyle/>
          <a:p>
            <a:pPr>
              <a:defRPr sz="1500" b="1">
                <a:solidFill>
                  <a:srgbClr val="5F6672"/>
                </a:solidFill>
                <a:latin typeface="Aptos"/>
              </a:defRPr>
            </a:pPr>
            <a:r>
              <a:t>Next state case</a:t>
            </a:r>
          </a:p>
        </p:txBody>
      </p:sp>
      <p:sp>
        <p:nvSpPr>
          <p:cNvPr id="9" name="TextBox 8"/>
          <p:cNvSpPr txBox="1"/>
          <p:nvPr/>
        </p:nvSpPr>
        <p:spPr>
          <a:xfrm>
            <a:off x="9585655" y="2057400"/>
            <a:ext cx="2194560" cy="1463040"/>
          </a:xfrm>
          <a:prstGeom prst="rect">
            <a:avLst/>
          </a:prstGeom>
          <a:noFill/>
        </p:spPr>
        <p:txBody>
          <a:bodyPr wrap="square" lIns="0" tIns="0" rIns="0" bIns="0" anchor="ctr">
            <a:spAutoFit/>
          </a:bodyPr>
          <a:lstStyle/>
          <a:p>
            <a:pPr>
              <a:defRPr sz="2100" b="1">
                <a:solidFill>
                  <a:srgbClr val="FFFFFF"/>
                </a:solidFill>
                <a:latin typeface="Aptos"/>
              </a:defRPr>
            </a:pPr>
            <a:r>
              <a:t>Texas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Oval 3"/>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57200"/>
            <a:ext cx="2377440" cy="1600200"/>
          </a:xfrm>
          <a:prstGeom prst="rect">
            <a:avLst/>
          </a:prstGeom>
          <a:noFill/>
        </p:spPr>
        <p:txBody>
          <a:bodyPr wrap="square" lIns="18288" tIns="18288" rIns="18288" bIns="18288" anchor="t">
            <a:spAutoFit/>
          </a:bodyPr>
          <a:lstStyle/>
          <a:p>
            <a:pPr algn="l">
              <a:spcBef>
                <a:spcPts val="0"/>
              </a:spcBef>
              <a:spcAft>
                <a:spcPts val="200"/>
              </a:spcAft>
              <a:defRPr sz="2300" b="1" i="0">
                <a:solidFill>
                  <a:srgbClr val="FFFFFF"/>
                </a:solidFill>
                <a:latin typeface="Aptos"/>
              </a:defRPr>
            </a:pPr>
            <a:r>
              <a:t>Charter School:</a:t>
            </a:r>
            <a:br/>
            <a:r>
              <a:t>Public Use or</a:t>
            </a:r>
            <a:br/>
            <a:r>
              <a:t>Private Ownership?</a:t>
            </a:r>
          </a:p>
        </p:txBody>
      </p:sp>
      <p:sp>
        <p:nvSpPr>
          <p:cNvPr id="7" name="TextBox 6"/>
          <p:cNvSpPr txBox="1"/>
          <p:nvPr/>
        </p:nvSpPr>
        <p:spPr>
          <a:xfrm>
            <a:off x="201168" y="1993392"/>
            <a:ext cx="2395728" cy="685800"/>
          </a:xfrm>
          <a:prstGeom prst="rect">
            <a:avLst/>
          </a:prstGeom>
          <a:noFill/>
        </p:spPr>
        <p:txBody>
          <a:bodyPr wrap="square" lIns="18288" tIns="18288" rIns="18288" bIns="18288" anchor="t">
            <a:spAutoFit/>
          </a:bodyPr>
          <a:lstStyle/>
          <a:p>
            <a:pPr algn="l">
              <a:spcBef>
                <a:spcPts val="0"/>
              </a:spcBef>
              <a:spcAft>
                <a:spcPts val="200"/>
              </a:spcAft>
              <a:defRPr sz="1400" b="0" i="0">
                <a:solidFill>
                  <a:srgbClr val="FFFFFF"/>
                </a:solidFill>
                <a:latin typeface="Aptos"/>
              </a:defRPr>
            </a:pPr>
            <a:r>
              <a:t>Texas Supreme Court, 2021</a:t>
            </a:r>
            <a:br/>
            <a:r>
              <a:t>leased charter-school campus</a:t>
            </a:r>
          </a:p>
        </p:txBody>
      </p:sp>
      <p:sp>
        <p:nvSpPr>
          <p:cNvPr id="8" name="TextBox 7"/>
          <p:cNvSpPr txBox="1"/>
          <p:nvPr/>
        </p:nvSpPr>
        <p:spPr>
          <a:xfrm>
            <a:off x="201168" y="4919472"/>
            <a:ext cx="2450592" cy="1097280"/>
          </a:xfrm>
          <a:prstGeom prst="rect">
            <a:avLst/>
          </a:prstGeom>
          <a:noFill/>
        </p:spPr>
        <p:txBody>
          <a:bodyPr wrap="square" lIns="18288" tIns="18288" rIns="18288" bIns="18288" anchor="t">
            <a:spAutoFit/>
          </a:bodyPr>
          <a:lstStyle/>
          <a:p>
            <a:pPr algn="l">
              <a:spcBef>
                <a:spcPts val="0"/>
              </a:spcBef>
              <a:spcAft>
                <a:spcPts val="200"/>
              </a:spcAft>
              <a:defRPr sz="1360" b="1" i="0">
                <a:solidFill>
                  <a:srgbClr val="FFFFFF"/>
                </a:solidFill>
                <a:latin typeface="Aptos"/>
              </a:defRPr>
            </a:pPr>
            <a:r>
              <a:t>Practical point: a statute cannot simply “deem” private property public if the constitution requires actual ownership.</a:t>
            </a:r>
          </a:p>
        </p:txBody>
      </p:sp>
      <p:sp>
        <p:nvSpPr>
          <p:cNvPr id="9" name="TextBox 8"/>
          <p:cNvSpPr txBox="1"/>
          <p:nvPr/>
        </p:nvSpPr>
        <p:spPr>
          <a:xfrm>
            <a:off x="3154680" y="228600"/>
            <a:ext cx="7818120" cy="749808"/>
          </a:xfrm>
          <a:prstGeom prst="rect">
            <a:avLst/>
          </a:prstGeom>
          <a:noFill/>
        </p:spPr>
        <p:txBody>
          <a:bodyPr wrap="square" lIns="18288" tIns="18288" rIns="18288" bIns="18288" anchor="t">
            <a:spAutoFit/>
          </a:bodyPr>
          <a:lstStyle/>
          <a:p>
            <a:pPr algn="l">
              <a:spcBef>
                <a:spcPts val="0"/>
              </a:spcBef>
              <a:spcAft>
                <a:spcPts val="200"/>
              </a:spcAft>
              <a:defRPr sz="1839" b="1" i="0">
                <a:solidFill>
                  <a:srgbClr val="1F2B48"/>
                </a:solidFill>
                <a:latin typeface="Aptos"/>
              </a:defRPr>
            </a:pPr>
            <a:r>
              <a:t>Odyssey 2020 Academy v. Galveston CAD: Texas denied exemption for a charter school leasing privately owned property</a:t>
            </a:r>
          </a:p>
        </p:txBody>
      </p:sp>
      <p:sp>
        <p:nvSpPr>
          <p:cNvPr id="10" name="TextBox 9"/>
          <p:cNvSpPr txBox="1"/>
          <p:nvPr/>
        </p:nvSpPr>
        <p:spPr>
          <a:xfrm>
            <a:off x="3154680" y="941832"/>
            <a:ext cx="7635240" cy="274320"/>
          </a:xfrm>
          <a:prstGeom prst="rect">
            <a:avLst/>
          </a:prstGeom>
          <a:noFill/>
        </p:spPr>
        <p:txBody>
          <a:bodyPr wrap="square" lIns="18288" tIns="18288" rIns="18288" bIns="18288" anchor="t">
            <a:spAutoFit/>
          </a:bodyPr>
          <a:lstStyle/>
          <a:p>
            <a:pPr algn="l">
              <a:spcBef>
                <a:spcPts val="0"/>
              </a:spcBef>
              <a:spcAft>
                <a:spcPts val="200"/>
              </a:spcAft>
              <a:defRPr sz="1150" b="0" i="0">
                <a:solidFill>
                  <a:srgbClr val="5F6672"/>
                </a:solidFill>
                <a:latin typeface="Aptos"/>
              </a:defRPr>
            </a:pPr>
            <a:r>
              <a:t>Texas Supreme Court • June 11, 2021 • public charter school subleased a campus and agreed to pay the owners’ ad valorem taxes</a:t>
            </a:r>
          </a:p>
        </p:txBody>
      </p:sp>
      <p:sp>
        <p:nvSpPr>
          <p:cNvPr id="11" name="TextBox 10"/>
          <p:cNvSpPr txBox="1"/>
          <p:nvPr/>
        </p:nvSpPr>
        <p:spPr>
          <a:xfrm>
            <a:off x="3154680" y="1353312"/>
            <a:ext cx="3063240" cy="274320"/>
          </a:xfrm>
          <a:prstGeom prst="rect">
            <a:avLst/>
          </a:prstGeom>
          <a:noFill/>
        </p:spPr>
        <p:txBody>
          <a:bodyPr wrap="square" lIns="18288" tIns="18288" rIns="18288" bIns="18288" anchor="t">
            <a:spAutoFit/>
          </a:bodyPr>
          <a:lstStyle/>
          <a:p>
            <a:pPr algn="l">
              <a:spcBef>
                <a:spcPts val="0"/>
              </a:spcBef>
              <a:spcAft>
                <a:spcPts val="200"/>
              </a:spcAft>
              <a:defRPr sz="1820" b="1" i="0">
                <a:solidFill>
                  <a:srgbClr val="356891"/>
                </a:solidFill>
                <a:latin typeface="Aptos"/>
              </a:defRPr>
            </a:pPr>
            <a:r>
              <a:t>Texas holding</a:t>
            </a:r>
          </a:p>
        </p:txBody>
      </p:sp>
      <p:sp>
        <p:nvSpPr>
          <p:cNvPr id="12" name="TextBox 11"/>
          <p:cNvSpPr txBox="1"/>
          <p:nvPr/>
        </p:nvSpPr>
        <p:spPr>
          <a:xfrm>
            <a:off x="6720840" y="1353312"/>
            <a:ext cx="3063240" cy="274320"/>
          </a:xfrm>
          <a:prstGeom prst="rect">
            <a:avLst/>
          </a:prstGeom>
          <a:noFill/>
        </p:spPr>
        <p:txBody>
          <a:bodyPr wrap="square" lIns="18288" tIns="18288" rIns="18288" bIns="18288" anchor="t">
            <a:spAutoFit/>
          </a:bodyPr>
          <a:lstStyle/>
          <a:p>
            <a:pPr algn="l">
              <a:spcBef>
                <a:spcPts val="0"/>
              </a:spcBef>
              <a:spcAft>
                <a:spcPts val="200"/>
              </a:spcAft>
              <a:defRPr sz="1820" b="1" i="0">
                <a:solidFill>
                  <a:srgbClr val="A5522D"/>
                </a:solidFill>
                <a:latin typeface="Aptos"/>
              </a:defRPr>
            </a:pPr>
            <a:r>
              <a:t>Why the exemption failed</a:t>
            </a:r>
          </a:p>
        </p:txBody>
      </p:sp>
      <p:sp>
        <p:nvSpPr>
          <p:cNvPr id="13" name="Rounded Rectangle 12"/>
          <p:cNvSpPr/>
          <p:nvPr/>
        </p:nvSpPr>
        <p:spPr>
          <a:xfrm>
            <a:off x="3127248" y="1700784"/>
            <a:ext cx="3200400" cy="3154680"/>
          </a:xfrm>
          <a:prstGeom prst="roundRect">
            <a:avLst/>
          </a:prstGeom>
          <a:solidFill>
            <a:srgbClr val="FFFFFF"/>
          </a:solidFill>
          <a:ln w="13335">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11112" y="1700784"/>
            <a:ext cx="3611880" cy="3154680"/>
          </a:xfrm>
          <a:prstGeom prst="roundRect">
            <a:avLst/>
          </a:prstGeom>
          <a:solidFill>
            <a:srgbClr val="FFFFFF"/>
          </a:solidFill>
          <a:ln w="13335">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901952"/>
            <a:ext cx="2743200" cy="256032"/>
          </a:xfrm>
          <a:prstGeom prst="rect">
            <a:avLst/>
          </a:prstGeom>
          <a:noFill/>
        </p:spPr>
        <p:txBody>
          <a:bodyPr wrap="square" lIns="18288" tIns="18288" rIns="18288" bIns="18288" anchor="t">
            <a:spAutoFit/>
          </a:bodyPr>
          <a:lstStyle/>
          <a:p>
            <a:pPr algn="l">
              <a:spcBef>
                <a:spcPts val="0"/>
              </a:spcBef>
              <a:spcAft>
                <a:spcPts val="200"/>
              </a:spcAft>
              <a:defRPr sz="1460" b="1" i="0">
                <a:solidFill>
                  <a:srgbClr val="1F2B48"/>
                </a:solidFill>
                <a:latin typeface="Aptos"/>
              </a:defRPr>
            </a:pPr>
            <a:r>
              <a:t>What Texas emphasized</a:t>
            </a:r>
          </a:p>
        </p:txBody>
      </p:sp>
      <p:sp>
        <p:nvSpPr>
          <p:cNvPr id="16" name="TextBox 15"/>
          <p:cNvSpPr txBox="1"/>
          <p:nvPr/>
        </p:nvSpPr>
        <p:spPr>
          <a:xfrm>
            <a:off x="3328416" y="2212848"/>
            <a:ext cx="2761488" cy="2148840"/>
          </a:xfrm>
          <a:prstGeom prst="rect">
            <a:avLst/>
          </a:prstGeom>
          <a:noFill/>
        </p:spPr>
        <p:txBody>
          <a:bodyPr wrap="square" lIns="18288" tIns="18288" rIns="18288" bIns="18288" anchor="t">
            <a:spAutoFit/>
          </a:bodyPr>
          <a:lstStyle/>
          <a:p>
            <a:pPr algn="l">
              <a:spcBef>
                <a:spcPts val="0"/>
              </a:spcBef>
              <a:spcAft>
                <a:spcPts val="100"/>
              </a:spcAft>
              <a:defRPr sz="1140" b="0" i="0">
                <a:solidFill>
                  <a:srgbClr val="343434"/>
                </a:solidFill>
                <a:latin typeface="Aptos"/>
              </a:defRPr>
            </a:pPr>
            <a:r>
              <a:t>• Fee owners were private, for-profit entities.</a:t>
            </a:r>
          </a:p>
          <a:p>
            <a:pPr algn="l">
              <a:spcBef>
                <a:spcPts val="0"/>
              </a:spcBef>
              <a:spcAft>
                <a:spcPts val="100"/>
              </a:spcAft>
              <a:defRPr sz="1140" b="0" i="0">
                <a:solidFill>
                  <a:srgbClr val="343434"/>
                </a:solidFill>
                <a:latin typeface="Aptos"/>
              </a:defRPr>
            </a:pPr>
            <a:r>
              <a:t>• Odyssey had only a lease/sublease, with no purchase option.</a:t>
            </a:r>
          </a:p>
          <a:p>
            <a:pPr algn="l">
              <a:spcBef>
                <a:spcPts val="0"/>
              </a:spcBef>
              <a:spcAft>
                <a:spcPts val="100"/>
              </a:spcAft>
              <a:defRPr sz="1140" b="0" i="0">
                <a:solidFill>
                  <a:srgbClr val="343434"/>
                </a:solidFill>
                <a:latin typeface="Aptos"/>
              </a:defRPr>
            </a:pPr>
            <a:r>
              <a:t>• Education Code § 12.128 treated leased charter-school property as “public property” for state-law purposes.</a:t>
            </a:r>
          </a:p>
          <a:p>
            <a:pPr algn="l">
              <a:spcBef>
                <a:spcPts val="0"/>
              </a:spcBef>
              <a:spcAft>
                <a:spcPts val="100"/>
              </a:spcAft>
              <a:defRPr sz="1140" b="0" i="0">
                <a:solidFill>
                  <a:srgbClr val="343434"/>
                </a:solidFill>
                <a:latin typeface="Aptos"/>
              </a:defRPr>
            </a:pPr>
            <a:r>
              <a:t>• The court held that statutory label could not supply constitutional ownership.</a:t>
            </a:r>
          </a:p>
        </p:txBody>
      </p:sp>
      <p:sp>
        <p:nvSpPr>
          <p:cNvPr id="17" name="TextBox 16"/>
          <p:cNvSpPr txBox="1"/>
          <p:nvPr/>
        </p:nvSpPr>
        <p:spPr>
          <a:xfrm>
            <a:off x="6812280" y="1901952"/>
            <a:ext cx="3090672" cy="256032"/>
          </a:xfrm>
          <a:prstGeom prst="rect">
            <a:avLst/>
          </a:prstGeom>
          <a:noFill/>
        </p:spPr>
        <p:txBody>
          <a:bodyPr wrap="square" lIns="18288" tIns="18288" rIns="18288" bIns="18288" anchor="t">
            <a:spAutoFit/>
          </a:bodyPr>
          <a:lstStyle/>
          <a:p>
            <a:pPr algn="l">
              <a:spcBef>
                <a:spcPts val="0"/>
              </a:spcBef>
              <a:spcAft>
                <a:spcPts val="200"/>
              </a:spcAft>
              <a:defRPr sz="1460" b="1" i="0">
                <a:solidFill>
                  <a:srgbClr val="1F2B48"/>
                </a:solidFill>
                <a:latin typeface="Aptos"/>
              </a:defRPr>
            </a:pPr>
            <a:r>
              <a:t>Constitutional barrier</a:t>
            </a:r>
          </a:p>
        </p:txBody>
      </p:sp>
      <p:sp>
        <p:nvSpPr>
          <p:cNvPr id="18" name="TextBox 17"/>
          <p:cNvSpPr txBox="1"/>
          <p:nvPr/>
        </p:nvSpPr>
        <p:spPr>
          <a:xfrm>
            <a:off x="6812280" y="2212848"/>
            <a:ext cx="3090672" cy="2057400"/>
          </a:xfrm>
          <a:prstGeom prst="rect">
            <a:avLst/>
          </a:prstGeom>
          <a:noFill/>
        </p:spPr>
        <p:txBody>
          <a:bodyPr wrap="square" lIns="18288" tIns="18288" rIns="18288" bIns="18288" anchor="t">
            <a:spAutoFit/>
          </a:bodyPr>
          <a:lstStyle/>
          <a:p>
            <a:pPr algn="l">
              <a:spcBef>
                <a:spcPts val="0"/>
              </a:spcBef>
              <a:spcAft>
                <a:spcPts val="100"/>
              </a:spcAft>
              <a:defRPr sz="1140" b="0" i="0">
                <a:solidFill>
                  <a:srgbClr val="343434"/>
                </a:solidFill>
                <a:latin typeface="Aptos"/>
              </a:defRPr>
            </a:pPr>
            <a:r>
              <a:t>• Texas exemptions are constrained by Tex. Const. art. VIII, § 2 and art. XI, § 9.</a:t>
            </a:r>
          </a:p>
          <a:p>
            <a:pPr algn="l">
              <a:spcBef>
                <a:spcPts val="0"/>
              </a:spcBef>
              <a:spcAft>
                <a:spcPts val="100"/>
              </a:spcAft>
              <a:defRPr sz="1140" b="0" i="0">
                <a:solidFill>
                  <a:srgbClr val="343434"/>
                </a:solidFill>
                <a:latin typeface="Aptos"/>
              </a:defRPr>
            </a:pPr>
            <a:r>
              <a:t>• The majority treated ownership as the gatekeeper for public-property exemption.</a:t>
            </a:r>
          </a:p>
          <a:p>
            <a:pPr algn="l">
              <a:spcBef>
                <a:spcPts val="0"/>
              </a:spcBef>
              <a:spcAft>
                <a:spcPts val="100"/>
              </a:spcAft>
              <a:defRPr sz="1140" b="0" i="0">
                <a:solidFill>
                  <a:srgbClr val="343434"/>
                </a:solidFill>
                <a:latin typeface="Aptos"/>
              </a:defRPr>
            </a:pPr>
            <a:r>
              <a:t>• The Legislature cannot accomplish indirectly—by legal fiction—what the Constitution does not permit directly.</a:t>
            </a:r>
          </a:p>
          <a:p>
            <a:pPr algn="l">
              <a:spcBef>
                <a:spcPts val="0"/>
              </a:spcBef>
              <a:spcAft>
                <a:spcPts val="100"/>
              </a:spcAft>
              <a:defRPr sz="1140" b="0" i="0">
                <a:solidFill>
                  <a:srgbClr val="343434"/>
                </a:solidFill>
                <a:latin typeface="Aptos"/>
              </a:defRPr>
            </a:pPr>
            <a:r>
              <a:t>• The dissent would have focused on exclusive public use; the majority did not.</a:t>
            </a:r>
          </a:p>
        </p:txBody>
      </p:sp>
      <p:sp>
        <p:nvSpPr>
          <p:cNvPr id="19" name="TextBox 18"/>
          <p:cNvSpPr txBox="1"/>
          <p:nvPr/>
        </p:nvSpPr>
        <p:spPr>
          <a:xfrm>
            <a:off x="6812280" y="4224528"/>
            <a:ext cx="3108960" cy="365760"/>
          </a:xfrm>
          <a:prstGeom prst="rect">
            <a:avLst/>
          </a:prstGeom>
          <a:noFill/>
        </p:spPr>
        <p:txBody>
          <a:bodyPr wrap="square" lIns="18288" tIns="18288" rIns="18288" bIns="18288" anchor="t">
            <a:spAutoFit/>
          </a:bodyPr>
          <a:lstStyle/>
          <a:p>
            <a:pPr algn="l">
              <a:spcBef>
                <a:spcPts val="0"/>
              </a:spcBef>
              <a:spcAft>
                <a:spcPts val="200"/>
              </a:spcAft>
              <a:defRPr sz="1060" b="1" i="1">
                <a:solidFill>
                  <a:srgbClr val="4A724E"/>
                </a:solidFill>
                <a:latin typeface="Aptos"/>
              </a:defRPr>
            </a:pPr>
            <a:r>
              <a:t>Shared theme: public use is not always enough when ownership is constitutionally dispositive.</a:t>
            </a:r>
          </a:p>
        </p:txBody>
      </p:sp>
      <p:sp>
        <p:nvSpPr>
          <p:cNvPr id="20" name="Rounded Rectangle 19"/>
          <p:cNvSpPr/>
          <p:nvPr/>
        </p:nvSpPr>
        <p:spPr>
          <a:xfrm>
            <a:off x="3127248" y="5074920"/>
            <a:ext cx="7095744" cy="777240"/>
          </a:xfrm>
          <a:prstGeom prst="roundRect">
            <a:avLst/>
          </a:prstGeom>
          <a:solidFill>
            <a:srgbClr val="EEE9DC"/>
          </a:solidFill>
          <a:ln w="13335">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5193792"/>
            <a:ext cx="2011680" cy="411480"/>
          </a:xfrm>
          <a:prstGeom prst="rect">
            <a:avLst/>
          </a:prstGeom>
          <a:noFill/>
        </p:spPr>
        <p:txBody>
          <a:bodyPr wrap="square" lIns="18288" tIns="18288" rIns="18288" bIns="18288" anchor="t">
            <a:spAutoFit/>
          </a:bodyPr>
          <a:lstStyle/>
          <a:p>
            <a:pPr algn="l">
              <a:spcBef>
                <a:spcPts val="0"/>
              </a:spcBef>
              <a:spcAft>
                <a:spcPts val="200"/>
              </a:spcAft>
              <a:defRPr sz="1400" b="1" i="0">
                <a:solidFill>
                  <a:srgbClr val="1F2B48"/>
                </a:solidFill>
                <a:latin typeface="Aptos"/>
              </a:defRPr>
            </a:pPr>
            <a:r>
              <a:t>Teaching line</a:t>
            </a:r>
          </a:p>
        </p:txBody>
      </p:sp>
      <p:sp>
        <p:nvSpPr>
          <p:cNvPr id="22" name="TextBox 21"/>
          <p:cNvSpPr txBox="1"/>
          <p:nvPr/>
        </p:nvSpPr>
        <p:spPr>
          <a:xfrm>
            <a:off x="5486400" y="5175504"/>
            <a:ext cx="4343400" cy="512064"/>
          </a:xfrm>
          <a:prstGeom prst="rect">
            <a:avLst/>
          </a:prstGeom>
          <a:noFill/>
        </p:spPr>
        <p:txBody>
          <a:bodyPr wrap="square" lIns="18288" tIns="18288" rIns="18288" bIns="18288" anchor="t">
            <a:spAutoFit/>
          </a:bodyPr>
          <a:lstStyle/>
          <a:p>
            <a:pPr algn="l">
              <a:spcBef>
                <a:spcPts val="0"/>
              </a:spcBef>
              <a:spcAft>
                <a:spcPts val="200"/>
              </a:spcAft>
              <a:defRPr sz="1100" b="0" i="0">
                <a:solidFill>
                  <a:srgbClr val="343434"/>
                </a:solidFill>
                <a:latin typeface="Aptos"/>
              </a:defRPr>
            </a:pPr>
            <a:r>
              <a:t>Texas did not say the charter school was not public. It said the privately owned campus did not become public property merely because state funds paid the lease.</a:t>
            </a:r>
          </a:p>
        </p:txBody>
      </p:sp>
      <p:sp>
        <p:nvSpPr>
          <p:cNvPr id="23" name="TextBox 22"/>
          <p:cNvSpPr txBox="1"/>
          <p:nvPr/>
        </p:nvSpPr>
        <p:spPr>
          <a:xfrm>
            <a:off x="3145536" y="5998464"/>
            <a:ext cx="7077456" cy="182880"/>
          </a:xfrm>
          <a:prstGeom prst="rect">
            <a:avLst/>
          </a:prstGeom>
          <a:noFill/>
        </p:spPr>
        <p:txBody>
          <a:bodyPr wrap="square" lIns="0" tIns="0" rIns="0" bIns="0" anchor="t">
            <a:spAutoFit/>
          </a:bodyPr>
          <a:lstStyle/>
          <a:p>
            <a:pPr algn="l">
              <a:spcBef>
                <a:spcPts val="0"/>
              </a:spcBef>
              <a:spcAft>
                <a:spcPts val="200"/>
              </a:spcAft>
              <a:defRPr sz="680" b="0" i="0">
                <a:solidFill>
                  <a:srgbClr val="5F6672"/>
                </a:solidFill>
                <a:latin typeface="Aptos"/>
              </a:defRPr>
            </a:pPr>
            <a:r>
              <a:t>Source: Odyssey 2020 Academy, Inc. v. Galveston Cent. Appraisal Dist., 624 S.W.3d 535 (Tex. 2021); Tex. Educ. Code § 12.128; Tex. Tax Code § 11.11.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Oval 3"/>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57200"/>
            <a:ext cx="2377440" cy="1600200"/>
          </a:xfrm>
          <a:prstGeom prst="rect">
            <a:avLst/>
          </a:prstGeom>
          <a:noFill/>
        </p:spPr>
        <p:txBody>
          <a:bodyPr wrap="square" lIns="18288" tIns="18288" rIns="18288" bIns="18288" anchor="t">
            <a:spAutoFit/>
          </a:bodyPr>
          <a:lstStyle/>
          <a:p>
            <a:pPr algn="l">
              <a:spcBef>
                <a:spcPts val="0"/>
              </a:spcBef>
              <a:spcAft>
                <a:spcPts val="200"/>
              </a:spcAft>
              <a:defRPr sz="2300" b="1" i="0">
                <a:solidFill>
                  <a:srgbClr val="FFFFFF"/>
                </a:solidFill>
                <a:latin typeface="Aptos"/>
              </a:defRPr>
            </a:pPr>
            <a:r>
              <a:t>Legislative Fix?</a:t>
            </a:r>
            <a:br/>
            <a:r>
              <a:t>HB 3610 and</a:t>
            </a:r>
            <a:br/>
            <a:r>
              <a:t>Kansas Contrast</a:t>
            </a:r>
          </a:p>
        </p:txBody>
      </p:sp>
      <p:sp>
        <p:nvSpPr>
          <p:cNvPr id="7" name="TextBox 6"/>
          <p:cNvSpPr txBox="1"/>
          <p:nvPr/>
        </p:nvSpPr>
        <p:spPr>
          <a:xfrm>
            <a:off x="201168" y="1993392"/>
            <a:ext cx="2395728" cy="685800"/>
          </a:xfrm>
          <a:prstGeom prst="rect">
            <a:avLst/>
          </a:prstGeom>
          <a:noFill/>
        </p:spPr>
        <p:txBody>
          <a:bodyPr wrap="square" lIns="18288" tIns="18288" rIns="18288" bIns="18288" anchor="t">
            <a:spAutoFit/>
          </a:bodyPr>
          <a:lstStyle/>
          <a:p>
            <a:pPr algn="l">
              <a:spcBef>
                <a:spcPts val="0"/>
              </a:spcBef>
              <a:spcAft>
                <a:spcPts val="200"/>
              </a:spcAft>
              <a:defRPr sz="1400" b="0" i="0">
                <a:solidFill>
                  <a:srgbClr val="FFFFFF"/>
                </a:solidFill>
                <a:latin typeface="Aptos"/>
              </a:defRPr>
            </a:pPr>
            <a:r>
              <a:t>Texas Legislature, 2021</a:t>
            </a:r>
            <a:br/>
            <a:r>
              <a:t>Kansas Article 11 comparison</a:t>
            </a:r>
          </a:p>
        </p:txBody>
      </p:sp>
      <p:sp>
        <p:nvSpPr>
          <p:cNvPr id="8" name="TextBox 7"/>
          <p:cNvSpPr txBox="1"/>
          <p:nvPr/>
        </p:nvSpPr>
        <p:spPr>
          <a:xfrm>
            <a:off x="201168" y="4919472"/>
            <a:ext cx="2450592" cy="1097280"/>
          </a:xfrm>
          <a:prstGeom prst="rect">
            <a:avLst/>
          </a:prstGeom>
          <a:noFill/>
        </p:spPr>
        <p:txBody>
          <a:bodyPr wrap="square" lIns="18288" tIns="18288" rIns="18288" bIns="18288" anchor="t">
            <a:spAutoFit/>
          </a:bodyPr>
          <a:lstStyle/>
          <a:p>
            <a:pPr algn="l">
              <a:spcBef>
                <a:spcPts val="0"/>
              </a:spcBef>
              <a:spcAft>
                <a:spcPts val="200"/>
              </a:spcAft>
              <a:defRPr sz="1360" b="1" i="0">
                <a:solidFill>
                  <a:srgbClr val="FFFFFF"/>
                </a:solidFill>
                <a:latin typeface="Aptos"/>
              </a:defRPr>
            </a:pPr>
            <a:r>
              <a:t>Practical point: the “fix” depends on whether the constitutional exemption turns on ownership or use.</a:t>
            </a:r>
          </a:p>
        </p:txBody>
      </p:sp>
      <p:sp>
        <p:nvSpPr>
          <p:cNvPr id="9" name="TextBox 8"/>
          <p:cNvSpPr txBox="1"/>
          <p:nvPr/>
        </p:nvSpPr>
        <p:spPr>
          <a:xfrm>
            <a:off x="3154680" y="228600"/>
            <a:ext cx="7818120" cy="749808"/>
          </a:xfrm>
          <a:prstGeom prst="rect">
            <a:avLst/>
          </a:prstGeom>
          <a:noFill/>
        </p:spPr>
        <p:txBody>
          <a:bodyPr wrap="square" lIns="18288" tIns="18288" rIns="18288" bIns="18288" anchor="t">
            <a:spAutoFit/>
          </a:bodyPr>
          <a:lstStyle/>
          <a:p>
            <a:pPr algn="l">
              <a:spcBef>
                <a:spcPts val="0"/>
              </a:spcBef>
              <a:spcAft>
                <a:spcPts val="200"/>
              </a:spcAft>
              <a:defRPr sz="1839" b="1" i="0">
                <a:solidFill>
                  <a:srgbClr val="1F2B48"/>
                </a:solidFill>
                <a:latin typeface="Aptos"/>
              </a:defRPr>
            </a:pPr>
            <a:r>
              <a:t>After Odyssey, Texas enacted HB 3610—but Kansas would start from a different constitutional premise</a:t>
            </a:r>
          </a:p>
        </p:txBody>
      </p:sp>
      <p:sp>
        <p:nvSpPr>
          <p:cNvPr id="10" name="TextBox 9"/>
          <p:cNvSpPr txBox="1"/>
          <p:nvPr/>
        </p:nvSpPr>
        <p:spPr>
          <a:xfrm>
            <a:off x="3154680" y="941832"/>
            <a:ext cx="7635240" cy="274320"/>
          </a:xfrm>
          <a:prstGeom prst="rect">
            <a:avLst/>
          </a:prstGeom>
          <a:noFill/>
        </p:spPr>
        <p:txBody>
          <a:bodyPr wrap="square" lIns="18288" tIns="18288" rIns="18288" bIns="18288" anchor="t">
            <a:spAutoFit/>
          </a:bodyPr>
          <a:lstStyle/>
          <a:p>
            <a:pPr algn="l">
              <a:spcBef>
                <a:spcPts val="0"/>
              </a:spcBef>
              <a:spcAft>
                <a:spcPts val="200"/>
              </a:spcAft>
              <a:defRPr sz="1150" b="0" i="0">
                <a:solidFill>
                  <a:srgbClr val="5F6672"/>
                </a:solidFill>
                <a:latin typeface="Aptos"/>
              </a:defRPr>
            </a:pPr>
            <a:r>
              <a:t>HB 3610 added Texas Tax Code § 11.211 and amended charter-school property provisions; Kansas Article 11 uses “used exclusively” language</a:t>
            </a:r>
          </a:p>
        </p:txBody>
      </p:sp>
      <p:sp>
        <p:nvSpPr>
          <p:cNvPr id="11" name="TextBox 10"/>
          <p:cNvSpPr txBox="1"/>
          <p:nvPr/>
        </p:nvSpPr>
        <p:spPr>
          <a:xfrm>
            <a:off x="3154680" y="1353312"/>
            <a:ext cx="3063240" cy="274320"/>
          </a:xfrm>
          <a:prstGeom prst="rect">
            <a:avLst/>
          </a:prstGeom>
          <a:noFill/>
        </p:spPr>
        <p:txBody>
          <a:bodyPr wrap="square" lIns="18288" tIns="18288" rIns="18288" bIns="18288" anchor="t">
            <a:spAutoFit/>
          </a:bodyPr>
          <a:lstStyle/>
          <a:p>
            <a:pPr algn="l">
              <a:spcBef>
                <a:spcPts val="0"/>
              </a:spcBef>
              <a:spcAft>
                <a:spcPts val="200"/>
              </a:spcAft>
              <a:defRPr sz="1820" b="1" i="0">
                <a:solidFill>
                  <a:srgbClr val="356891"/>
                </a:solidFill>
                <a:latin typeface="Aptos"/>
              </a:defRPr>
            </a:pPr>
            <a:r>
              <a:t>Texas post-Odyssey issue</a:t>
            </a:r>
          </a:p>
        </p:txBody>
      </p:sp>
      <p:sp>
        <p:nvSpPr>
          <p:cNvPr id="12" name="TextBox 11"/>
          <p:cNvSpPr txBox="1"/>
          <p:nvPr/>
        </p:nvSpPr>
        <p:spPr>
          <a:xfrm>
            <a:off x="6720840" y="1353312"/>
            <a:ext cx="3063240" cy="274320"/>
          </a:xfrm>
          <a:prstGeom prst="rect">
            <a:avLst/>
          </a:prstGeom>
          <a:noFill/>
        </p:spPr>
        <p:txBody>
          <a:bodyPr wrap="square" lIns="18288" tIns="18288" rIns="18288" bIns="18288" anchor="t">
            <a:spAutoFit/>
          </a:bodyPr>
          <a:lstStyle/>
          <a:p>
            <a:pPr algn="l">
              <a:spcBef>
                <a:spcPts val="0"/>
              </a:spcBef>
              <a:spcAft>
                <a:spcPts val="200"/>
              </a:spcAft>
              <a:defRPr sz="1820" b="1" i="0">
                <a:solidFill>
                  <a:srgbClr val="A5522D"/>
                </a:solidFill>
                <a:latin typeface="Aptos"/>
              </a:defRPr>
            </a:pPr>
            <a:r>
              <a:t>Kansas comparison</a:t>
            </a:r>
          </a:p>
        </p:txBody>
      </p:sp>
      <p:sp>
        <p:nvSpPr>
          <p:cNvPr id="13" name="Rounded Rectangle 12"/>
          <p:cNvSpPr/>
          <p:nvPr/>
        </p:nvSpPr>
        <p:spPr>
          <a:xfrm>
            <a:off x="3127248" y="1700784"/>
            <a:ext cx="3200400" cy="3154680"/>
          </a:xfrm>
          <a:prstGeom prst="roundRect">
            <a:avLst/>
          </a:prstGeom>
          <a:solidFill>
            <a:srgbClr val="FFFFFF"/>
          </a:solidFill>
          <a:ln w="13335">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11112" y="1700784"/>
            <a:ext cx="3611880" cy="3154680"/>
          </a:xfrm>
          <a:prstGeom prst="roundRect">
            <a:avLst/>
          </a:prstGeom>
          <a:solidFill>
            <a:srgbClr val="FFFFFF"/>
          </a:solidFill>
          <a:ln w="13335">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901952"/>
            <a:ext cx="2743200" cy="256032"/>
          </a:xfrm>
          <a:prstGeom prst="rect">
            <a:avLst/>
          </a:prstGeom>
          <a:noFill/>
        </p:spPr>
        <p:txBody>
          <a:bodyPr wrap="square" lIns="18288" tIns="18288" rIns="18288" bIns="18288" anchor="t">
            <a:spAutoFit/>
          </a:bodyPr>
          <a:lstStyle/>
          <a:p>
            <a:pPr algn="l">
              <a:spcBef>
                <a:spcPts val="0"/>
              </a:spcBef>
              <a:spcAft>
                <a:spcPts val="200"/>
              </a:spcAft>
              <a:defRPr sz="1460" b="1" i="0">
                <a:solidFill>
                  <a:srgbClr val="1F2B48"/>
                </a:solidFill>
                <a:latin typeface="Aptos"/>
              </a:defRPr>
            </a:pPr>
            <a:r>
              <a:t>What HB 3610 attempted</a:t>
            </a:r>
          </a:p>
        </p:txBody>
      </p:sp>
      <p:sp>
        <p:nvSpPr>
          <p:cNvPr id="16" name="TextBox 15"/>
          <p:cNvSpPr txBox="1"/>
          <p:nvPr/>
        </p:nvSpPr>
        <p:spPr>
          <a:xfrm>
            <a:off x="3328416" y="2212848"/>
            <a:ext cx="2761488" cy="2148840"/>
          </a:xfrm>
          <a:prstGeom prst="rect">
            <a:avLst/>
          </a:prstGeom>
          <a:noFill/>
        </p:spPr>
        <p:txBody>
          <a:bodyPr wrap="square" lIns="18288" tIns="18288" rIns="18288" bIns="18288" anchor="t">
            <a:spAutoFit/>
          </a:bodyPr>
          <a:lstStyle/>
          <a:p>
            <a:pPr algn="l">
              <a:spcBef>
                <a:spcPts val="0"/>
              </a:spcBef>
              <a:spcAft>
                <a:spcPts val="100"/>
              </a:spcAft>
              <a:defRPr sz="1140" b="0" i="0">
                <a:solidFill>
                  <a:srgbClr val="343434"/>
                </a:solidFill>
                <a:latin typeface="Aptos"/>
              </a:defRPr>
            </a:pPr>
            <a:r>
              <a:t>• Texas Tax Code § 11.211 now exempts certain real property leased to public schools.</a:t>
            </a:r>
          </a:p>
          <a:p>
            <a:pPr algn="l">
              <a:spcBef>
                <a:spcPts val="0"/>
              </a:spcBef>
              <a:spcAft>
                <a:spcPts val="100"/>
              </a:spcAft>
              <a:defRPr sz="1140" b="0" i="0">
                <a:solidFill>
                  <a:srgbClr val="343434"/>
                </a:solidFill>
                <a:latin typeface="Aptos"/>
              </a:defRPr>
            </a:pPr>
            <a:r>
              <a:t>• The property must be used exclusively for school operations and reasonably necessary.</a:t>
            </a:r>
          </a:p>
          <a:p>
            <a:pPr algn="l">
              <a:spcBef>
                <a:spcPts val="0"/>
              </a:spcBef>
              <a:spcAft>
                <a:spcPts val="100"/>
              </a:spcAft>
              <a:defRPr sz="1140" b="0" i="0">
                <a:solidFill>
                  <a:srgbClr val="343434"/>
                </a:solidFill>
                <a:latin typeface="Aptos"/>
              </a:defRPr>
            </a:pPr>
            <a:r>
              <a:t>• The owner generally must pass tax savings through to the school tenant.</a:t>
            </a:r>
          </a:p>
          <a:p>
            <a:pPr algn="l">
              <a:spcBef>
                <a:spcPts val="0"/>
              </a:spcBef>
              <a:spcAft>
                <a:spcPts val="100"/>
              </a:spcAft>
              <a:defRPr sz="1140" b="0" i="0">
                <a:solidFill>
                  <a:srgbClr val="343434"/>
                </a:solidFill>
                <a:latin typeface="Aptos"/>
              </a:defRPr>
            </a:pPr>
            <a:r>
              <a:t>• But Odyssey suggests a constitutional challenge remains if the fee owner is private and for-profit.</a:t>
            </a:r>
          </a:p>
        </p:txBody>
      </p:sp>
      <p:sp>
        <p:nvSpPr>
          <p:cNvPr id="17" name="TextBox 16"/>
          <p:cNvSpPr txBox="1"/>
          <p:nvPr/>
        </p:nvSpPr>
        <p:spPr>
          <a:xfrm>
            <a:off x="6812280" y="1901952"/>
            <a:ext cx="3090672" cy="256032"/>
          </a:xfrm>
          <a:prstGeom prst="rect">
            <a:avLst/>
          </a:prstGeom>
          <a:noFill/>
        </p:spPr>
        <p:txBody>
          <a:bodyPr wrap="square" lIns="18288" tIns="18288" rIns="18288" bIns="18288" anchor="t">
            <a:spAutoFit/>
          </a:bodyPr>
          <a:lstStyle/>
          <a:p>
            <a:pPr algn="l">
              <a:spcBef>
                <a:spcPts val="0"/>
              </a:spcBef>
              <a:spcAft>
                <a:spcPts val="200"/>
              </a:spcAft>
              <a:defRPr sz="1460" b="1" i="0">
                <a:solidFill>
                  <a:srgbClr val="1F2B48"/>
                </a:solidFill>
                <a:latin typeface="Aptos"/>
              </a:defRPr>
            </a:pPr>
            <a:r>
              <a:t>Kansas doctrinal pivot</a:t>
            </a:r>
          </a:p>
        </p:txBody>
      </p:sp>
      <p:sp>
        <p:nvSpPr>
          <p:cNvPr id="18" name="TextBox 17"/>
          <p:cNvSpPr txBox="1"/>
          <p:nvPr/>
        </p:nvSpPr>
        <p:spPr>
          <a:xfrm>
            <a:off x="6812280" y="2212848"/>
            <a:ext cx="3090672" cy="2057400"/>
          </a:xfrm>
          <a:prstGeom prst="rect">
            <a:avLst/>
          </a:prstGeom>
          <a:noFill/>
        </p:spPr>
        <p:txBody>
          <a:bodyPr wrap="square" lIns="18288" tIns="18288" rIns="18288" bIns="18288" anchor="t">
            <a:spAutoFit/>
          </a:bodyPr>
          <a:lstStyle/>
          <a:p>
            <a:pPr algn="l">
              <a:spcBef>
                <a:spcPts val="0"/>
              </a:spcBef>
              <a:spcAft>
                <a:spcPts val="100"/>
              </a:spcAft>
              <a:defRPr sz="1140" b="0" i="0">
                <a:solidFill>
                  <a:srgbClr val="343434"/>
                </a:solidFill>
                <a:latin typeface="Aptos"/>
              </a:defRPr>
            </a:pPr>
            <a:r>
              <a:t>• Kansas Constitution art. 11, § 1(b) is framed around property “used exclusively” for educational and other exempt purposes.</a:t>
            </a:r>
          </a:p>
          <a:p>
            <a:pPr algn="l">
              <a:spcBef>
                <a:spcPts val="0"/>
              </a:spcBef>
              <a:spcAft>
                <a:spcPts val="100"/>
              </a:spcAft>
              <a:defRPr sz="1140" b="0" i="0">
                <a:solidFill>
                  <a:srgbClr val="343434"/>
                </a:solidFill>
                <a:latin typeface="Aptos"/>
              </a:defRPr>
            </a:pPr>
            <a:r>
              <a:t>• Kansas does not need to “deem” public ownership in the same way Texas did.</a:t>
            </a:r>
          </a:p>
          <a:p>
            <a:pPr algn="l">
              <a:spcBef>
                <a:spcPts val="0"/>
              </a:spcBef>
              <a:spcAft>
                <a:spcPts val="100"/>
              </a:spcAft>
              <a:defRPr sz="1140" b="0" i="0">
                <a:solidFill>
                  <a:srgbClr val="343434"/>
                </a:solidFill>
                <a:latin typeface="Aptos"/>
              </a:defRPr>
            </a:pPr>
            <a:r>
              <a:t>• Kansas has its own barrier: property rented for profit is commonly treated as nonexempt commercial use.</a:t>
            </a:r>
          </a:p>
          <a:p>
            <a:pPr algn="l">
              <a:spcBef>
                <a:spcPts val="0"/>
              </a:spcBef>
              <a:spcAft>
                <a:spcPts val="100"/>
              </a:spcAft>
              <a:defRPr sz="1140" b="0" i="0">
                <a:solidFill>
                  <a:srgbClr val="343434"/>
                </a:solidFill>
                <a:latin typeface="Aptos"/>
              </a:defRPr>
            </a:pPr>
            <a:r>
              <a:t>• On Odyssey-like facts, Kansas may reach a similar result for a different reason.</a:t>
            </a:r>
          </a:p>
        </p:txBody>
      </p:sp>
      <p:sp>
        <p:nvSpPr>
          <p:cNvPr id="19" name="TextBox 18"/>
          <p:cNvSpPr txBox="1"/>
          <p:nvPr/>
        </p:nvSpPr>
        <p:spPr>
          <a:xfrm>
            <a:off x="6812280" y="4224528"/>
            <a:ext cx="3108960" cy="365760"/>
          </a:xfrm>
          <a:prstGeom prst="rect">
            <a:avLst/>
          </a:prstGeom>
          <a:noFill/>
        </p:spPr>
        <p:txBody>
          <a:bodyPr wrap="square" lIns="18288" tIns="18288" rIns="18288" bIns="18288" anchor="t">
            <a:spAutoFit/>
          </a:bodyPr>
          <a:lstStyle/>
          <a:p>
            <a:pPr algn="l">
              <a:spcBef>
                <a:spcPts val="0"/>
              </a:spcBef>
              <a:spcAft>
                <a:spcPts val="200"/>
              </a:spcAft>
              <a:defRPr sz="1060" b="1" i="1">
                <a:solidFill>
                  <a:srgbClr val="4A724E"/>
                </a:solidFill>
                <a:latin typeface="Aptos"/>
              </a:defRPr>
            </a:pPr>
            <a:r>
              <a:t>Shared theme: Texas asks “who owns it?” first; Kansas asks “what is the exclusive use—and is private profit part of it?”</a:t>
            </a:r>
          </a:p>
        </p:txBody>
      </p:sp>
      <p:sp>
        <p:nvSpPr>
          <p:cNvPr id="20" name="Rounded Rectangle 19"/>
          <p:cNvSpPr/>
          <p:nvPr/>
        </p:nvSpPr>
        <p:spPr>
          <a:xfrm>
            <a:off x="3127248" y="5074920"/>
            <a:ext cx="7095744" cy="777240"/>
          </a:xfrm>
          <a:prstGeom prst="roundRect">
            <a:avLst/>
          </a:prstGeom>
          <a:solidFill>
            <a:srgbClr val="EEE9DC"/>
          </a:solidFill>
          <a:ln w="13335">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5193792"/>
            <a:ext cx="2011680" cy="411480"/>
          </a:xfrm>
          <a:prstGeom prst="rect">
            <a:avLst/>
          </a:prstGeom>
          <a:noFill/>
        </p:spPr>
        <p:txBody>
          <a:bodyPr wrap="square" lIns="18288" tIns="18288" rIns="18288" bIns="18288" anchor="t">
            <a:spAutoFit/>
          </a:bodyPr>
          <a:lstStyle/>
          <a:p>
            <a:pPr algn="l">
              <a:spcBef>
                <a:spcPts val="0"/>
              </a:spcBef>
              <a:spcAft>
                <a:spcPts val="200"/>
              </a:spcAft>
              <a:defRPr sz="1400" b="1" i="0">
                <a:solidFill>
                  <a:srgbClr val="1F2B48"/>
                </a:solidFill>
                <a:latin typeface="Aptos"/>
              </a:defRPr>
            </a:pPr>
            <a:r>
              <a:t>Kansas takeaway</a:t>
            </a:r>
          </a:p>
        </p:txBody>
      </p:sp>
      <p:sp>
        <p:nvSpPr>
          <p:cNvPr id="22" name="TextBox 21"/>
          <p:cNvSpPr txBox="1"/>
          <p:nvPr/>
        </p:nvSpPr>
        <p:spPr>
          <a:xfrm>
            <a:off x="5486400" y="5175504"/>
            <a:ext cx="4343400" cy="512064"/>
          </a:xfrm>
          <a:prstGeom prst="rect">
            <a:avLst/>
          </a:prstGeom>
          <a:noFill/>
        </p:spPr>
        <p:txBody>
          <a:bodyPr wrap="square" lIns="18288" tIns="18288" rIns="18288" bIns="18288" anchor="t">
            <a:spAutoFit/>
          </a:bodyPr>
          <a:lstStyle/>
          <a:p>
            <a:pPr algn="l">
              <a:spcBef>
                <a:spcPts val="0"/>
              </a:spcBef>
              <a:spcAft>
                <a:spcPts val="200"/>
              </a:spcAft>
              <a:defRPr sz="1100" b="0" i="0">
                <a:solidFill>
                  <a:srgbClr val="343434"/>
                </a:solidFill>
                <a:latin typeface="Aptos"/>
              </a:defRPr>
            </a:pPr>
            <a:r>
              <a:t>Use-based constitutional language helps, but a for-profit landlord can still defeat exclusive exempt use. The cleaner fix is transactional: nonprofit ownership, true pass-through, or no profit element.</a:t>
            </a:r>
          </a:p>
        </p:txBody>
      </p:sp>
      <p:sp>
        <p:nvSpPr>
          <p:cNvPr id="23" name="TextBox 22"/>
          <p:cNvSpPr txBox="1"/>
          <p:nvPr/>
        </p:nvSpPr>
        <p:spPr>
          <a:xfrm>
            <a:off x="3145536" y="5998464"/>
            <a:ext cx="7077456" cy="182880"/>
          </a:xfrm>
          <a:prstGeom prst="rect">
            <a:avLst/>
          </a:prstGeom>
          <a:noFill/>
        </p:spPr>
        <p:txBody>
          <a:bodyPr wrap="square" lIns="0" tIns="0" rIns="0" bIns="0" anchor="t">
            <a:spAutoFit/>
          </a:bodyPr>
          <a:lstStyle/>
          <a:p>
            <a:pPr algn="l">
              <a:spcBef>
                <a:spcPts val="0"/>
              </a:spcBef>
              <a:spcAft>
                <a:spcPts val="200"/>
              </a:spcAft>
              <a:defRPr sz="680" b="0" i="0">
                <a:solidFill>
                  <a:srgbClr val="5F6672"/>
                </a:solidFill>
                <a:latin typeface="Aptos"/>
              </a:defRPr>
            </a:pPr>
            <a:r>
              <a:t>Source: H.B. 3610, 87th Tex. Leg., R.S. (2021); Tex. Tax Code § 11.211; Kan. Const. art. 11, § 1(b); Board of Wyandotte Cnty. Comm’rs v. Kansas Ave. Props., 246 Kan. 161 (1990).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57200"/>
            <a:ext cx="2359152" cy="1508760"/>
          </a:xfrm>
          <a:prstGeom prst="rect">
            <a:avLst/>
          </a:prstGeom>
          <a:noFill/>
        </p:spPr>
        <p:txBody>
          <a:bodyPr wrap="square" lIns="18288" tIns="18288" rIns="18288" bIns="18288" anchor="t">
            <a:spAutoFit/>
          </a:bodyPr>
          <a:lstStyle/>
          <a:p>
            <a:pPr algn="l">
              <a:spcBef>
                <a:spcPts val="0"/>
              </a:spcBef>
              <a:spcAft>
                <a:spcPts val="0"/>
              </a:spcAft>
              <a:defRPr sz="2700" b="1" i="0">
                <a:solidFill>
                  <a:srgbClr val="FFFFFF"/>
                </a:solidFill>
                <a:latin typeface="Aptos"/>
              </a:defRPr>
            </a:pPr>
            <a:r>
              <a:t>Chickasaw:</a:t>
            </a:r>
            <a:br/>
            <a:r>
              <a:t>What Happened?</a:t>
            </a:r>
          </a:p>
        </p:txBody>
      </p:sp>
      <p:sp>
        <p:nvSpPr>
          <p:cNvPr id="7" name="TextBox 6"/>
          <p:cNvSpPr txBox="1"/>
          <p:nvPr/>
        </p:nvSpPr>
        <p:spPr>
          <a:xfrm>
            <a:off x="201168" y="1920240"/>
            <a:ext cx="2377440" cy="685800"/>
          </a:xfrm>
          <a:prstGeom prst="rect">
            <a:avLst/>
          </a:prstGeom>
          <a:noFill/>
        </p:spPr>
        <p:txBody>
          <a:bodyPr wrap="square" lIns="18288" tIns="18288" rIns="18288" bIns="18288" anchor="t">
            <a:spAutoFit/>
          </a:bodyPr>
          <a:lstStyle/>
          <a:p>
            <a:pPr algn="l">
              <a:spcBef>
                <a:spcPts val="0"/>
              </a:spcBef>
              <a:spcAft>
                <a:spcPts val="200"/>
              </a:spcAft>
              <a:defRPr sz="1430" b="0" i="0">
                <a:solidFill>
                  <a:srgbClr val="FFFFFF"/>
                </a:solidFill>
                <a:latin typeface="Aptos"/>
              </a:defRPr>
            </a:pPr>
            <a:r>
              <a:t>Iowa Supreme Court, 2026</a:t>
            </a:r>
            <a:br/>
            <a:r>
              <a:t>propane tanks / taxable real property</a:t>
            </a:r>
          </a:p>
        </p:txBody>
      </p:sp>
      <p:sp>
        <p:nvSpPr>
          <p:cNvPr id="8" name="TextBox 7"/>
          <p:cNvSpPr txBox="1"/>
          <p:nvPr/>
        </p:nvSpPr>
        <p:spPr>
          <a:xfrm>
            <a:off x="201168" y="4983480"/>
            <a:ext cx="2450592" cy="1024128"/>
          </a:xfrm>
          <a:prstGeom prst="rect">
            <a:avLst/>
          </a:prstGeom>
          <a:noFill/>
        </p:spPr>
        <p:txBody>
          <a:bodyPr wrap="square" lIns="18288" tIns="18288" rIns="18288" bIns="18288" anchor="t">
            <a:spAutoFit/>
          </a:bodyPr>
          <a:lstStyle/>
          <a:p>
            <a:pPr algn="l">
              <a:spcBef>
                <a:spcPts val="0"/>
              </a:spcBef>
              <a:spcAft>
                <a:spcPts val="200"/>
              </a:spcAft>
              <a:defRPr sz="1400" b="1" i="0">
                <a:solidFill>
                  <a:srgbClr val="FFFFFF"/>
                </a:solidFill>
                <a:latin typeface="Aptos"/>
              </a:defRPr>
            </a:pPr>
            <a:r>
              <a:t>Context first: this was not about whether tanks were valuable or useful. It was about whether they had become taxable real property.</a:t>
            </a:r>
          </a:p>
        </p:txBody>
      </p:sp>
      <p:sp>
        <p:nvSpPr>
          <p:cNvPr id="9" name="TextBox 8"/>
          <p:cNvSpPr txBox="1"/>
          <p:nvPr/>
        </p:nvSpPr>
        <p:spPr>
          <a:xfrm>
            <a:off x="3154680" y="320040"/>
            <a:ext cx="7726679" cy="658368"/>
          </a:xfrm>
          <a:prstGeom prst="rect">
            <a:avLst/>
          </a:prstGeom>
          <a:noFill/>
        </p:spPr>
        <p:txBody>
          <a:bodyPr wrap="square" lIns="18288" tIns="18288" rIns="18288" bIns="18288" anchor="t">
            <a:spAutoFit/>
          </a:bodyPr>
          <a:lstStyle/>
          <a:p>
            <a:pPr algn="l">
              <a:spcBef>
                <a:spcPts val="0"/>
              </a:spcBef>
              <a:spcAft>
                <a:spcPts val="200"/>
              </a:spcAft>
              <a:defRPr sz="2300" b="1" i="0">
                <a:solidFill>
                  <a:srgbClr val="1F2B48"/>
                </a:solidFill>
                <a:latin typeface="Aptos"/>
              </a:defRPr>
            </a:pPr>
            <a:r>
              <a:t>Chickasaw County BOR v. PAAB / Growmark: the factual setup</a:t>
            </a:r>
          </a:p>
        </p:txBody>
      </p:sp>
      <p:sp>
        <p:nvSpPr>
          <p:cNvPr id="10" name="TextBox 9"/>
          <p:cNvSpPr txBox="1"/>
          <p:nvPr/>
        </p:nvSpPr>
        <p:spPr>
          <a:xfrm>
            <a:off x="3154680" y="987552"/>
            <a:ext cx="7498079" cy="274320"/>
          </a:xfrm>
          <a:prstGeom prst="rect">
            <a:avLst/>
          </a:prstGeom>
          <a:noFill/>
        </p:spPr>
        <p:txBody>
          <a:bodyPr wrap="square" lIns="18288" tIns="18288" rIns="18288" bIns="18288" anchor="t">
            <a:spAutoFit/>
          </a:bodyPr>
          <a:lstStyle/>
          <a:p>
            <a:pPr algn="l">
              <a:spcBef>
                <a:spcPts val="0"/>
              </a:spcBef>
              <a:spcAft>
                <a:spcPts val="200"/>
              </a:spcAft>
              <a:defRPr sz="1260" b="0" i="0">
                <a:solidFill>
                  <a:srgbClr val="5F6672"/>
                </a:solidFill>
                <a:latin typeface="Aptos"/>
              </a:defRPr>
            </a:pPr>
            <a:r>
              <a:t>The dispute started with eleven large propane storage tanks at Growmark’s New Hampton fuel terminal.</a:t>
            </a:r>
          </a:p>
        </p:txBody>
      </p:sp>
      <p:sp>
        <p:nvSpPr>
          <p:cNvPr id="11" name="Rounded Rectangle 10"/>
          <p:cNvSpPr/>
          <p:nvPr/>
        </p:nvSpPr>
        <p:spPr>
          <a:xfrm>
            <a:off x="3127248" y="1572768"/>
            <a:ext cx="7150608" cy="2816352"/>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456432" y="1792224"/>
            <a:ext cx="6492240" cy="2395728"/>
          </a:xfrm>
          <a:prstGeom prst="rect">
            <a:avLst/>
          </a:prstGeom>
          <a:noFill/>
        </p:spPr>
        <p:txBody>
          <a:bodyPr wrap="square" lIns="73152" tIns="73152" rIns="73152" bIns="73152" anchor="t">
            <a:spAutoFit/>
          </a:bodyPr>
          <a:lstStyle/>
          <a:p>
            <a:r>
              <a:rPr sz="1540">
                <a:solidFill>
                  <a:srgbClr val="343434"/>
                </a:solidFill>
                <a:latin typeface="Aptos"/>
              </a:rPr>
              <a:t>Growmark owned eleven 90,000-gallon propane tanks at its New Hampton fuel terminal, where propane was stored until loaded onto trucks for delivery to customers, including local farmers. The tanks sat on concrete saddles by gravity alone and were not fastened, bolted, or otherwise attached. Chickasaw County added nearly $2 million of tank value to the real-property assessment, treating the tanks as taxable improvements; Growmark argued they were movable equipment serving its fuel-distribution business. The PAAB, district court, and Iowa Supreme Court agreed with Growmark and held the unattached tanks were not taxable real property under Iowa’s statute.</a:t>
            </a:r>
          </a:p>
        </p:txBody>
      </p:sp>
      <p:sp>
        <p:nvSpPr>
          <p:cNvPr id="13" name="Rounded Rectangle 12"/>
          <p:cNvSpPr/>
          <p:nvPr/>
        </p:nvSpPr>
        <p:spPr>
          <a:xfrm>
            <a:off x="3127248" y="4681728"/>
            <a:ext cx="7150608" cy="841248"/>
          </a:xfrm>
          <a:prstGeom prst="roundRect">
            <a:avLst/>
          </a:prstGeom>
          <a:solidFill>
            <a:srgbClr val="EEE9DC"/>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3310128" y="4791456"/>
            <a:ext cx="1828800" cy="384048"/>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Why appraisers should care</a:t>
            </a:r>
          </a:p>
        </p:txBody>
      </p:sp>
      <p:sp>
        <p:nvSpPr>
          <p:cNvPr id="15" name="TextBox 14"/>
          <p:cNvSpPr txBox="1"/>
          <p:nvPr/>
        </p:nvSpPr>
        <p:spPr>
          <a:xfrm>
            <a:off x="5394960" y="4791456"/>
            <a:ext cx="4480560" cy="384048"/>
          </a:xfrm>
          <a:prstGeom prst="rect">
            <a:avLst/>
          </a:prstGeom>
          <a:noFill/>
        </p:spPr>
        <p:txBody>
          <a:bodyPr wrap="square" lIns="18288" tIns="18288" rIns="18288" bIns="18288" anchor="t">
            <a:spAutoFit/>
          </a:bodyPr>
          <a:lstStyle/>
          <a:p>
            <a:pPr algn="l">
              <a:spcBef>
                <a:spcPts val="0"/>
              </a:spcBef>
              <a:spcAft>
                <a:spcPts val="200"/>
              </a:spcAft>
              <a:defRPr sz="1200" b="0" i="0">
                <a:solidFill>
                  <a:srgbClr val="343434"/>
                </a:solidFill>
                <a:latin typeface="Aptos"/>
              </a:defRPr>
            </a:pPr>
            <a:r>
              <a:t>The case frames the fixture question as a record issue: attachment, removability, economics, market practice, and whether the item serves the land or the business operation.</a:t>
            </a:r>
          </a:p>
        </p:txBody>
      </p:sp>
      <p:sp>
        <p:nvSpPr>
          <p:cNvPr id="16" name="TextBox 15"/>
          <p:cNvSpPr txBox="1"/>
          <p:nvPr/>
        </p:nvSpPr>
        <p:spPr>
          <a:xfrm>
            <a:off x="3145536" y="6035040"/>
            <a:ext cx="7132320" cy="182880"/>
          </a:xfrm>
          <a:prstGeom prst="rect">
            <a:avLst/>
          </a:prstGeom>
          <a:noFill/>
        </p:spPr>
        <p:txBody>
          <a:bodyPr wrap="square" lIns="0" tIns="0" rIns="0" bIns="0" anchor="t">
            <a:spAutoFit/>
          </a:bodyPr>
          <a:lstStyle/>
          <a:p>
            <a:pPr algn="l">
              <a:spcBef>
                <a:spcPts val="0"/>
              </a:spcBef>
              <a:spcAft>
                <a:spcPts val="200"/>
              </a:spcAft>
              <a:defRPr sz="720" b="0" i="0">
                <a:solidFill>
                  <a:srgbClr val="5F6672"/>
                </a:solidFill>
                <a:latin typeface="Aptos"/>
              </a:defRPr>
            </a:pPr>
            <a:r>
              <a:t>Source: Chickasaw County Bd. of Review v. PAAB / Growmark, Inc., 2026 WL 1614082 (Iowa June 5, 2026).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38912"/>
            <a:ext cx="2359152" cy="1938528"/>
          </a:xfrm>
          <a:prstGeom prst="rect">
            <a:avLst/>
          </a:prstGeom>
          <a:noFill/>
        </p:spPr>
        <p:txBody>
          <a:bodyPr wrap="square" lIns="18288" tIns="18288" rIns="18288" bIns="18288" anchor="t">
            <a:spAutoFit/>
          </a:bodyPr>
          <a:lstStyle/>
          <a:p>
            <a:pPr algn="l">
              <a:spcBef>
                <a:spcPts val="0"/>
              </a:spcBef>
              <a:spcAft>
                <a:spcPts val="0"/>
              </a:spcAft>
              <a:defRPr sz="2350" b="1" i="0">
                <a:solidFill>
                  <a:srgbClr val="FFFFFF"/>
                </a:solidFill>
                <a:latin typeface="Aptos"/>
              </a:defRPr>
            </a:pPr>
            <a:r>
              <a:t>Storage Tanks:</a:t>
            </a:r>
            <a:br/>
            <a:r>
              <a:t>Equipment or Fixture?</a:t>
            </a:r>
          </a:p>
        </p:txBody>
      </p:sp>
      <p:sp>
        <p:nvSpPr>
          <p:cNvPr id="7" name="TextBox 6"/>
          <p:cNvSpPr txBox="1"/>
          <p:nvPr/>
        </p:nvSpPr>
        <p:spPr>
          <a:xfrm>
            <a:off x="201168" y="1938528"/>
            <a:ext cx="2377440" cy="640080"/>
          </a:xfrm>
          <a:prstGeom prst="rect">
            <a:avLst/>
          </a:prstGeom>
          <a:noFill/>
        </p:spPr>
        <p:txBody>
          <a:bodyPr wrap="square" lIns="18288" tIns="18288" rIns="18288" bIns="18288" anchor="t">
            <a:spAutoFit/>
          </a:bodyPr>
          <a:lstStyle/>
          <a:p>
            <a:pPr algn="l">
              <a:spcBef>
                <a:spcPts val="0"/>
              </a:spcBef>
              <a:spcAft>
                <a:spcPts val="200"/>
              </a:spcAft>
              <a:defRPr sz="1430" b="0" i="0">
                <a:solidFill>
                  <a:srgbClr val="FFFFFF"/>
                </a:solidFill>
                <a:latin typeface="Aptos"/>
              </a:defRPr>
            </a:pPr>
            <a:r>
              <a:t>Iowa Supreme Court, 2026</a:t>
            </a:r>
            <a:br/>
            <a:r>
              <a:t>compared with Kansas fixture analysis</a:t>
            </a:r>
          </a:p>
        </p:txBody>
      </p:sp>
      <p:sp>
        <p:nvSpPr>
          <p:cNvPr id="8" name="TextBox 7"/>
          <p:cNvSpPr txBox="1"/>
          <p:nvPr/>
        </p:nvSpPr>
        <p:spPr>
          <a:xfrm>
            <a:off x="201168" y="4983480"/>
            <a:ext cx="2450592" cy="1097280"/>
          </a:xfrm>
          <a:prstGeom prst="rect">
            <a:avLst/>
          </a:prstGeom>
          <a:noFill/>
        </p:spPr>
        <p:txBody>
          <a:bodyPr wrap="square" lIns="18288" tIns="18288" rIns="18288" bIns="18288" anchor="t">
            <a:spAutoFit/>
          </a:bodyPr>
          <a:lstStyle/>
          <a:p>
            <a:pPr algn="l">
              <a:spcBef>
                <a:spcPts val="0"/>
              </a:spcBef>
              <a:spcAft>
                <a:spcPts val="200"/>
              </a:spcAft>
              <a:defRPr sz="1400" b="1" i="0">
                <a:solidFill>
                  <a:srgbClr val="FFFFFF"/>
                </a:solidFill>
                <a:latin typeface="Aptos"/>
              </a:defRPr>
            </a:pPr>
            <a:r>
              <a:t>Practical point: do not let “big” substitute for “permanent.”</a:t>
            </a:r>
          </a:p>
        </p:txBody>
      </p:sp>
      <p:sp>
        <p:nvSpPr>
          <p:cNvPr id="9" name="TextBox 8"/>
          <p:cNvSpPr txBox="1"/>
          <p:nvPr/>
        </p:nvSpPr>
        <p:spPr>
          <a:xfrm>
            <a:off x="3154680" y="237744"/>
            <a:ext cx="7863840" cy="896112"/>
          </a:xfrm>
          <a:prstGeom prst="rect">
            <a:avLst/>
          </a:prstGeom>
          <a:noFill/>
        </p:spPr>
        <p:txBody>
          <a:bodyPr wrap="square" lIns="18288" tIns="18288" rIns="18288" bIns="18288" anchor="t">
            <a:spAutoFit/>
          </a:bodyPr>
          <a:lstStyle/>
          <a:p>
            <a:pPr algn="l">
              <a:spcBef>
                <a:spcPts val="0"/>
              </a:spcBef>
              <a:spcAft>
                <a:spcPts val="200"/>
              </a:spcAft>
              <a:defRPr sz="1830" b="1" i="0">
                <a:solidFill>
                  <a:srgbClr val="1F2B48"/>
                </a:solidFill>
                <a:latin typeface="Aptos"/>
              </a:defRPr>
            </a:pPr>
            <a:r>
              <a:t>Chickasaw County BOR v. PAAB / Growmark: Iowa treated unattached propane tanks as nontaxable equipment</a:t>
            </a:r>
          </a:p>
        </p:txBody>
      </p:sp>
      <p:sp>
        <p:nvSpPr>
          <p:cNvPr id="10" name="TextBox 9"/>
          <p:cNvSpPr txBox="1"/>
          <p:nvPr/>
        </p:nvSpPr>
        <p:spPr>
          <a:xfrm>
            <a:off x="3154680" y="960120"/>
            <a:ext cx="7635240" cy="256032"/>
          </a:xfrm>
          <a:prstGeom prst="rect">
            <a:avLst/>
          </a:prstGeom>
          <a:noFill/>
        </p:spPr>
        <p:txBody>
          <a:bodyPr wrap="square" lIns="18288" tIns="18288" rIns="18288" bIns="18288" anchor="t">
            <a:spAutoFit/>
          </a:bodyPr>
          <a:lstStyle/>
          <a:p>
            <a:pPr algn="l">
              <a:spcBef>
                <a:spcPts val="0"/>
              </a:spcBef>
              <a:spcAft>
                <a:spcPts val="200"/>
              </a:spcAft>
              <a:defRPr sz="1180" b="0" i="0">
                <a:solidFill>
                  <a:srgbClr val="5F6672"/>
                </a:solidFill>
                <a:latin typeface="Aptos"/>
              </a:defRPr>
            </a:pPr>
            <a:r>
              <a:t>Decision filed June 5, 2026 • 11 × 90,000-gallon propane tanks • rested on concrete saddles by gravity alone</a:t>
            </a:r>
          </a:p>
        </p:txBody>
      </p:sp>
      <p:sp>
        <p:nvSpPr>
          <p:cNvPr id="11" name="TextBox 10"/>
          <p:cNvSpPr txBox="1"/>
          <p:nvPr/>
        </p:nvSpPr>
        <p:spPr>
          <a:xfrm>
            <a:off x="315468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356891"/>
                </a:solidFill>
                <a:latin typeface="Aptos"/>
              </a:defRPr>
            </a:pPr>
            <a:r>
              <a:t>Iowa holding</a:t>
            </a:r>
          </a:p>
        </p:txBody>
      </p:sp>
      <p:sp>
        <p:nvSpPr>
          <p:cNvPr id="12" name="TextBox 11"/>
          <p:cNvSpPr txBox="1"/>
          <p:nvPr/>
        </p:nvSpPr>
        <p:spPr>
          <a:xfrm>
            <a:off x="672084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A5522D"/>
                </a:solidFill>
                <a:latin typeface="Aptos"/>
              </a:defRPr>
            </a:pPr>
            <a:r>
              <a:t>Kansas comparison</a:t>
            </a:r>
          </a:p>
        </p:txBody>
      </p:sp>
      <p:sp>
        <p:nvSpPr>
          <p:cNvPr id="13" name="Rounded Rectangle 12"/>
          <p:cNvSpPr/>
          <p:nvPr/>
        </p:nvSpPr>
        <p:spPr>
          <a:xfrm>
            <a:off x="3127248" y="1673352"/>
            <a:ext cx="31546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11112" y="1673352"/>
            <a:ext cx="36118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56231"/>
            <a:ext cx="265176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What Iowa emphasized</a:t>
            </a:r>
          </a:p>
        </p:txBody>
      </p:sp>
      <p:sp>
        <p:nvSpPr>
          <p:cNvPr id="16" name="TextBox 15"/>
          <p:cNvSpPr txBox="1"/>
          <p:nvPr/>
        </p:nvSpPr>
        <p:spPr>
          <a:xfrm>
            <a:off x="3328416" y="2103120"/>
            <a:ext cx="2697480" cy="1783080"/>
          </a:xfrm>
          <a:prstGeom prst="rect">
            <a:avLst/>
          </a:prstGeom>
          <a:noFill/>
        </p:spPr>
        <p:txBody>
          <a:bodyPr wrap="square" lIns="18288" tIns="18288" rIns="18288" bIns="18288" anchor="t">
            <a:spAutoFit/>
          </a:bodyPr>
          <a:lstStyle/>
          <a:p>
            <a:pPr algn="l">
              <a:spcBef>
                <a:spcPts val="0"/>
              </a:spcBef>
              <a:spcAft>
                <a:spcPts val="100"/>
              </a:spcAft>
              <a:defRPr sz="1180" b="0" i="0">
                <a:solidFill>
                  <a:srgbClr val="343434"/>
                </a:solidFill>
                <a:latin typeface="Aptos"/>
              </a:defRPr>
            </a:pPr>
            <a:r>
              <a:rPr sz="1100"/>
              <a:t>• Tanks rested on concrete saddles but were not fastened.</a:t>
            </a:r>
          </a:p>
          <a:p>
            <a:pPr algn="l">
              <a:spcBef>
                <a:spcPts val="0"/>
              </a:spcBef>
              <a:spcAft>
                <a:spcPts val="100"/>
              </a:spcAft>
              <a:defRPr sz="1180" b="0" i="0">
                <a:solidFill>
                  <a:srgbClr val="343434"/>
                </a:solidFill>
                <a:latin typeface="Aptos"/>
              </a:defRPr>
            </a:pPr>
            <a:r>
              <a:rPr sz="1100"/>
              <a:t>• They could be lifted and moved without damage.</a:t>
            </a:r>
          </a:p>
          <a:p>
            <a:pPr algn="l">
              <a:spcBef>
                <a:spcPts val="0"/>
              </a:spcBef>
              <a:spcAft>
                <a:spcPts val="100"/>
              </a:spcAft>
              <a:defRPr sz="1180" b="0" i="0">
                <a:solidFill>
                  <a:srgbClr val="343434"/>
                </a:solidFill>
                <a:latin typeface="Aptos"/>
              </a:defRPr>
            </a:pPr>
            <a:r>
              <a:rPr sz="1100"/>
              <a:t>• Moving them (~$28k each) was far cheaper than replacing them.</a:t>
            </a:r>
          </a:p>
          <a:p>
            <a:pPr algn="l">
              <a:spcBef>
                <a:spcPts val="0"/>
              </a:spcBef>
              <a:spcAft>
                <a:spcPts val="100"/>
              </a:spcAft>
              <a:defRPr sz="1180" b="0" i="0">
                <a:solidFill>
                  <a:srgbClr val="343434"/>
                </a:solidFill>
                <a:latin typeface="Aptos"/>
              </a:defRPr>
            </a:pPr>
            <a:r>
              <a:rPr sz="1100"/>
              <a:t>• The tanks served Growmark’s business process, not the land itself.</a:t>
            </a:r>
          </a:p>
        </p:txBody>
      </p:sp>
      <p:sp>
        <p:nvSpPr>
          <p:cNvPr id="17" name="TextBox 16"/>
          <p:cNvSpPr txBox="1"/>
          <p:nvPr/>
        </p:nvSpPr>
        <p:spPr>
          <a:xfrm>
            <a:off x="6812280" y="1856231"/>
            <a:ext cx="3063240" cy="228600"/>
          </a:xfrm>
          <a:prstGeom prst="rect">
            <a:avLst/>
          </a:prstGeom>
          <a:noFill/>
        </p:spPr>
        <p:txBody>
          <a:bodyPr wrap="square" lIns="18288" tIns="18288" rIns="18288" bIns="18288" anchor="t">
            <a:spAutoFit/>
          </a:bodyPr>
          <a:lstStyle/>
          <a:p>
            <a:r>
              <a:rPr sz="1480" b="1"/>
              <a:t>Kansas angle</a:t>
            </a:r>
          </a:p>
        </p:txBody>
      </p:sp>
      <p:sp>
        <p:nvSpPr>
          <p:cNvPr id="18" name="TextBox 17"/>
          <p:cNvSpPr txBox="1"/>
          <p:nvPr/>
        </p:nvSpPr>
        <p:spPr>
          <a:xfrm>
            <a:off x="6812280" y="2103120"/>
            <a:ext cx="3108960" cy="1956816"/>
          </a:xfrm>
          <a:prstGeom prst="rect">
            <a:avLst/>
          </a:prstGeom>
          <a:noFill/>
        </p:spPr>
        <p:txBody>
          <a:bodyPr wrap="square" lIns="18288" tIns="18288" rIns="18288" bIns="18288" anchor="t">
            <a:spAutoFit/>
          </a:bodyPr>
          <a:lstStyle/>
          <a:p>
            <a:pPr algn="l">
              <a:spcBef>
                <a:spcPts val="0"/>
              </a:spcBef>
              <a:spcAft>
                <a:spcPts val="100"/>
              </a:spcAft>
              <a:defRPr sz="1170" b="0" i="0">
                <a:solidFill>
                  <a:srgbClr val="343434"/>
                </a:solidFill>
                <a:latin typeface="Aptos"/>
              </a:defRPr>
            </a:pPr>
            <a:r>
              <a:t>• Kansas likewise uses annexation, adaptation, and intent.</a:t>
            </a:r>
          </a:p>
          <a:p>
            <a:pPr algn="l">
              <a:spcBef>
                <a:spcPts val="0"/>
              </a:spcBef>
              <a:spcAft>
                <a:spcPts val="100"/>
              </a:spcAft>
              <a:defRPr sz="1170" b="0" i="0">
                <a:solidFill>
                  <a:srgbClr val="343434"/>
                </a:solidFill>
                <a:latin typeface="Aptos"/>
              </a:defRPr>
            </a:pPr>
            <a:r>
              <a:t>• Large, useful, or even bolted machinery is not automatically a fixture.</a:t>
            </a:r>
          </a:p>
          <a:p>
            <a:pPr algn="l">
              <a:spcBef>
                <a:spcPts val="0"/>
              </a:spcBef>
              <a:spcAft>
                <a:spcPts val="100"/>
              </a:spcAft>
              <a:defRPr sz="1170" b="0" i="0">
                <a:solidFill>
                  <a:srgbClr val="343434"/>
                </a:solidFill>
                <a:latin typeface="Aptos"/>
              </a:defRPr>
            </a:pPr>
            <a:r>
              <a:t>• For K.S.A. 79-223 / 79-261 disputes, permanency is still the key question.</a:t>
            </a:r>
          </a:p>
          <a:p>
            <a:pPr algn="l">
              <a:spcBef>
                <a:spcPts val="0"/>
              </a:spcBef>
              <a:spcAft>
                <a:spcPts val="100"/>
              </a:spcAft>
              <a:defRPr sz="1170" b="0" i="0">
                <a:solidFill>
                  <a:srgbClr val="343434"/>
                </a:solidFill>
                <a:latin typeface="Aptos"/>
              </a:defRPr>
            </a:pPr>
            <a:r>
              <a:t>• Good record facts: attachment, removal risk, relocation evidence, and whether utility belongs to land or process.</a:t>
            </a:r>
          </a:p>
        </p:txBody>
      </p:sp>
      <p:sp>
        <p:nvSpPr>
          <p:cNvPr id="19" name="TextBox 18"/>
          <p:cNvSpPr txBox="1"/>
          <p:nvPr/>
        </p:nvSpPr>
        <p:spPr>
          <a:xfrm>
            <a:off x="6812280" y="4069080"/>
            <a:ext cx="3017520" cy="411480"/>
          </a:xfrm>
          <a:prstGeom prst="rect">
            <a:avLst/>
          </a:prstGeom>
          <a:noFill/>
        </p:spPr>
        <p:txBody>
          <a:bodyPr wrap="square" lIns="18288" tIns="18288" rIns="18288" bIns="18288" anchor="t">
            <a:spAutoFit/>
          </a:bodyPr>
          <a:lstStyle/>
          <a:p>
            <a:pPr algn="l">
              <a:spcBef>
                <a:spcPts val="0"/>
              </a:spcBef>
              <a:spcAft>
                <a:spcPts val="200"/>
              </a:spcAft>
              <a:defRPr sz="1080" b="1" i="1">
                <a:solidFill>
                  <a:srgbClr val="4A724E"/>
                </a:solidFill>
                <a:latin typeface="Aptos"/>
              </a:defRPr>
            </a:pPr>
            <a:r>
              <a:t>Shared theme: “bolted, heavy, and useful” does not automatically mean real property.</a:t>
            </a:r>
          </a:p>
        </p:txBody>
      </p:sp>
      <p:sp>
        <p:nvSpPr>
          <p:cNvPr id="20" name="Rounded Rectangle 19"/>
          <p:cNvSpPr/>
          <p:nvPr/>
        </p:nvSpPr>
        <p:spPr>
          <a:xfrm>
            <a:off x="3127248" y="4800600"/>
            <a:ext cx="7095744" cy="896112"/>
          </a:xfrm>
          <a:prstGeom prst="roundRect">
            <a:avLst/>
          </a:prstGeom>
          <a:solidFill>
            <a:srgbClr val="EEE9DC"/>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19472"/>
            <a:ext cx="2057400" cy="438912"/>
          </a:xfrm>
          <a:prstGeom prst="rect">
            <a:avLst/>
          </a:prstGeom>
          <a:noFill/>
        </p:spPr>
        <p:txBody>
          <a:bodyPr wrap="square" lIns="18288" tIns="18288" rIns="18288" bIns="18288" anchor="t">
            <a:spAutoFit/>
          </a:bodyPr>
          <a:lstStyle/>
          <a:p>
            <a:pPr algn="l">
              <a:spcBef>
                <a:spcPts val="0"/>
              </a:spcBef>
              <a:spcAft>
                <a:spcPts val="200"/>
              </a:spcAft>
              <a:defRPr sz="1440" b="1" i="0">
                <a:solidFill>
                  <a:srgbClr val="1F2B48"/>
                </a:solidFill>
                <a:latin typeface="Aptos"/>
              </a:defRPr>
            </a:pPr>
            <a:r>
              <a:t>Record-defensible checklist for fixture disputes</a:t>
            </a:r>
          </a:p>
        </p:txBody>
      </p:sp>
      <p:sp>
        <p:nvSpPr>
          <p:cNvPr id="22" name="TextBox 21"/>
          <p:cNvSpPr txBox="1"/>
          <p:nvPr/>
        </p:nvSpPr>
        <p:spPr>
          <a:xfrm>
            <a:off x="5504688" y="4919472"/>
            <a:ext cx="1920240" cy="420624"/>
          </a:xfrm>
          <a:prstGeom prst="rect">
            <a:avLst/>
          </a:prstGeom>
          <a:noFill/>
        </p:spPr>
        <p:txBody>
          <a:bodyPr wrap="square" lIns="18288" tIns="18288" rIns="18288" bIns="18288" anchor="t">
            <a:spAutoFit/>
          </a:bodyPr>
          <a:lstStyle/>
          <a:p>
            <a:r>
              <a:rPr sz="1040">
                <a:latin typeface="Aptos"/>
              </a:rPr>
              <a:t>1. Physical attachment</a:t>
            </a:r>
          </a:p>
          <a:p>
            <a:r>
              <a:rPr sz="1040">
                <a:latin typeface="Aptos"/>
              </a:rPr>
              <a:t>2. Removal / damage risk</a:t>
            </a:r>
          </a:p>
          <a:p>
            <a:r>
              <a:rPr sz="1040">
                <a:latin typeface="Aptos"/>
              </a:rPr>
              <a:t>3. Move vs. replace cost</a:t>
            </a:r>
          </a:p>
        </p:txBody>
      </p:sp>
      <p:sp>
        <p:nvSpPr>
          <p:cNvPr id="23" name="TextBox 22"/>
          <p:cNvSpPr txBox="1"/>
          <p:nvPr/>
        </p:nvSpPr>
        <p:spPr>
          <a:xfrm>
            <a:off x="7635240" y="4919472"/>
            <a:ext cx="2240280" cy="420624"/>
          </a:xfrm>
          <a:prstGeom prst="rect">
            <a:avLst/>
          </a:prstGeom>
          <a:noFill/>
        </p:spPr>
        <p:txBody>
          <a:bodyPr wrap="square" lIns="18288" tIns="18288" rIns="18288" bIns="18288" anchor="t">
            <a:spAutoFit/>
          </a:bodyPr>
          <a:lstStyle/>
          <a:p>
            <a:pPr algn="l">
              <a:spcBef>
                <a:spcPts val="0"/>
              </a:spcBef>
              <a:spcAft>
                <a:spcPts val="200"/>
              </a:spcAft>
              <a:defRPr sz="1110" b="0" i="0">
                <a:solidFill>
                  <a:srgbClr val="343434"/>
                </a:solidFill>
                <a:latin typeface="Aptos"/>
              </a:defRPr>
            </a:pPr>
            <a:r>
              <a:t>4. Actual relocation or secondary market evidence</a:t>
            </a:r>
          </a:p>
          <a:p>
            <a:pPr algn="l">
              <a:spcBef>
                <a:spcPts val="0"/>
              </a:spcBef>
              <a:spcAft>
                <a:spcPts val="200"/>
              </a:spcAft>
              <a:defRPr sz="1110" b="0" i="0">
                <a:solidFill>
                  <a:srgbClr val="343434"/>
                </a:solidFill>
                <a:latin typeface="Aptos"/>
              </a:defRPr>
            </a:pPr>
            <a:r>
              <a:t>5. Utility to land vs. utility to business process</a:t>
            </a:r>
          </a:p>
        </p:txBody>
      </p:sp>
      <p:sp>
        <p:nvSpPr>
          <p:cNvPr id="24" name="Rounded Rectangle 23"/>
          <p:cNvSpPr/>
          <p:nvPr/>
        </p:nvSpPr>
        <p:spPr>
          <a:xfrm>
            <a:off x="3200400" y="6190488"/>
            <a:ext cx="6912864" cy="310896"/>
          </a:xfrm>
          <a:prstGeom prst="roundRect">
            <a:avLst/>
          </a:prstGeom>
          <a:solidFill>
            <a:srgbClr val="F9F7F3"/>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6236208"/>
            <a:ext cx="6565392" cy="237744"/>
          </a:xfrm>
          <a:prstGeom prst="rect">
            <a:avLst/>
          </a:prstGeom>
          <a:noFill/>
        </p:spPr>
        <p:txBody>
          <a:bodyPr wrap="square" lIns="9144" tIns="9144" rIns="9144" bIns="9144" anchor="t">
            <a:spAutoFit/>
          </a:bodyPr>
          <a:lstStyle/>
          <a:p>
            <a:pPr>
              <a:defRPr sz="869" i="1">
                <a:solidFill>
                  <a:srgbClr val="4A724E"/>
                </a:solidFill>
                <a:latin typeface="Aptos"/>
              </a:defRPr>
            </a:pPr>
            <a:r>
              <a:rPr sz="819">
                <a:latin typeface="Aptos"/>
              </a:rPr>
              <a:t>Chickasaw closes by quoting the classic fixture test: “(1) actually annexed; (2) put to the same use as the realty; and (3) intended as a permanent accession.” Look familiar? See Dodge City Coop. Exch. v. Bd. of Gray Cnty. Comm’rs, 62 Kan. App. 2d 391 (2022).</a:t>
            </a:r>
          </a:p>
        </p:txBody>
      </p:sp>
      <p:sp>
        <p:nvSpPr>
          <p:cNvPr id="26" name="TextBox 25"/>
          <p:cNvSpPr txBox="1"/>
          <p:nvPr/>
        </p:nvSpPr>
        <p:spPr>
          <a:xfrm>
            <a:off x="3145536" y="6620256"/>
            <a:ext cx="7040880" cy="146304"/>
          </a:xfrm>
          <a:prstGeom prst="rect">
            <a:avLst/>
          </a:prstGeom>
          <a:noFill/>
        </p:spPr>
        <p:txBody>
          <a:bodyPr wrap="square" lIns="0" tIns="0" rIns="0" bIns="0" anchor="t">
            <a:spAutoFit/>
          </a:bodyPr>
          <a:lstStyle/>
          <a:p>
            <a:pPr algn="l">
              <a:spcBef>
                <a:spcPts val="0"/>
              </a:spcBef>
              <a:spcAft>
                <a:spcPts val="200"/>
              </a:spcAft>
              <a:defRPr sz="690" b="0" i="0">
                <a:solidFill>
                  <a:srgbClr val="5F6672"/>
                </a:solidFill>
                <a:latin typeface="Aptos"/>
              </a:defRPr>
            </a:pPr>
            <a:r>
              <a:rPr sz="590">
                <a:latin typeface="Aptos"/>
              </a:rPr>
              <a:t>Source: Chickasaw County Bd. of Review v. PAAB, 2026 WL 1614082; Dodge City Coop. Exch. v. Bd. of Gray Cnty. Comm’rs, 62 Kan. App. 2d 391 (2022); K.S.A. 79-223, 79-261.</a:t>
            </a:r>
          </a:p>
        </p:txBody>
      </p:sp>
      <p:sp>
        <p:nvSpPr>
          <p:cNvPr id="27" name="TextBox 26"/>
          <p:cNvSpPr txBox="1"/>
          <p:nvPr/>
        </p:nvSpPr>
        <p:spPr>
          <a:xfrm>
            <a:off x="3328416" y="3730752"/>
            <a:ext cx="2514600" cy="219456"/>
          </a:xfrm>
          <a:prstGeom prst="rect">
            <a:avLst/>
          </a:prstGeom>
          <a:noFill/>
        </p:spPr>
        <p:txBody>
          <a:bodyPr wrap="square" lIns="18288" tIns="9144" rIns="18288" bIns="9144" anchor="t">
            <a:spAutoFit/>
          </a:bodyPr>
          <a:lstStyle/>
          <a:p>
            <a:r>
              <a:rPr sz="1240" b="1"/>
              <a:t>Kansas can learn from Iowa</a:t>
            </a:r>
          </a:p>
        </p:txBody>
      </p:sp>
      <p:sp>
        <p:nvSpPr>
          <p:cNvPr id="28" name="TextBox 27"/>
          <p:cNvSpPr txBox="1"/>
          <p:nvPr/>
        </p:nvSpPr>
        <p:spPr>
          <a:xfrm>
            <a:off x="3328416" y="3895344"/>
            <a:ext cx="2633472" cy="502920"/>
          </a:xfrm>
          <a:prstGeom prst="rect">
            <a:avLst/>
          </a:prstGeom>
          <a:noFill/>
        </p:spPr>
        <p:txBody>
          <a:bodyPr wrap="square" lIns="18288" tIns="9144" rIns="18288" bIns="9144" anchor="t">
            <a:spAutoFit/>
          </a:bodyPr>
          <a:lstStyle/>
          <a:p>
            <a:pPr algn="l">
              <a:defRPr sz="1000">
                <a:solidFill>
                  <a:srgbClr val="343434"/>
                </a:solidFill>
                <a:latin typeface="Aptos"/>
              </a:defRPr>
            </a:pPr>
            <a:r>
              <a:rPr sz="940"/>
              <a:t>Intent can be shown by normal practice—whether tanks normally stay with the real estate in similar sale transactions—rather than only the owner's subjective intent.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1097280"/>
          </a:xfrm>
          <a:prstGeom prst="rect">
            <a:avLst/>
          </a:prstGeom>
          <a:noFill/>
        </p:spPr>
        <p:txBody>
          <a:bodyPr wrap="square" lIns="0" tIns="0" rIns="0" bIns="0">
            <a:spAutoFit/>
          </a:bodyPr>
          <a:lstStyle/>
          <a:p>
            <a:pPr>
              <a:defRPr sz="2800" b="1">
                <a:solidFill>
                  <a:srgbClr val="1F2B48"/>
                </a:solidFill>
                <a:latin typeface="Aptos"/>
              </a:defRPr>
            </a:pPr>
            <a:r>
              <a:t>Idaho</a:t>
            </a:r>
          </a:p>
        </p:txBody>
      </p:sp>
      <p:sp>
        <p:nvSpPr>
          <p:cNvPr id="7" name="TextBox 6"/>
          <p:cNvSpPr txBox="1"/>
          <p:nvPr/>
        </p:nvSpPr>
        <p:spPr>
          <a:xfrm>
            <a:off x="777240" y="2121408"/>
            <a:ext cx="7132320" cy="1188720"/>
          </a:xfrm>
          <a:prstGeom prst="rect">
            <a:avLst/>
          </a:prstGeom>
          <a:noFill/>
        </p:spPr>
        <p:txBody>
          <a:bodyPr wrap="square" lIns="0" tIns="0" rIns="0" bIns="0">
            <a:spAutoFit/>
          </a:bodyPr>
          <a:lstStyle/>
          <a:p>
            <a:pPr>
              <a:defRPr sz="1600" b="1">
                <a:solidFill>
                  <a:srgbClr val="356891"/>
                </a:solidFill>
                <a:latin typeface="Aptos"/>
              </a:defRPr>
            </a:pPr>
            <a:r>
              <a:t>Exemption type</a:t>
            </a:r>
          </a:p>
          <a:p>
            <a:pPr>
              <a:defRPr sz="2200" b="1">
                <a:solidFill>
                  <a:srgbClr val="1F2B48"/>
                </a:solidFill>
                <a:latin typeface="Aptos"/>
              </a:defRPr>
            </a:pPr>
            <a:r>
              <a:t>Religious exemption / shared-use property</a:t>
            </a:r>
          </a:p>
          <a:p>
            <a:pPr>
              <a:defRPr sz="1350">
                <a:solidFill>
                  <a:srgbClr val="5F6672"/>
                </a:solidFill>
                <a:latin typeface="Aptos"/>
              </a:defRPr>
            </a:pPr>
            <a:r>
              <a:t>Church property with partial-exemption issues</a:t>
            </a:r>
          </a:p>
        </p:txBody>
      </p:sp>
      <p:sp>
        <p:nvSpPr>
          <p:cNvPr id="8" name="TextBox 7"/>
          <p:cNvSpPr txBox="1"/>
          <p:nvPr/>
        </p:nvSpPr>
        <p:spPr>
          <a:xfrm>
            <a:off x="777240" y="5074920"/>
            <a:ext cx="6217920" cy="731520"/>
          </a:xfrm>
          <a:prstGeom prst="rect">
            <a:avLst/>
          </a:prstGeom>
          <a:noFill/>
        </p:spPr>
        <p:txBody>
          <a:bodyPr wrap="square" lIns="0" tIns="0" rIns="0" bIns="0">
            <a:spAutoFit/>
          </a:bodyPr>
          <a:lstStyle/>
          <a:p>
            <a:pPr>
              <a:defRPr sz="1500" b="1">
                <a:solidFill>
                  <a:srgbClr val="5F6672"/>
                </a:solidFill>
                <a:latin typeface="Aptos"/>
              </a:defRPr>
            </a:pPr>
            <a:r>
              <a:t>Next state case</a:t>
            </a:r>
          </a:p>
        </p:txBody>
      </p:sp>
      <p:sp>
        <p:nvSpPr>
          <p:cNvPr id="9" name="TextBox 8"/>
          <p:cNvSpPr txBox="1"/>
          <p:nvPr/>
        </p:nvSpPr>
        <p:spPr>
          <a:xfrm>
            <a:off x="9585655" y="2057400"/>
            <a:ext cx="2194560" cy="1463040"/>
          </a:xfrm>
          <a:prstGeom prst="rect">
            <a:avLst/>
          </a:prstGeom>
          <a:noFill/>
        </p:spPr>
        <p:txBody>
          <a:bodyPr wrap="square" lIns="0" tIns="0" rIns="0" bIns="0" anchor="ctr">
            <a:spAutoFit/>
          </a:bodyPr>
          <a:lstStyle/>
          <a:p>
            <a:pPr>
              <a:defRPr sz="2100" b="1">
                <a:solidFill>
                  <a:srgbClr val="FFFFFF"/>
                </a:solidFill>
                <a:latin typeface="Aptos"/>
              </a:defRPr>
            </a:pPr>
            <a:r>
              <a:t>Idaho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57200"/>
            <a:ext cx="2359152" cy="1874519"/>
          </a:xfrm>
          <a:prstGeom prst="rect">
            <a:avLst/>
          </a:prstGeom>
          <a:noFill/>
        </p:spPr>
        <p:txBody>
          <a:bodyPr wrap="square" lIns="18288" tIns="18288" rIns="18288" bIns="18288" anchor="t">
            <a:spAutoFit/>
          </a:bodyPr>
          <a:lstStyle/>
          <a:p>
            <a:r>
              <a:rPr sz="2400" b="1">
                <a:solidFill>
                  <a:srgbClr val="FFFFFF"/>
                </a:solidFill>
              </a:rPr>
              <a:t>Idaho Context:</a:t>
            </a:r>
            <a:br/>
            <a:r>
              <a:rPr sz="2400" b="1">
                <a:solidFill>
                  <a:srgbClr val="FFFFFF"/>
                </a:solidFill>
              </a:rPr>
              <a:t>Church Space</a:t>
            </a:r>
            <a:br/>
            <a:r>
              <a:rPr sz="2400" b="1">
                <a:solidFill>
                  <a:srgbClr val="FFFFFF"/>
                </a:solidFill>
              </a:rPr>
              <a:t>+ YMCA Daycare</a:t>
            </a:r>
          </a:p>
        </p:txBody>
      </p:sp>
      <p:sp>
        <p:nvSpPr>
          <p:cNvPr id="7" name="TextBox 6"/>
          <p:cNvSpPr txBox="1"/>
          <p:nvPr/>
        </p:nvSpPr>
        <p:spPr>
          <a:xfrm>
            <a:off x="201168" y="2468880"/>
            <a:ext cx="2377440" cy="822960"/>
          </a:xfrm>
          <a:prstGeom prst="rect">
            <a:avLst/>
          </a:prstGeom>
          <a:noFill/>
        </p:spPr>
        <p:txBody>
          <a:bodyPr wrap="square" lIns="18288" tIns="18288" rIns="18288" bIns="18288" anchor="t">
            <a:spAutoFit/>
          </a:bodyPr>
          <a:lstStyle/>
          <a:p>
            <a:r>
              <a:rPr sz="1320">
                <a:solidFill>
                  <a:srgbClr val="FFFFFF"/>
                </a:solidFill>
              </a:rPr>
              <a:t>First Presbyterian Church</a:t>
            </a:r>
            <a:br/>
            <a:r>
              <a:rPr sz="1320">
                <a:solidFill>
                  <a:srgbClr val="FFFFFF"/>
                </a:solidFill>
              </a:rPr>
              <a:t>of Boise v. Ada County</a:t>
            </a:r>
            <a:br/>
            <a:r>
              <a:rPr sz="1320">
                <a:solidFill>
                  <a:srgbClr val="FFFFFF"/>
                </a:solidFill>
              </a:rPr>
              <a:t>Idaho Supreme Court, 2025</a:t>
            </a:r>
          </a:p>
        </p:txBody>
      </p:sp>
      <p:sp>
        <p:nvSpPr>
          <p:cNvPr id="8" name="TextBox 7"/>
          <p:cNvSpPr txBox="1"/>
          <p:nvPr/>
        </p:nvSpPr>
        <p:spPr>
          <a:xfrm>
            <a:off x="201168" y="4974336"/>
            <a:ext cx="2450592" cy="1051560"/>
          </a:xfrm>
          <a:prstGeom prst="rect">
            <a:avLst/>
          </a:prstGeom>
          <a:noFill/>
        </p:spPr>
        <p:txBody>
          <a:bodyPr wrap="square" lIns="18288" tIns="18288" rIns="18288" bIns="18288" anchor="t">
            <a:spAutoFit/>
          </a:bodyPr>
          <a:lstStyle/>
          <a:p>
            <a:r>
              <a:rPr sz="1380" b="1">
                <a:solidFill>
                  <a:srgbClr val="FFFFFF"/>
                </a:solidFill>
              </a:rPr>
              <a:t>Context slide: partial exemptions can solve allocation disputes, but also invite more of them.</a:t>
            </a:r>
          </a:p>
        </p:txBody>
      </p:sp>
      <p:sp>
        <p:nvSpPr>
          <p:cNvPr id="9" name="TextBox 8"/>
          <p:cNvSpPr txBox="1"/>
          <p:nvPr/>
        </p:nvSpPr>
        <p:spPr>
          <a:xfrm>
            <a:off x="3154680" y="320040"/>
            <a:ext cx="7818120" cy="658368"/>
          </a:xfrm>
          <a:prstGeom prst="rect">
            <a:avLst/>
          </a:prstGeom>
          <a:noFill/>
        </p:spPr>
        <p:txBody>
          <a:bodyPr wrap="square" lIns="18288" tIns="18288" rIns="18288" bIns="18288" anchor="t">
            <a:spAutoFit/>
          </a:bodyPr>
          <a:lstStyle/>
          <a:p>
            <a:pPr algn="l">
              <a:spcBef>
                <a:spcPts val="0"/>
              </a:spcBef>
              <a:spcAft>
                <a:spcPts val="0"/>
              </a:spcAft>
              <a:defRPr sz="2300" b="1" i="0">
                <a:solidFill>
                  <a:srgbClr val="1F2B48"/>
                </a:solidFill>
                <a:latin typeface="Aptos"/>
              </a:defRPr>
            </a:pPr>
            <a:r>
              <a:t>Idaho v. Ada County: what happened, before the legal holding</a:t>
            </a:r>
          </a:p>
        </p:txBody>
      </p:sp>
      <p:sp>
        <p:nvSpPr>
          <p:cNvPr id="10" name="TextBox 9"/>
          <p:cNvSpPr txBox="1"/>
          <p:nvPr/>
        </p:nvSpPr>
        <p:spPr>
          <a:xfrm>
            <a:off x="3154680" y="969264"/>
            <a:ext cx="7635240" cy="292608"/>
          </a:xfrm>
          <a:prstGeom prst="rect">
            <a:avLst/>
          </a:prstGeom>
          <a:noFill/>
        </p:spPr>
        <p:txBody>
          <a:bodyPr wrap="square" lIns="18288" tIns="18288" rIns="18288" bIns="18288" anchor="t">
            <a:spAutoFit/>
          </a:bodyPr>
          <a:lstStyle/>
          <a:p>
            <a:pPr algn="l">
              <a:spcBef>
                <a:spcPts val="0"/>
              </a:spcBef>
              <a:spcAft>
                <a:spcPts val="0"/>
              </a:spcAft>
              <a:defRPr sz="1250" b="0" i="0">
                <a:solidFill>
                  <a:srgbClr val="5F6672"/>
                </a:solidFill>
                <a:latin typeface="Aptos"/>
              </a:defRPr>
            </a:pPr>
            <a:r>
              <a:t>A short factual setup for the next slide on shared-use religious exemptions</a:t>
            </a:r>
          </a:p>
        </p:txBody>
      </p:sp>
      <p:sp>
        <p:nvSpPr>
          <p:cNvPr id="11" name="Rounded Rectangle 10"/>
          <p:cNvSpPr/>
          <p:nvPr/>
        </p:nvSpPr>
        <p:spPr>
          <a:xfrm>
            <a:off x="3127248" y="1554480"/>
            <a:ext cx="7095744" cy="1719072"/>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383280" y="1755648"/>
            <a:ext cx="6537960" cy="292608"/>
          </a:xfrm>
          <a:prstGeom prst="rect">
            <a:avLst/>
          </a:prstGeom>
          <a:noFill/>
        </p:spPr>
        <p:txBody>
          <a:bodyPr wrap="square" lIns="18288" tIns="18288" rIns="18288" bIns="18288" anchor="t">
            <a:spAutoFit/>
          </a:bodyPr>
          <a:lstStyle/>
          <a:p>
            <a:r>
              <a:t>The Facts</a:t>
            </a:r>
          </a:p>
        </p:txBody>
      </p:sp>
      <p:sp>
        <p:nvSpPr>
          <p:cNvPr id="13" name="TextBox 12"/>
          <p:cNvSpPr txBox="1"/>
          <p:nvPr/>
        </p:nvSpPr>
        <p:spPr>
          <a:xfrm>
            <a:off x="3383280" y="2084831"/>
            <a:ext cx="6537960" cy="960120"/>
          </a:xfrm>
          <a:prstGeom prst="rect">
            <a:avLst/>
          </a:prstGeom>
          <a:noFill/>
        </p:spPr>
        <p:txBody>
          <a:bodyPr wrap="square" lIns="18288" tIns="18288" rIns="18288" bIns="18288" anchor="t">
            <a:spAutoFit/>
          </a:bodyPr>
          <a:lstStyle/>
          <a:p>
            <a:r>
              <a:rPr sz="1210">
                <a:solidFill>
                  <a:srgbClr val="343434"/>
                </a:solidFill>
              </a:rPr>
              <a:t>First Presbyterian Church owned a church building in Boise and allowed the YMCA to use part of the building during the week for a daycare. Ada County treated that arrangement as taxable private or commercial use and allowed only an 82% exemption. The Idaho Supreme Court concluded the daycare space remained tied to the church’s exempt religious purposes under Idaho’s statute, so the church received a 100% exemption.</a:t>
            </a:r>
          </a:p>
        </p:txBody>
      </p:sp>
      <p:sp>
        <p:nvSpPr>
          <p:cNvPr id="14" name="Rounded Rectangle 13"/>
          <p:cNvSpPr/>
          <p:nvPr/>
        </p:nvSpPr>
        <p:spPr>
          <a:xfrm>
            <a:off x="3127248" y="3529584"/>
            <a:ext cx="7095744" cy="1627632"/>
          </a:xfrm>
          <a:prstGeom prst="roundRect">
            <a:avLst/>
          </a:prstGeom>
          <a:solidFill>
            <a:srgbClr val="EEE9DC"/>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83280" y="3712463"/>
            <a:ext cx="6537960" cy="292608"/>
          </a:xfrm>
          <a:prstGeom prst="rect">
            <a:avLst/>
          </a:prstGeom>
          <a:noFill/>
        </p:spPr>
        <p:txBody>
          <a:bodyPr wrap="square" lIns="18288" tIns="18288" rIns="18288" bIns="18288" anchor="t">
            <a:spAutoFit/>
          </a:bodyPr>
          <a:lstStyle/>
          <a:p>
            <a:pPr algn="l">
              <a:spcBef>
                <a:spcPts val="0"/>
              </a:spcBef>
              <a:spcAft>
                <a:spcPts val="0"/>
              </a:spcAft>
              <a:defRPr sz="1650" b="1" i="0">
                <a:solidFill>
                  <a:srgbClr val="A5522D"/>
                </a:solidFill>
                <a:latin typeface="Aptos"/>
              </a:defRPr>
            </a:pPr>
            <a:r>
              <a:t>Partial exemptions: useful compromise, wider doorway</a:t>
            </a:r>
          </a:p>
        </p:txBody>
      </p:sp>
      <p:sp>
        <p:nvSpPr>
          <p:cNvPr id="16" name="TextBox 15"/>
          <p:cNvSpPr txBox="1"/>
          <p:nvPr/>
        </p:nvSpPr>
        <p:spPr>
          <a:xfrm>
            <a:off x="3383280" y="4041648"/>
            <a:ext cx="6537960" cy="877824"/>
          </a:xfrm>
          <a:prstGeom prst="rect">
            <a:avLst/>
          </a:prstGeom>
          <a:noFill/>
        </p:spPr>
        <p:txBody>
          <a:bodyPr wrap="square" lIns="18288" tIns="18288" rIns="18288" bIns="18288" anchor="t">
            <a:spAutoFit/>
          </a:bodyPr>
          <a:lstStyle/>
          <a:p>
            <a:r>
              <a:rPr sz="1170">
                <a:solidFill>
                  <a:srgbClr val="343434"/>
                </a:solidFill>
              </a:rPr>
              <a:t>Many states address mixed-use properties by granting a partial exemption as a percentage of the whole. That approach creates room for compromise in hard all-or-nothing cases, but it also places more mixed or commercial-adjacent uses into potential exemption status. The administrative fight then shifts to measuring percentage, space, time, revenue, and relationship to the exempt purpose.</a:t>
            </a:r>
          </a:p>
        </p:txBody>
      </p:sp>
      <p:sp>
        <p:nvSpPr>
          <p:cNvPr id="17" name="Rounded Rectangle 16"/>
          <p:cNvSpPr/>
          <p:nvPr/>
        </p:nvSpPr>
        <p:spPr>
          <a:xfrm>
            <a:off x="3200400" y="5577840"/>
            <a:ext cx="6912864" cy="365760"/>
          </a:xfrm>
          <a:prstGeom prst="roundRect">
            <a:avLst/>
          </a:prstGeom>
          <a:solidFill>
            <a:srgbClr val="F9F7F3"/>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3346704" y="5641848"/>
            <a:ext cx="6565392" cy="201168"/>
          </a:xfrm>
          <a:prstGeom prst="rect">
            <a:avLst/>
          </a:prstGeom>
          <a:noFill/>
        </p:spPr>
        <p:txBody>
          <a:bodyPr wrap="square" lIns="9144" tIns="9144" rIns="9144" bIns="9144" anchor="t">
            <a:spAutoFit/>
          </a:bodyPr>
          <a:lstStyle/>
          <a:p>
            <a:pPr algn="l">
              <a:spcBef>
                <a:spcPts val="0"/>
              </a:spcBef>
              <a:spcAft>
                <a:spcPts val="0"/>
              </a:spcAft>
              <a:defRPr sz="1000" b="0" i="1">
                <a:solidFill>
                  <a:srgbClr val="4A724E"/>
                </a:solidFill>
                <a:latin typeface="Aptos"/>
              </a:defRPr>
            </a:pPr>
            <a:r>
              <a:t>Kansas teaching point: partial exemption can reduce harsh outcomes, but it also requires a more granular record than Kansas’s traditional all-or-nothing exemption analysis.</a:t>
            </a:r>
          </a:p>
        </p:txBody>
      </p:sp>
      <p:sp>
        <p:nvSpPr>
          <p:cNvPr id="19" name="TextBox 18"/>
          <p:cNvSpPr txBox="1"/>
          <p:nvPr/>
        </p:nvSpPr>
        <p:spPr>
          <a:xfrm>
            <a:off x="3145536" y="6044184"/>
            <a:ext cx="7040880" cy="164592"/>
          </a:xfrm>
          <a:prstGeom prst="rect">
            <a:avLst/>
          </a:prstGeom>
          <a:noFill/>
        </p:spPr>
        <p:txBody>
          <a:bodyPr wrap="square" lIns="0" tIns="0" rIns="0" bIns="0" anchor="t">
            <a:spAutoFit/>
          </a:bodyPr>
          <a:lstStyle/>
          <a:p>
            <a:pPr algn="l">
              <a:spcBef>
                <a:spcPts val="0"/>
              </a:spcBef>
              <a:spcAft>
                <a:spcPts val="0"/>
              </a:spcAft>
              <a:defRPr sz="690" b="0" i="0">
                <a:solidFill>
                  <a:srgbClr val="5F6672"/>
                </a:solidFill>
                <a:latin typeface="Aptos"/>
              </a:defRPr>
            </a:pPr>
            <a:r>
              <a:t>Source: First Presbyterian Church of Boise, Idaho, Inc. v. Ada County, Dkt. 51890-2024 (Idaho Aug. 20, 2025); Idaho Code § 63-602B.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2852928"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237744" y="5449824"/>
            <a:ext cx="2267712"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965960" y="347472"/>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01168" y="438912"/>
            <a:ext cx="2359152" cy="1938528"/>
          </a:xfrm>
          <a:prstGeom prst="rect">
            <a:avLst/>
          </a:prstGeom>
          <a:noFill/>
        </p:spPr>
        <p:txBody>
          <a:bodyPr wrap="square" lIns="18288" tIns="18288" rIns="18288" bIns="18288" anchor="t">
            <a:spAutoFit/>
          </a:bodyPr>
          <a:lstStyle/>
          <a:p>
            <a:pPr algn="l">
              <a:spcBef>
                <a:spcPts val="0"/>
              </a:spcBef>
              <a:spcAft>
                <a:spcPts val="0"/>
              </a:spcAft>
              <a:defRPr sz="2350" b="1" i="0">
                <a:solidFill>
                  <a:srgbClr val="FFFFFF"/>
                </a:solidFill>
                <a:latin typeface="Aptos"/>
              </a:defRPr>
            </a:pPr>
            <a:r>
              <a:t>Church Space:</a:t>
            </a:r>
            <a:br/>
            <a:r>
              <a:t>Shared Use or</a:t>
            </a:r>
            <a:br/>
            <a:r>
              <a:t>Taxable Lease?</a:t>
            </a:r>
          </a:p>
        </p:txBody>
      </p:sp>
      <p:sp>
        <p:nvSpPr>
          <p:cNvPr id="7" name="TextBox 6"/>
          <p:cNvSpPr txBox="1"/>
          <p:nvPr/>
        </p:nvSpPr>
        <p:spPr>
          <a:xfrm>
            <a:off x="201168" y="1938528"/>
            <a:ext cx="2377440" cy="640080"/>
          </a:xfrm>
          <a:prstGeom prst="rect">
            <a:avLst/>
          </a:prstGeom>
          <a:noFill/>
        </p:spPr>
        <p:txBody>
          <a:bodyPr wrap="square" lIns="18288" tIns="18288" rIns="18288" bIns="18288" anchor="t">
            <a:spAutoFit/>
          </a:bodyPr>
          <a:lstStyle/>
          <a:p>
            <a:pPr algn="l">
              <a:spcBef>
                <a:spcPts val="0"/>
              </a:spcBef>
              <a:spcAft>
                <a:spcPts val="200"/>
              </a:spcAft>
              <a:defRPr sz="1430" b="0" i="0">
                <a:solidFill>
                  <a:srgbClr val="FFFFFF"/>
                </a:solidFill>
                <a:latin typeface="Aptos"/>
              </a:defRPr>
            </a:pPr>
            <a:r>
              <a:t>Idaho Supreme Court, 2025</a:t>
            </a:r>
            <a:br/>
            <a:r>
              <a:t>religious exemption</a:t>
            </a:r>
          </a:p>
        </p:txBody>
      </p:sp>
      <p:sp>
        <p:nvSpPr>
          <p:cNvPr id="8" name="TextBox 7"/>
          <p:cNvSpPr txBox="1"/>
          <p:nvPr/>
        </p:nvSpPr>
        <p:spPr>
          <a:xfrm>
            <a:off x="201168" y="4983480"/>
            <a:ext cx="2450592" cy="1097280"/>
          </a:xfrm>
          <a:prstGeom prst="rect">
            <a:avLst/>
          </a:prstGeom>
          <a:noFill/>
        </p:spPr>
        <p:txBody>
          <a:bodyPr wrap="square" lIns="18288" tIns="18288" rIns="18288" bIns="18288" anchor="t">
            <a:spAutoFit/>
          </a:bodyPr>
          <a:lstStyle/>
          <a:p>
            <a:pPr algn="l">
              <a:spcBef>
                <a:spcPts val="0"/>
              </a:spcBef>
              <a:spcAft>
                <a:spcPts val="200"/>
              </a:spcAft>
              <a:defRPr sz="1400" b="1" i="0">
                <a:solidFill>
                  <a:srgbClr val="FFFFFF"/>
                </a:solidFill>
                <a:latin typeface="Aptos"/>
              </a:defRPr>
            </a:pPr>
            <a:r>
              <a:t>Practical point: mission-connected shared use can preserve exemption if the record shows the use remains tied to the exempt purpose.</a:t>
            </a:r>
          </a:p>
        </p:txBody>
      </p:sp>
      <p:sp>
        <p:nvSpPr>
          <p:cNvPr id="9" name="TextBox 8"/>
          <p:cNvSpPr txBox="1"/>
          <p:nvPr/>
        </p:nvSpPr>
        <p:spPr>
          <a:xfrm>
            <a:off x="3154680" y="237744"/>
            <a:ext cx="7863840" cy="896112"/>
          </a:xfrm>
          <a:prstGeom prst="rect">
            <a:avLst/>
          </a:prstGeom>
          <a:noFill/>
        </p:spPr>
        <p:txBody>
          <a:bodyPr wrap="square" lIns="18288" tIns="18288" rIns="18288" bIns="18288" anchor="t">
            <a:spAutoFit/>
          </a:bodyPr>
          <a:lstStyle/>
          <a:p>
            <a:pPr algn="l">
              <a:spcBef>
                <a:spcPts val="0"/>
              </a:spcBef>
              <a:spcAft>
                <a:spcPts val="200"/>
              </a:spcAft>
              <a:defRPr sz="1830" b="1" i="0">
                <a:solidFill>
                  <a:srgbClr val="1F2B48"/>
                </a:solidFill>
                <a:latin typeface="Aptos"/>
              </a:defRPr>
            </a:pPr>
            <a:r>
              <a:t>First Presbyterian Church of Boise v. Ada County: Idaho restored a 100% church exemption despite YMCA daycare use</a:t>
            </a:r>
          </a:p>
        </p:txBody>
      </p:sp>
      <p:sp>
        <p:nvSpPr>
          <p:cNvPr id="10" name="TextBox 9"/>
          <p:cNvSpPr txBox="1"/>
          <p:nvPr/>
        </p:nvSpPr>
        <p:spPr>
          <a:xfrm>
            <a:off x="3154680" y="960120"/>
            <a:ext cx="7635240" cy="256032"/>
          </a:xfrm>
          <a:prstGeom prst="rect">
            <a:avLst/>
          </a:prstGeom>
          <a:noFill/>
        </p:spPr>
        <p:txBody>
          <a:bodyPr wrap="square" lIns="18288" tIns="18288" rIns="18288" bIns="18288" anchor="t">
            <a:spAutoFit/>
          </a:bodyPr>
          <a:lstStyle/>
          <a:p>
            <a:pPr algn="l">
              <a:spcBef>
                <a:spcPts val="0"/>
              </a:spcBef>
              <a:spcAft>
                <a:spcPts val="200"/>
              </a:spcAft>
              <a:defRPr sz="1180" b="0" i="0">
                <a:solidFill>
                  <a:srgbClr val="5F6672"/>
                </a:solidFill>
                <a:latin typeface="Aptos"/>
              </a:defRPr>
            </a:pPr>
            <a:r>
              <a:t>Decision filed August 20, 2025 • church sought 100% exemption • county had allowed only 82% because YMCA daycare used part of the building</a:t>
            </a:r>
          </a:p>
        </p:txBody>
      </p:sp>
      <p:sp>
        <p:nvSpPr>
          <p:cNvPr id="11" name="TextBox 10"/>
          <p:cNvSpPr txBox="1"/>
          <p:nvPr/>
        </p:nvSpPr>
        <p:spPr>
          <a:xfrm>
            <a:off x="315468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356891"/>
                </a:solidFill>
                <a:latin typeface="Aptos"/>
              </a:defRPr>
            </a:pPr>
            <a:r>
              <a:t>Idaho holding</a:t>
            </a:r>
          </a:p>
        </p:txBody>
      </p:sp>
      <p:sp>
        <p:nvSpPr>
          <p:cNvPr id="12" name="TextBox 11"/>
          <p:cNvSpPr txBox="1"/>
          <p:nvPr/>
        </p:nvSpPr>
        <p:spPr>
          <a:xfrm>
            <a:off x="6720840" y="1353312"/>
            <a:ext cx="2926080" cy="256032"/>
          </a:xfrm>
          <a:prstGeom prst="rect">
            <a:avLst/>
          </a:prstGeom>
          <a:noFill/>
        </p:spPr>
        <p:txBody>
          <a:bodyPr wrap="square" lIns="18288" tIns="18288" rIns="18288" bIns="18288" anchor="t">
            <a:spAutoFit/>
          </a:bodyPr>
          <a:lstStyle/>
          <a:p>
            <a:pPr algn="l">
              <a:spcBef>
                <a:spcPts val="0"/>
              </a:spcBef>
              <a:spcAft>
                <a:spcPts val="200"/>
              </a:spcAft>
              <a:defRPr sz="1800" b="1" i="0">
                <a:solidFill>
                  <a:srgbClr val="A5522D"/>
                </a:solidFill>
                <a:latin typeface="Aptos"/>
              </a:defRPr>
            </a:pPr>
            <a:r>
              <a:t>Kansas comparison</a:t>
            </a:r>
          </a:p>
        </p:txBody>
      </p:sp>
      <p:sp>
        <p:nvSpPr>
          <p:cNvPr id="13" name="Rounded Rectangle 12"/>
          <p:cNvSpPr/>
          <p:nvPr/>
        </p:nvSpPr>
        <p:spPr>
          <a:xfrm>
            <a:off x="3127248" y="1673352"/>
            <a:ext cx="31546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ounded Rectangle 13"/>
          <p:cNvSpPr/>
          <p:nvPr/>
        </p:nvSpPr>
        <p:spPr>
          <a:xfrm>
            <a:off x="6611112" y="1673352"/>
            <a:ext cx="3611880" cy="2944368"/>
          </a:xfrm>
          <a:prstGeom prst="roundRect">
            <a:avLst/>
          </a:prstGeom>
          <a:solidFill>
            <a:srgbClr val="FFFFFF"/>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28416" y="1856231"/>
            <a:ext cx="265176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What Idaho emphasized</a:t>
            </a:r>
          </a:p>
        </p:txBody>
      </p:sp>
      <p:sp>
        <p:nvSpPr>
          <p:cNvPr id="16" name="TextBox 15"/>
          <p:cNvSpPr txBox="1"/>
          <p:nvPr/>
        </p:nvSpPr>
        <p:spPr>
          <a:xfrm>
            <a:off x="3328416" y="2103120"/>
            <a:ext cx="2697480" cy="2176272"/>
          </a:xfrm>
          <a:prstGeom prst="rect">
            <a:avLst/>
          </a:prstGeom>
          <a:noFill/>
        </p:spPr>
        <p:txBody>
          <a:bodyPr wrap="square" lIns="18288" tIns="18288" rIns="18288" bIns="18288" anchor="t">
            <a:spAutoFit/>
          </a:bodyPr>
          <a:lstStyle/>
          <a:p>
            <a:pPr algn="l">
              <a:spcBef>
                <a:spcPts val="0"/>
              </a:spcBef>
              <a:spcAft>
                <a:spcPts val="100"/>
              </a:spcAft>
              <a:defRPr sz="1180" b="0" i="0">
                <a:solidFill>
                  <a:srgbClr val="343434"/>
                </a:solidFill>
                <a:latin typeface="Aptos"/>
              </a:defRPr>
            </a:pPr>
            <a:r>
              <a:t>• The church and YMCA had a “Shared Use Agreement.”</a:t>
            </a:r>
          </a:p>
          <a:p>
            <a:pPr algn="l">
              <a:spcBef>
                <a:spcPts val="0"/>
              </a:spcBef>
              <a:spcAft>
                <a:spcPts val="100"/>
              </a:spcAft>
              <a:defRPr sz="1180" b="0" i="0">
                <a:solidFill>
                  <a:srgbClr val="343434"/>
                </a:solidFill>
                <a:latin typeface="Aptos"/>
              </a:defRPr>
            </a:pPr>
            <a:r>
              <a:t>• The county treated roughly 18% of the church as taxable.</a:t>
            </a:r>
          </a:p>
          <a:p>
            <a:pPr algn="l">
              <a:spcBef>
                <a:spcPts val="0"/>
              </a:spcBef>
              <a:spcAft>
                <a:spcPts val="100"/>
              </a:spcAft>
              <a:defRPr sz="1180" b="0" i="0">
                <a:solidFill>
                  <a:srgbClr val="343434"/>
                </a:solidFill>
                <a:latin typeface="Aptos"/>
              </a:defRPr>
            </a:pPr>
            <a:r>
              <a:t>• The court agreed the agreement functioned as a lease.</a:t>
            </a:r>
          </a:p>
          <a:p>
            <a:pPr algn="l">
              <a:spcBef>
                <a:spcPts val="0"/>
              </a:spcBef>
              <a:spcAft>
                <a:spcPts val="100"/>
              </a:spcAft>
              <a:defRPr sz="1180" b="0" i="0">
                <a:solidFill>
                  <a:srgbClr val="343434"/>
                </a:solidFill>
                <a:latin typeface="Aptos"/>
              </a:defRPr>
            </a:pPr>
            <a:r>
              <a:t>• But the use still fit Idaho’s statutory carve-out for meeting / recreational space tied to church purposes.</a:t>
            </a:r>
          </a:p>
        </p:txBody>
      </p:sp>
      <p:sp>
        <p:nvSpPr>
          <p:cNvPr id="17" name="TextBox 16"/>
          <p:cNvSpPr txBox="1"/>
          <p:nvPr/>
        </p:nvSpPr>
        <p:spPr>
          <a:xfrm>
            <a:off x="6812280" y="1856231"/>
            <a:ext cx="3063240" cy="228600"/>
          </a:xfrm>
          <a:prstGeom prst="rect">
            <a:avLst/>
          </a:prstGeom>
          <a:noFill/>
        </p:spPr>
        <p:txBody>
          <a:bodyPr wrap="square" lIns="18288" tIns="18288" rIns="18288" bIns="18288" anchor="t">
            <a:spAutoFit/>
          </a:bodyPr>
          <a:lstStyle/>
          <a:p>
            <a:pPr algn="l">
              <a:spcBef>
                <a:spcPts val="0"/>
              </a:spcBef>
              <a:spcAft>
                <a:spcPts val="200"/>
              </a:spcAft>
              <a:defRPr sz="1480" b="1" i="0">
                <a:solidFill>
                  <a:srgbClr val="1F2B48"/>
                </a:solidFill>
                <a:latin typeface="Aptos"/>
              </a:defRPr>
            </a:pPr>
            <a:r>
              <a:t>Kansas religious-use lens</a:t>
            </a:r>
          </a:p>
        </p:txBody>
      </p:sp>
      <p:sp>
        <p:nvSpPr>
          <p:cNvPr id="18" name="TextBox 17"/>
          <p:cNvSpPr txBox="1"/>
          <p:nvPr/>
        </p:nvSpPr>
        <p:spPr>
          <a:xfrm>
            <a:off x="6812280" y="2103120"/>
            <a:ext cx="3108960" cy="1627632"/>
          </a:xfrm>
          <a:prstGeom prst="rect">
            <a:avLst/>
          </a:prstGeom>
          <a:noFill/>
        </p:spPr>
        <p:txBody>
          <a:bodyPr wrap="square" lIns="18288" tIns="18288" rIns="18288" bIns="18288" anchor="t">
            <a:spAutoFit/>
          </a:bodyPr>
          <a:lstStyle/>
          <a:p>
            <a:r>
              <a:rPr sz="1200">
                <a:latin typeface="Aptos"/>
              </a:rPr>
              <a:t>• Kansas asks whether the property is used exclusively for exempt religious or charitable purposes.</a:t>
            </a:r>
          </a:p>
          <a:p>
            <a:r>
              <a:rPr sz="1200">
                <a:latin typeface="Aptos"/>
              </a:rPr>
              <a:t>• Third-party daycare facts become a pressure point if the activity looks commercially independent from the church mission.</a:t>
            </a:r>
          </a:p>
          <a:p>
            <a:r>
              <a:rPr sz="1200">
                <a:latin typeface="Aptos"/>
              </a:rPr>
              <a:t>• The record should pin down control, access, fees, and mission connection.</a:t>
            </a:r>
          </a:p>
        </p:txBody>
      </p:sp>
      <p:sp>
        <p:nvSpPr>
          <p:cNvPr id="19" name="TextBox 18"/>
          <p:cNvSpPr txBox="1"/>
          <p:nvPr/>
        </p:nvSpPr>
        <p:spPr>
          <a:xfrm>
            <a:off x="6812280" y="4114800"/>
            <a:ext cx="3017520" cy="411480"/>
          </a:xfrm>
          <a:prstGeom prst="rect">
            <a:avLst/>
          </a:prstGeom>
          <a:noFill/>
        </p:spPr>
        <p:txBody>
          <a:bodyPr wrap="square" lIns="18288" tIns="18288" rIns="18288" bIns="18288" anchor="t">
            <a:spAutoFit/>
          </a:bodyPr>
          <a:lstStyle/>
          <a:p>
            <a:pPr algn="l">
              <a:spcBef>
                <a:spcPts val="0"/>
              </a:spcBef>
              <a:spcAft>
                <a:spcPts val="200"/>
              </a:spcAft>
              <a:defRPr sz="1080" b="1" i="1">
                <a:solidFill>
                  <a:srgbClr val="4A724E"/>
                </a:solidFill>
                <a:latin typeface="Aptos"/>
              </a:defRPr>
            </a:pPr>
            <a:r>
              <a:rPr sz="1050">
                <a:latin typeface="Aptos"/>
              </a:rPr>
              <a:t>Shared theme: labels like “lease” or “shared use” matter less than the statutory use analysis.</a:t>
            </a:r>
          </a:p>
        </p:txBody>
      </p:sp>
      <p:sp>
        <p:nvSpPr>
          <p:cNvPr id="20" name="Rounded Rectangle 19"/>
          <p:cNvSpPr/>
          <p:nvPr/>
        </p:nvSpPr>
        <p:spPr>
          <a:xfrm>
            <a:off x="3127248" y="4800600"/>
            <a:ext cx="7095744" cy="896112"/>
          </a:xfrm>
          <a:prstGeom prst="roundRect">
            <a:avLst/>
          </a:prstGeom>
          <a:solidFill>
            <a:srgbClr val="EEE9DC"/>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310128" y="4919472"/>
            <a:ext cx="2057400" cy="438912"/>
          </a:xfrm>
          <a:prstGeom prst="rect">
            <a:avLst/>
          </a:prstGeom>
          <a:noFill/>
        </p:spPr>
        <p:txBody>
          <a:bodyPr wrap="square" lIns="18288" tIns="18288" rIns="18288" bIns="18288" anchor="t">
            <a:spAutoFit/>
          </a:bodyPr>
          <a:lstStyle/>
          <a:p>
            <a:pPr algn="l">
              <a:spcBef>
                <a:spcPts val="0"/>
              </a:spcBef>
              <a:spcAft>
                <a:spcPts val="200"/>
              </a:spcAft>
              <a:defRPr sz="1440" b="1" i="0">
                <a:solidFill>
                  <a:srgbClr val="1F2B48"/>
                </a:solidFill>
                <a:latin typeface="Aptos"/>
              </a:defRPr>
            </a:pPr>
            <a:r>
              <a:t>Checklist for shared-use exemption cases</a:t>
            </a:r>
          </a:p>
        </p:txBody>
      </p:sp>
      <p:sp>
        <p:nvSpPr>
          <p:cNvPr id="22" name="TextBox 21"/>
          <p:cNvSpPr txBox="1"/>
          <p:nvPr/>
        </p:nvSpPr>
        <p:spPr>
          <a:xfrm>
            <a:off x="5504688" y="4919472"/>
            <a:ext cx="1920240" cy="420624"/>
          </a:xfrm>
          <a:prstGeom prst="rect">
            <a:avLst/>
          </a:prstGeom>
          <a:noFill/>
        </p:spPr>
        <p:txBody>
          <a:bodyPr wrap="square" lIns="18288" tIns="18288" rIns="18288" bIns="18288" anchor="t">
            <a:spAutoFit/>
          </a:bodyPr>
          <a:lstStyle/>
          <a:p>
            <a:pPr algn="l">
              <a:spcBef>
                <a:spcPts val="0"/>
              </a:spcBef>
              <a:spcAft>
                <a:spcPts val="200"/>
              </a:spcAft>
              <a:defRPr sz="1110" b="0" i="0">
                <a:solidFill>
                  <a:srgbClr val="343434"/>
                </a:solidFill>
                <a:latin typeface="Aptos"/>
              </a:defRPr>
            </a:pPr>
            <a:r>
              <a:t>1. Who controls access / scheduling?</a:t>
            </a:r>
          </a:p>
          <a:p>
            <a:pPr algn="l">
              <a:spcBef>
                <a:spcPts val="0"/>
              </a:spcBef>
              <a:spcAft>
                <a:spcPts val="200"/>
              </a:spcAft>
              <a:defRPr sz="1110" b="0" i="0">
                <a:solidFill>
                  <a:srgbClr val="343434"/>
                </a:solidFill>
                <a:latin typeface="Aptos"/>
              </a:defRPr>
            </a:pPr>
            <a:r>
              <a:t>2. What spaces are used, and how often?</a:t>
            </a:r>
          </a:p>
          <a:p>
            <a:pPr algn="l">
              <a:spcBef>
                <a:spcPts val="0"/>
              </a:spcBef>
              <a:spcAft>
                <a:spcPts val="200"/>
              </a:spcAft>
              <a:defRPr sz="1110" b="0" i="0">
                <a:solidFill>
                  <a:srgbClr val="343434"/>
                </a:solidFill>
                <a:latin typeface="Aptos"/>
              </a:defRPr>
            </a:pPr>
            <a:r>
              <a:t>3. Are payments rent or cost-sharing?</a:t>
            </a:r>
          </a:p>
        </p:txBody>
      </p:sp>
      <p:sp>
        <p:nvSpPr>
          <p:cNvPr id="23" name="TextBox 22"/>
          <p:cNvSpPr txBox="1"/>
          <p:nvPr/>
        </p:nvSpPr>
        <p:spPr>
          <a:xfrm>
            <a:off x="7635240" y="4919472"/>
            <a:ext cx="2240280" cy="420624"/>
          </a:xfrm>
          <a:prstGeom prst="rect">
            <a:avLst/>
          </a:prstGeom>
          <a:noFill/>
        </p:spPr>
        <p:txBody>
          <a:bodyPr wrap="square" lIns="18288" tIns="18288" rIns="18288" bIns="18288" anchor="t">
            <a:spAutoFit/>
          </a:bodyPr>
          <a:lstStyle/>
          <a:p>
            <a:pPr algn="l">
              <a:spcBef>
                <a:spcPts val="0"/>
              </a:spcBef>
              <a:spcAft>
                <a:spcPts val="200"/>
              </a:spcAft>
              <a:defRPr sz="1110" b="0" i="0">
                <a:solidFill>
                  <a:srgbClr val="343434"/>
                </a:solidFill>
                <a:latin typeface="Aptos"/>
              </a:defRPr>
            </a:pPr>
            <a:r>
              <a:t>4. Is the outside use mission-connected?</a:t>
            </a:r>
          </a:p>
          <a:p>
            <a:pPr algn="l">
              <a:spcBef>
                <a:spcPts val="0"/>
              </a:spcBef>
              <a:spcAft>
                <a:spcPts val="200"/>
              </a:spcAft>
              <a:defRPr sz="1110" b="0" i="0">
                <a:solidFill>
                  <a:srgbClr val="343434"/>
                </a:solidFill>
                <a:latin typeface="Aptos"/>
              </a:defRPr>
            </a:pPr>
            <a:r>
              <a:t>5. Is any nonexempt use only incidental?</a:t>
            </a:r>
          </a:p>
        </p:txBody>
      </p:sp>
      <p:sp>
        <p:nvSpPr>
          <p:cNvPr id="24" name="Rounded Rectangle 23"/>
          <p:cNvSpPr/>
          <p:nvPr/>
        </p:nvSpPr>
        <p:spPr>
          <a:xfrm>
            <a:off x="3200400" y="6190488"/>
            <a:ext cx="6912864" cy="310896"/>
          </a:xfrm>
          <a:prstGeom prst="roundRect">
            <a:avLst/>
          </a:prstGeom>
          <a:solidFill>
            <a:srgbClr val="F9F7F3"/>
          </a:solidFill>
          <a:ln w="13970">
            <a:solidFill>
              <a:srgbClr val="D4C6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346704" y="6236208"/>
            <a:ext cx="6565392" cy="237744"/>
          </a:xfrm>
          <a:prstGeom prst="rect">
            <a:avLst/>
          </a:prstGeom>
          <a:noFill/>
        </p:spPr>
        <p:txBody>
          <a:bodyPr wrap="square" lIns="9144" tIns="9144" rIns="9144" bIns="9144" anchor="t">
            <a:spAutoFit/>
          </a:bodyPr>
          <a:lstStyle/>
          <a:p>
            <a:pPr algn="l">
              <a:spcBef>
                <a:spcPts val="0"/>
              </a:spcBef>
              <a:spcAft>
                <a:spcPts val="200"/>
              </a:spcAft>
              <a:defRPr sz="1010" b="0" i="1">
                <a:solidFill>
                  <a:srgbClr val="4A724E"/>
                </a:solidFill>
                <a:latin typeface="Aptos"/>
              </a:defRPr>
            </a:pPr>
            <a:r>
              <a:rPr sz="900">
                <a:latin typeface="Aptos"/>
              </a:rPr>
              <a:t>Good Kansas question: do these shared-use facts strengthen or weaken “exclusive use”?</a:t>
            </a:r>
          </a:p>
        </p:txBody>
      </p:sp>
      <p:sp>
        <p:nvSpPr>
          <p:cNvPr id="26" name="TextBox 25"/>
          <p:cNvSpPr txBox="1"/>
          <p:nvPr/>
        </p:nvSpPr>
        <p:spPr>
          <a:xfrm>
            <a:off x="3145536" y="6620256"/>
            <a:ext cx="7040880" cy="146304"/>
          </a:xfrm>
          <a:prstGeom prst="rect">
            <a:avLst/>
          </a:prstGeom>
          <a:noFill/>
        </p:spPr>
        <p:txBody>
          <a:bodyPr wrap="square" lIns="0" tIns="0" rIns="0" bIns="0" anchor="t">
            <a:spAutoFit/>
          </a:bodyPr>
          <a:lstStyle/>
          <a:p>
            <a:pPr algn="l">
              <a:spcBef>
                <a:spcPts val="0"/>
              </a:spcBef>
              <a:spcAft>
                <a:spcPts val="200"/>
              </a:spcAft>
              <a:defRPr sz="690" b="0" i="0">
                <a:solidFill>
                  <a:srgbClr val="5F6672"/>
                </a:solidFill>
                <a:latin typeface="Aptos"/>
              </a:defRPr>
            </a:pPr>
            <a:r>
              <a:rPr sz="590">
                <a:latin typeface="Aptos"/>
              </a:rPr>
              <a:t>Source: First Presbyterian Church of Boise, Idaho, Inc. v. Ada County, Dkt. 51890-2024 (Idaho Aug. 20, 2025); Idaho Code § 63-602B.</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5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9357055" y="0"/>
            <a:ext cx="2834640" cy="6858000"/>
          </a:xfrm>
          <a:prstGeom prst="rect">
            <a:avLst/>
          </a:prstGeom>
          <a:solidFill>
            <a:srgbClr val="1C33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9613087" y="5440680"/>
            <a:ext cx="2240280" cy="146304"/>
          </a:xfrm>
          <a:prstGeom prst="rect">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231574" y="384048"/>
            <a:ext cx="384048" cy="384048"/>
          </a:xfrm>
          <a:prstGeom prst="ellipse">
            <a:avLst/>
          </a:prstGeom>
          <a:solidFill>
            <a:srgbClr val="2D4F7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77240" y="1234440"/>
            <a:ext cx="7132320" cy="731520"/>
          </a:xfrm>
          <a:prstGeom prst="rect">
            <a:avLst/>
          </a:prstGeom>
          <a:noFill/>
        </p:spPr>
        <p:txBody>
          <a:bodyPr wrap="square" lIns="0" tIns="0" rIns="0" bIns="0" anchor="t">
            <a:spAutoFit/>
          </a:bodyPr>
          <a:lstStyle/>
          <a:p>
            <a:pPr>
              <a:defRPr sz="2800" b="1" i="0">
                <a:solidFill>
                  <a:srgbClr val="1F2B48"/>
                </a:solidFill>
                <a:latin typeface="Aptos"/>
              </a:defRPr>
            </a:pPr>
            <a:r>
              <a:t>Michigan</a:t>
            </a:r>
          </a:p>
        </p:txBody>
      </p:sp>
      <p:sp>
        <p:nvSpPr>
          <p:cNvPr id="7" name="TextBox 6"/>
          <p:cNvSpPr txBox="1"/>
          <p:nvPr/>
        </p:nvSpPr>
        <p:spPr>
          <a:xfrm>
            <a:off x="777240" y="2121408"/>
            <a:ext cx="7132320" cy="1143000"/>
          </a:xfrm>
          <a:prstGeom prst="rect">
            <a:avLst/>
          </a:prstGeom>
          <a:noFill/>
        </p:spPr>
        <p:txBody>
          <a:bodyPr wrap="square" lIns="0" tIns="0" rIns="0" bIns="0" anchor="t">
            <a:spAutoFit/>
          </a:bodyPr>
          <a:lstStyle/>
          <a:p>
            <a:pPr algn="l">
              <a:spcAft>
                <a:spcPts val="200"/>
              </a:spcAft>
              <a:defRPr sz="1600" b="1" i="0">
                <a:solidFill>
                  <a:srgbClr val="356891"/>
                </a:solidFill>
                <a:latin typeface="Aptos"/>
              </a:defRPr>
            </a:pPr>
            <a:r>
              <a:t>Exemption type</a:t>
            </a:r>
          </a:p>
          <a:p>
            <a:pPr algn="l">
              <a:spcAft>
                <a:spcPts val="200"/>
              </a:spcAft>
              <a:defRPr sz="2200" b="1" i="0">
                <a:solidFill>
                  <a:srgbClr val="1F2B48"/>
                </a:solidFill>
                <a:latin typeface="Aptos"/>
              </a:defRPr>
            </a:pPr>
            <a:r>
              <a:t>Agritourism / qualified agricultural exemption</a:t>
            </a:r>
          </a:p>
          <a:p>
            <a:pPr algn="l">
              <a:spcAft>
                <a:spcPts val="200"/>
              </a:spcAft>
              <a:defRPr sz="1350" b="0" i="0">
                <a:solidFill>
                  <a:srgbClr val="5F6672"/>
                </a:solidFill>
                <a:latin typeface="Aptos"/>
              </a:defRPr>
            </a:pPr>
            <a:r>
              <a:t>Mixed agricultural and commercial use</a:t>
            </a:r>
          </a:p>
        </p:txBody>
      </p:sp>
      <p:sp>
        <p:nvSpPr>
          <p:cNvPr id="8" name="TextBox 7"/>
          <p:cNvSpPr txBox="1"/>
          <p:nvPr/>
        </p:nvSpPr>
        <p:spPr>
          <a:xfrm>
            <a:off x="777240" y="5074920"/>
            <a:ext cx="6217920" cy="411480"/>
          </a:xfrm>
          <a:prstGeom prst="rect">
            <a:avLst/>
          </a:prstGeom>
          <a:noFill/>
        </p:spPr>
        <p:txBody>
          <a:bodyPr wrap="square" lIns="0" tIns="0" rIns="0" bIns="0" anchor="t">
            <a:spAutoFit/>
          </a:bodyPr>
          <a:lstStyle/>
          <a:p>
            <a:pPr>
              <a:defRPr sz="1500" b="1" i="0">
                <a:solidFill>
                  <a:srgbClr val="5F6672"/>
                </a:solidFill>
                <a:latin typeface="Aptos"/>
              </a:defRPr>
            </a:pPr>
            <a:r>
              <a:t>Next state case</a:t>
            </a:r>
          </a:p>
        </p:txBody>
      </p:sp>
      <p:sp>
        <p:nvSpPr>
          <p:cNvPr id="9" name="TextBox 8"/>
          <p:cNvSpPr txBox="1"/>
          <p:nvPr/>
        </p:nvSpPr>
        <p:spPr>
          <a:xfrm>
            <a:off x="9585655" y="2057400"/>
            <a:ext cx="2194560" cy="640080"/>
          </a:xfrm>
          <a:prstGeom prst="rect">
            <a:avLst/>
          </a:prstGeom>
          <a:noFill/>
        </p:spPr>
        <p:txBody>
          <a:bodyPr wrap="square" lIns="0" tIns="0" rIns="0" bIns="0" anchor="t">
            <a:spAutoFit/>
          </a:bodyPr>
          <a:lstStyle/>
          <a:p>
            <a:pPr>
              <a:defRPr sz="2100" b="1" i="0">
                <a:solidFill>
                  <a:srgbClr val="FFFFFF"/>
                </a:solidFill>
                <a:latin typeface="Aptos"/>
              </a:defRPr>
            </a:pPr>
            <a:r>
              <a:t>Michigan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6558</Words>
  <Application>Microsoft Office PowerPoint</Application>
  <PresentationFormat>Widescreen</PresentationFormat>
  <Paragraphs>443</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Aptos</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Ted Smith [KDOR]</dc:creator>
  <cp:keywords/>
  <dc:description>generated using python-pptx</dc:description>
  <cp:lastModifiedBy>Ted Smith [KDOR]</cp:lastModifiedBy>
  <cp:revision>2</cp:revision>
  <dcterms:created xsi:type="dcterms:W3CDTF">2013-01-27T09:14:16Z</dcterms:created>
  <dcterms:modified xsi:type="dcterms:W3CDTF">2026-06-12T15:19:30Z</dcterms:modified>
  <cp:category/>
</cp:coreProperties>
</file>