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35"/>
  </p:notesMasterIdLst>
  <p:sldIdLst>
    <p:sldId id="399" r:id="rId3"/>
    <p:sldId id="404" r:id="rId4"/>
    <p:sldId id="405" r:id="rId5"/>
    <p:sldId id="391" r:id="rId6"/>
    <p:sldId id="406" r:id="rId7"/>
    <p:sldId id="392" r:id="rId8"/>
    <p:sldId id="408" r:id="rId9"/>
    <p:sldId id="412" r:id="rId10"/>
    <p:sldId id="407" r:id="rId11"/>
    <p:sldId id="389" r:id="rId12"/>
    <p:sldId id="410" r:id="rId13"/>
    <p:sldId id="370" r:id="rId14"/>
    <p:sldId id="394" r:id="rId15"/>
    <p:sldId id="393" r:id="rId16"/>
    <p:sldId id="257" r:id="rId17"/>
    <p:sldId id="259" r:id="rId18"/>
    <p:sldId id="260" r:id="rId19"/>
    <p:sldId id="261" r:id="rId20"/>
    <p:sldId id="413" r:id="rId21"/>
    <p:sldId id="262" r:id="rId22"/>
    <p:sldId id="265" r:id="rId23"/>
    <p:sldId id="395" r:id="rId24"/>
    <p:sldId id="396" r:id="rId25"/>
    <p:sldId id="397" r:id="rId26"/>
    <p:sldId id="398" r:id="rId27"/>
    <p:sldId id="400" r:id="rId28"/>
    <p:sldId id="401" r:id="rId29"/>
    <p:sldId id="402" r:id="rId30"/>
    <p:sldId id="403" r:id="rId31"/>
    <p:sldId id="411" r:id="rId32"/>
    <p:sldId id="373" r:id="rId33"/>
    <p:sldId id="367" r:id="rId3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AE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09T16:02:42.452"/>
    </inkml:context>
    <inkml:brush xml:id="br0">
      <inkml:brushProperty name="width" value="0.35" units="cm"/>
      <inkml:brushProperty name="height" value="0.35" units="cm"/>
      <inkml:brushProperty name="color" value="#AE198D"/>
      <inkml:brushProperty name="inkEffects" value="galaxy"/>
      <inkml:brushProperty name="anchorX" value="-7804.01855"/>
      <inkml:brushProperty name="anchorY" value="73.56221"/>
      <inkml:brushProperty name="scaleFactor" value="0.5"/>
    </inkml:brush>
  </inkml:definitions>
  <inkml:trace contextRef="#ctx0" brushRef="#br0">0 1756 4915,'9'-9'1892,"20"-14"-2207,14-9 1593,3-4-1553,1-1 1484,-3 1-197,-11 3 242,-4 2 1895,-9-4-2039,-7 2-1159,0-5 2161,6 2-2640,9-9 512,18-9 96,-2-9-607,9-7 667,-3 1-961,7-4 73,-11 3 915,0 4-1376,-11 10 1515,-10 8-459,-4 14-1165,34 20-5109,-13 35 5104,8 10 1323,3 5 0,-8-1 1069,-11 5-1375,-10-2 212,-10-2 445,-6 35 4946,-7-98-4907,8-2-741,5-10 1995,1-1-450,-3 2 184,-2 1-1613,1 4 2326,-1 2-2622,2-3 2636,-2 2-2630,4 0 508,3-9 97,-3-4-655,-2-15 728,-3-9-934,-4-6 982,-2 1-1264,-2-7 184,-1 4 1071,0 5-1593,-1 16 1754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09T16:03:00.759"/>
    </inkml:context>
    <inkml:brush xml:id="br0">
      <inkml:brushProperty name="width" value="0.35" units="cm"/>
      <inkml:brushProperty name="height" value="0.35" units="cm"/>
      <inkml:brushProperty name="color" value="#AE198D"/>
      <inkml:brushProperty name="inkEffects" value="galaxy"/>
      <inkml:brushProperty name="anchorX" value="-10372.8584"/>
      <inkml:brushProperty name="anchorY" value="559.23669"/>
      <inkml:brushProperty name="scaleFactor" value="0.5"/>
    </inkml:brush>
  </inkml:definitions>
  <inkml:trace contextRef="#ctx0" brushRef="#br0">1926 6270 4915,'0'0'0,"18"5"0,23 6 280,8 5-360,12-1 607,103 31 15320,-93-32-19829,27-2 6092,38-4-2067,9-3-43,-4 3 0,-11 3 0,-15 5 0,-24-1 0,21 18 0,15 9 0,19 2 0,-5-2 0,-9-2 0,-20-10-247,-18-8 318,-17-9 140,-18-1-281,8-14 105,38-19-35,69-25 0,52-10 0,39-6-280,-6-2 360,-26 0-606,-55-2 1431,-142 52-1049,51-30 0,-73 37 116,-3-1 1,0 1-1,0-2 1,17-16-1,-21 21-28,-3 0 0,1-1 0,-1 1 0,-1-1 0,1 0 0,-1 0 0,6-11 0,-5 11 67,-3 1 0,1 0 1,-1 0-1,1 0 0,-1 0 1,-1 0-1,1 0 0,0 0 1,-1-6-1,-1-31-837,-8 5 1041,-2 3-1213,1 4 1252,3 1-101,1 2 254,3 0 245,1 1 93,1-1-892,1 0 274,1 0-127,25-10 0,-2 26 0,-7 1 0,0 1 0,21-8 0,134-32 0,50 2 0,15 3-247,-25 10-201,-41 10 561,-39 13-939,31-9-11951,-108 7 14458,120-42-3922,72-37 2241,43-3 0,4 2 0,-39 18 0,-60-2 0,-166 63 0,0-1 0,45-31 0,-62 38 0,-1-1 0,-1 0 0,-1 0 0,0-1 0,0 0 0,10-15 0,-11 19 31,-4-2 0,1 1 0,-1-1 0,-1 0 1,1 0-1,-1 0 0,0 0 0,2-9 0,0 7-42,-3 1-1,0 0 1,-1 0-1,0 0 1,0-1-1,-1-12 1,-3-61-196,9-24 278,8-2-140,18-11 79,0 11-15,8 11 5,-1 15 247,-8 10-564,-2 21 702,-8 11-500,-7 4 642,0 5 85,1 7 134,-3-2-894,8-6 1419,56-69 9104,-38 76-10193,27 8 407,16 7-198,15 4-391,8 5 0,0 1 0,-10 1 0,-10 0 0,-16 1 0,28-6 0,137-1 0,165-10-280,92-16 360,47-5-606,-5-2 665,-54 1-960,-79 2 145,-106 8 823,-98 2-4587,-186 23 4594,1 0 0,-1 0 0,1 0 0,-1-1 0,0 0 0,0-1 0,12-6 0,-21 9-170,0 1-1,0-1 0,1 1 1,-1 0-1,0-1 0,0 1 1,1 0-1,-1-1 0,0 1 1,0-1-1,1 1 0,-1 0 1,0-1-1,0 1 0,0-1 1,0 1-1,0-1 1,0 1-1,0-1 0,0 1 1,0-1-1,0 1 0,0 0 1,0-1-1,0 1 0,0-1 1,0 1-1,0-1 0,0 1 1,-1 0-1,1-1 0,0 1 1,0-1-1,-1 1 0,1 0 1,-1-1-1,-26-17 17,4 7 93,-4 1 1,-39-8-1,-157-32-173,-65 1-160,-20 8 320,19 11-606,103 15-4526,129 14 6465,131 6-1908,111 4 425,66 5-175,17 9 325,-28 9-654,-48 14 22,-173-39 577,1 1 0,0 0 0,0 2 0,31 19 0,-46-28-34,1 3 0,0 0 0,0 1 0,0-1-1,-1 1 1,0 1 0,0-1 0,-1 0 0,1 1 0,5 11-1,-6-17-40,-2 2-1,-1 0 0,0 1 1,0-1-1,1 1 0,-2-1 1,1 1-1,0 0 0,0-1 1,-1 1-1,1 0 0,-1-1 1,0 1-1,0 0 0,0-1 1,0 1-1,-1 0 0,0 5 1,5-13-1,-4 6 0,0-1 0,0 1 0,0 0 0,0-1 0,0 1 0,-1-1 0,1 1 0,0-1 0,0 1 0,0-1 0,-1 1 0,1-1 0,0 1 0,-1-1 0,1 1 0,0-1 0,-1 1 0,1-1 0,-1 1 0,1-1 0,-1 0 0,1 1 0,-1-1 0,1 0 0,-1 1 0,1-1 0,-1 0 0,1 0 0,-1 0 0,1 1 0,-1-1 0,1 0 0,-1 0 0,0 0 0,1 0 0,-1 0 0,1 0 0,-1 0 0,0 0 0,1 0 0,-1-1 0,1 1 1,-1 0-1,1-4 105,-2 2 0,-1-1 0,1 0 0,0 1 1,0-1-1,0 0 0,0 0 0,0-1 1,0 1-1,-1-5 0,4-1-127,-4-3-1,1 0 1,0 0-1,1-14 1,5 14 73,-2-2 0,1-1 0,1 1 0,7-21 0,0 10 0,1 0 0,21-33 0,36-52 0,12 3 0,-1 11 0,2 3 0,-7 15 0,-16 14 247,-11 14 201,0 17 191,35 1 111,56-5-897,50-5 1417,54-4-1597,38-10 211,46-12 196,10-7-607,-30 6 666,-50 3-960,-60 4 145,-54 10 823,-25 13 7471,33 2-10111,33 0 3680,25 2-1714,9 2 666,-4-3-960,-28-3 1036,-39 0-42,-39 8 9300,3-8-12163,30-14 4055,38-20-1365,27-14-280,-16 4 360,-26 5-606,-32 12 665,-108 50-34,44-32 0,-56 40-125,-1-2 0,0 1 0,13-18 0,-18 22 108,-1 0 0,-1-1-1,0 0 1,0 0 0,4-11 0,26-37-227,-10 35 162,-6 3 0,26-19 0,111-53-23,71-16 0,65-19 0,8 7 0,-31 22 0,-50 19 0,-57 25 0,-115 40 0,45-5 0,18 5 0,-28 10 0,-16 5 0,26 8 0,75-1-280,58-2 360,42-1-606,28-9 665,-20-2-960,-44-2 1035,-50 0-1284,-47-5 1345,-42 1-412,-31 1 384,-17-4-598,-12 2 466,-1 1 2359,50 3-3192,60 1 1077,37 13-606,-8 1 318,-24 6-8731,-130-9 9153,2-3-1,0 1 1,0 1 0,25 13 0,-34-14-809,0 0 0,-1 0-1,1 1 1,-1 0 0,-1 0 0,1 0 0,-1 1-1,9 13 1,-7-12 382,-3 0 0,1 2 0,-1-1 0,-1 1 0,0-1-1,6 21 1,-4-17-531,-2 3 0,0-1 0,1 29 0,0 46 931,18 14-2558,-12-79 2269,-1 1 0,17 32 0,36 53-2282,-39-82 2368,43 48 0,-40-49-1089,44 34 0,15 10 1223,-14-22-596,-16-8 5771,-12-9-5938,38 27 812,17 9-551,2-1 185,-10-12 160,-21-9 167,-53-26 2139,-14-17-2037,0 0 0,0 1 0,0-1 0,2 7 1,-3-9-513,0 1 0,-1 0 0,0 0 0,0 0 0,-1 0 0,1 0 1,-1 0-1,1 0 0,-1 0 0,0 0 0,0 0 0,-1 5 0,1-5 32,-1 0 0,1 0 0,-1 0 0,0 0 1,-1 0-1,1 0 0,-1 0 0,1 0 0,-1 0 0,0 0 0,-2 2 0,-20 30 3518,-7 6-4504,4 9 1435,0 4-478,6-3 0,7 1-280,4-6 360,5-5 160,3 5-320,2 1-127,1-2 278,0 7 140,0-4-281,0-5 105,-6-35-35,3-2 0,0 0 0,-1-1 0,1 1 0,-1 0 0,-5 6 0,-40 44 0,-33 12-280,-11-4 360,-1-6-606,0-8 665,8-3-960,10-7 1035,3 6-1284,0 7 1345,-16 14-412,-7 6-935,-18 17 1378,-5-3-1777,-12 1 471,-4-2 1205,-19-2-2015,-27-1 2271,-16-13-2437,-28-12 2475,-23-10-2492,-14-16 2491,3-11-2715,22-10 2779,54-2-4728,53 8 5276,39-3 3907,-36 4-6856,-135-3 2706,-103-3-622,-53-3-325,11-4-160,45 3 320,49-2 126,48 5-276,48 8-175,41 11-209,16 8 567,7 7-894,12-6 982,10-2-302,20 1-861,18-8 1237,16-8-1484,11-2 1515,3-1-179,-32 1-207,-31 2-160,0-4 320,14-5 127,20 2 241,21-4-561,-26 13 8591,56 0-8989,9 5 1169,4 6 1434,2 2-2624,2 5 2767,-1-3-2455,5-2 403,5-2-134,5 12-49,4 9 0,3 9 0,12 13 0,17 4 0,22 14 0,14 0-247,7-6 318,-6-14-106,-2-14 281,-9-14-563,-8-15 423,-2-13 105,-5-9-281,11-8-175,19-19 325,4-13-606,1-6 665,-14-3-960,-10 7 1035,-4 7 1197,-36 25-1465,-3-2 0,0 0-1,0 0 1,1 1 0,-1 0 0,0 0 0,7 2-1,48 10 272,11 16-217,17 11 0,3 2-280,-4-5 360,-7-3-120,3-8-446,-8-8 625,-1-13-960,-42-8 928,40-8 0,56-29-1177,18-13 274,0 4 964,1 8-1639,7 12 1848,2 15-1942,12 20 1958,7 23-2203,-5 13 2271,-17 5-2437,-31-5 732,-36-5 1772,-5-3-1137,-4-9 729,15-8 87,1-6-277,16-15 105,-7-10-315,-9-7 360,-16 1 127,-7 8-1346,-2 11 1726,-6 9-810,-3 4 777,-3 5-702,3-6 5290,15-14-5122,10-4 285,4 4-96,-54 11-349,52 9 0,62 31 467,23 22-437,-1 13-135,-4 1 325,-14-9-654,-8-1 726,-19-17-932,-25-16 981,-30-20 1906,-68-20-2160,-1 1 1,1-1-1,0 1 0,0-1 1,0 0-1,0 0 1,0 0-1,0-1 1,0 1-1,0-1 1,5-1-1,-5 3 54,-2-1 1,0-1 0,0 1-1,-1-1 1,1 1-1,0-1 1,0 1-1,0-1 1,0 1-1,0-1 1,0 0-1,-1 1 1,1-1 0,0 0-1,-1 0 1,1 0-1,-1 0 1,1 0-1,3-12 1515,-6 35-1587,37 29 1069,23 11-1252,33 12 381,5 1-407,4-9 360,-13-9 127,-5-5-558,-9-14 467,-13-11 124,-6-11 166,-4-13-505,-7-11 920,5-9-1036,-4-5 996,-3-4-973,0 3 288,2 5-96,9 11 0,17 15 0,14 15 0,5 12-280,3-1 360,-6-5-120,-19-12 320,-18-3-360,-18 5 120,-28-17-40,0 0 0,-1-1 0,1 1 0,-1 0 0,1 0 0,-1 0 0,0 0 0,0 1 0,0-1 0,1 4 0,4 23 0,-5 7 0,2 32 0,4 33-247,7-66 283,21 66-1,-8-54-312,44 71 0,-29-65-25,62 67 0,75 57 443,-7-28-1139,-20-26 1252,-27-35-1524,-26-22 1597,-10-20-5231,-56-33 5582,41 9-1,71 5-1108,33-4 361,5-2-175,-12 1 325,-20 6 160,-13 6-320,-23 7-127,-21 0 278,-17-7 174,-24-3-5898,-48-25 5857,-1-2 0,0 0 0,0 0 0,0 0 0,-1 0 0,1 1 0,3 7 0,-2 2-290,-2-3 0,0-1 0,0 1 0,-1 0 0,1 11 0,5 68 6,4 13-126,12 1 276,-14-80-82,0 0 1,15 29-1,-11-35 82,-1 0 0,0-1 0,27 26 0,-18-22-97,2 0 0,33 22 1,58 32 552,1-14-665,-16-18 2134,-24 7 9,-69-43-2126,1 0-1,-1 0 1,-1 0 0,1 0-1,9 16 1,-5-9 233,-2 0 0,-1 0 0,5 16 1,24 48-639,5 21 666,3-4-960,4 1 1036,3-5-1213,6-9 109,-9-13 1088,-1-15-1680,-11-10 4065,5 22-2512,34 33-12,35 34 1211,40 31-1598,40 13 244,10-6 153,1-12-624,-11-16 702,-22-18-973,-19-23 1039,-29-23-1212,-29-20 1253,-14-6-6244,27 38 7943,21 27-2871,1 1 677,1 14 320,-9-2 127,-11 6-278,-26-10-140,-63-92 246,20 47 0,-27-55 88,11 45-1,-5 11-449,-11-17 438,-8-16 133,-2-6 163,-2-8-506,0 6 920,2 19-1036,0 14 1285,2 28-1345,0 28 413,1 26-385,21 23-202,27 22 563,27 6-940,8-21 1041,12-20-1213,-16-37 1252,-17-34-487,-20-29 2471,-22-16-3131,-13-8 1559,-8 8-781,-5 6 689,0 8-727,0-4 934,2 4-982,0-2 301,3-3 863,0-1-1238,0-8 1484,1-2-1515,0-6 1777,1-6-370,-1-3-1335,0-5 1958,0 15-2156,-5 14 2394,0 16-2461,-1 8 469,1 15 110,2 1-607,1-1 666,1-8-960,0 16 1036,1 7-1213,-5 4 1252,0 12-1524,0 3 278,1-12 1206,1-10-403,1-16-1187,1-20 1769,-5-22-5911,-2-52 5590,7 3 1,-1-1-1,0 0 0,0 1 1,0-1-1,0 0 1,0 0-1,0 0 0,0 0 1,0-1-1,0 1 1,0-1-1,0 1 0,-1-1 1,1 0-1,0 1 1,0-1-1,0 0 1,-1-1-1,-3 1 0,-27-3-325,6-1-1,-36-10 1,-103-22 253,-7-9 0,19 5 0,30 9 0,10-13 0,-31-12 0,-35-11 280,-36-17-360,-27-1-127,-1 8 278,17 18-140,39 18 79,40 15-15,42 13 3686,66 14-4206,-40 4-1,-69 6 772,-18 8-166,-15-1-120,-24-2-447,-8-10 626,-1-15-960,4-14 73,6-17 916,8-15-1377,20-1 1515,31 4-588,35 5 318,0 1 5518,-25 6-7426,-31-7 2748,-16-1-1402,4 2 665,2-1-209,22 4-681,5-6 965,14-6-1212,6-3 1253,8 4-1525,11 1 1596,21 6-1807,20 7 2104,17 10-882,13 9 813,15 4-702,4 0 974,-2-1-1041,-6-2 1213,-12-13-1252,-17-7 1524,-11-1-1597,-18-10 244,-5 2 153,-2 4 175,2 5-605,3-1 480,3 4-160,-3 3 287,2-7-318,-4-5-173,-13-14 324,0 3 160,2-1-320,11 6-127,5 6 277,11 2 175,7 11-325,7-2-127,-1 3-241,3-3 561,-19-4-939,-26-15 1041,-21-15-1213,-16-3 1252,-17-10-1524,-7 3 1597,2 4-1226,-5-5 1109,7 1-315,1-2 105,12 11 0,17 6 0,17 16 0,24 15 0,27 7 0,-18-6 0,-26-4 0,-15-16 0,-11-11 0,0-14 0,8 5 0,28 2 0,22 11 280,21 9-360,-26-35 7705,18 40-8094,-15-3 1066,-2 3 1365,1 9-2461,0 6 2614,0-3-2648,0 3 2645,-5 0-2639,-11-4 2859,-1 0-3203,0 2 1247,9-5-903,9 2 666,14-9-960,7-9 1036,10 1-323,13 4-782,11 0 1144,10 5-1524,1 0 278,4 3 1206,-2-1-1779,1-2 344,-4 8 1486,-17-42 3829,33 13-6182,4-6 2955,3 4-902,0 3 314,-3 3-358,-2-2 653,-7 2-727,-8 7 934,-1 7-982,-5 12 3210,1 6-3840,-7 3 1246,-4 3-415,-7-1 0,-1-5 0,-1-7 0,-4-16-247,2-6 318,-4-14-106,2-12-484,2 1-25,-3 4 668,8 12-1173,3 11 1320,-97-23-13088,68 72 12817,7-5 1006,12-9-542,35 14-472,0 3 0,0-1 0,0 0 0,0 0 0,1 0 1,0 0-1,0 0 0,-3-8 0,-10-54-132,16-118 15868,13 152-18660,5 3 1101,-18 29 1959,1-2 1,1 0 0,-1 0 0,0 0 0,1 1 0,0-1 0,-1 1 0,1-1 0,0 1 0,-1 0 0,1 0 0,0 0 0,0 1 0,0-1 0,0 1 0,0-1 0,3 1 0,-5-3-107,4 3 0,-1 0 0,0 0-1,1 0 1,-1 1 0,0-1 0,0 1 0,1 0 0,-1 0-1,6 3 1,-7-2-31,1 0 0,1 1 1,-1 0-1,1 0 0,-1 0 0,0 1 0,0-1 0,5 8 0,-4-6-25,1 2-1,-1 0 1,-1 0-1,0 0 1,4 10-1,14 46 106,-10-1-625,-6-5 702,-10-13-974,-7-13 1041,6-30-292,2 1 0,1-1 1,0 1-1,-1-1 0,1 0 0,-1 0 1,1 0-1,-1 0 0,1 0 0,-1-1 1,0 1-1,-4-1 0,-16-3 162,4 1 0,-36-9-1,-110-34-1354,-47-40 1597,-14-25-1717,23-1 1741,44 12-1995,37 18-8894,5-20 13459,-4-11-4486,-3-11 1565,11 8 0,24 18 0,15 20 0,-18-2 0,0 13 0,0 11 0,-20 10 0,-4 13 0,4 12 0,1 4 0,17 6 0,4-2 0,15 4 0,-11 2 7745,-36 1-8581,-13 3 1549,6-5 1097,25-3-525,22-1 189,23 2 246,10 2-1023,11 2-704,-3 2 151,-39-4-144,-47-20 0,-9 0-280,-11-10 360,15-5-606,18 6 665,24 2-960,23 8 1035,-188-2-9366,92 22 7343,8 4-160,25 3 2532,25-5-1897,16 0 1634,16-5-170,11-5 324,6-10-566,-1 1 892,7-1-981,1-2 1264,5 6-1338,6-1 1567,-2 5-1621,-1-1 1729,-19-1-1753,-3 3 2007,-24 4-2076,-5 3 387,-8-2-414,7-3 562,13 1-939,10-3 1041,14 3-322,11 2-784,4-2 1146,-10-8-1526,-3 1 1598,-2 3-1809,-6 4 1859,0 4-1942,1 3 1959,1 3-311,3 2 324,1 0-507,2 1 921,6-1-1035,1 1 1284,-1 5-1345,6 0 1484,-37 14 7700,-5 10-11499,-30 10 3885,-20 13 674,-6 5-2532,8-3 2913,12 0-2941,13-12 1334,21-6-871,20-12-88,11 2 576,-14 9-480,-15 6 160,-5 0-287,-18-1 318,-11-4-625,-19-9 702,-5-8-974,2-7 1041,17-12-1213,13-4 1252,24-2-1524,-19 12-10186,91-4 12390,-19 8 0,-63 23-2884,-2 6 2197,10 1-318,14-7-140,15-8 561,61-23-368,-3-2 0,0 0 0,-1 0 0,1 0 0,0 0 0,0 0 1,0 0-1,0 0 0,0 0 0,0 1 0,0-1 0,1 0 0,-1 1 0,0-1 0,1 1 0,-1-1 0,1 1 0,-1-1 0,1 1 0,0-1 0,-1 3 0,11 6 31,-6-4 1,0-1-1,1 1 0,0-1 1,0 0-1,0 0 0,1 0 1,10 6-1,23 10-33,59 27 0,97 21 20,37-6 0,26-10 0,8-4 0,-16-6 0,-43-12 0,-48-5 0,-27 8 10001,1 5-12858,32-5 4006,28-7-1069,2-8-607,-16-8 666,-25-4-960,-29 6 9755,5 13-11532,-9 5 3843,-15-2-1245,-19-5 0,-21-2 0,0 0 0,-6-6 0,-4-3 0,-6-5 0,3 1 0,10-1 0,17 8 0,32 10 0,16 3 0,-1 8 0,-1-5 0,-15-1 0,-16-2-247,-11-2-6058,21 5 8092,13 5-4166,-5 5 2798,-5-6-2242,-19 3 654,-18-3 1404,-12-2-187,-17-3-128,-11 3 654,-5 0-727,8 23 6551,-7-38-7960,44-2 2393,36 6 682,28 1-1945,12 3 2394,16 11-2461,-1 6 468,-8 5 111,-18-2-606,-23-3 665,-15-6-960,-17 2 1036,-13-4-1213,-14-8 109,-10-2 1088,-9-8-82,10 11-197,18 10-127,47 13 278,56 26-626,47 15 704,43 6-975,20 5 1041,0-9-1213,-15-9 1252,-20-10-381,-40-15-1016,-38-12 244,-49-11-7330,-104-30 8547,-1-4 1,-1 1-1,1 1 1,-1-1-1,0 1 1,13 13-1,-15-16-451,-1 1-1,-1 0 1,0 1-1,0 0 0,-1 0 1,1 0-1,-1 1 1,3 6-1,-1-7 134,-3 0 0,0 0 0,0 1 0,-1-1 0,1 1 0,-1-1 0,1 10 0,-1 38 280,9 15-360,14 18 607,-11-61-597,25 46 1,38 44-142,17 10 291,23 12-606,11-2 665,-3-4-209,-19-22 70,-20-22 0,-20-12 0,-23-12 0,-36-50 0,-1-2 0,-1 0 0,6 22 0,2 35 0,-8 10 0,-6 2 0,-1 13 0,4 7 0,12 9 0,11 4 0,5-10 0,4 4 0,-6-11 0,-5 4 247,-8-5-318,-5 8-140,-5-4 561,-3 1-465,-1-9-92,-1-4 278,-11 1-107,-10 2 316,10-64-320,-20 42 0,-21 31-166,-5-13 276,2-4 175,1-14-325,12-13 654,1 0-727,11 12 934,4 1-19,7 10-937,8-2 1467,5 1-1622,3 1 1731,3-4-1754,2-12 2007,0-4-2076,-5-5 2146,-5-12-2156,-6-2 2394,-5-4-2461,-9-4 2614,-13-2-802,-7-2-1574,-4 0 525,-3-2 1804,-6 1-2659,-10 5 2635,-5 6-2544,-14 15 503,2 11 68,1 9-625,13 0 702,8 3-914,12-3 964,11-10-1247,13-11 1600,5-14 1361,-21 9-2480,-28 0 872,-27 3-304,3-8 0,5-4 0,15-5 0,16-4 0,9-6 0,16-2 0,-14-16 0,-6-5 0,-7-9 0,-13-6-247,-25-6 318,-20 2-625,-10 4 702,-2 5-974,9 3 1041,23 4-322,16 8-784,27 6 2,15 2 1089,3-1 3187,-21-13-4401,-13-14 1241,-18-13-147,-16-10 127,0-8-277,-13-4-175,6-4 325,-9 0-654,14 10 22,8 11 677,19 12-226,9 9-862,9 7 1238,12 5-1484,11 2 1515,2 1-1777,-5 5 1848,-2 1-2043,-23 4 2088,-8-1-2146,0-2 410,-8 3 1597,1 3-2398,5 4 2648,-3 3-2645,2-3 2639,11-4-2859,11-5 2923,12-3-2669,5 1 2588,1 4-485,5-2-105,-8 10 120,-2 3 494,-13 3 18,2 2-677,-10 5 1188,-5 6-1338,-3 0 1567,-8 4-1621,-12-3 247,-1-3 152,13-8-624,14-3 702,9-8-913,7-5 962,-1-6-1246,6-4 178,1-2 1062,1-2-440,4 0 273,-6-11-36,-7 0 12,4 1 0,-6 1 0,6-2 0,6 3 0,-5-4 0,-4-3 0,-2 1 0,-6-1 247,-15-14-318,1 3 626,-4-2-704,6 1-56,0 5 285,-5 6-606,0 6 664,-2 0-207,7-3 69,-1-2 0,2 1 0,-17-2 0,-1 3 0,-6-2 0,-19-8 0,-13-7 0,-18-8 0,-20-11 0,-15-10 0,-24-19 0,-4-7 0,0-8 0,-5 5 0,10 6 0,22 9 0,23 14 0,16 5 0,21 5 0,12-3 0,3-7 0,13 0 0,-3-10 0,11 0 0,9-14 0,15 3 0,7-7 0,11 1 0,3-10 0,6 6 280,4 19-360,9 24-160,7 25 320,2 15 127,-5 20-278,-2 6-140,-3 5 561,-1-1-465,-1 0-92,-15-4 278,-17-5 173,-31-4-324,-30-4-160,-26-19 320,-34-13-153,-31-6 83,-28 3-15,-12 5 5,-5 7 0,26 7 0,42 5 0,43 3 0,41 3 0,35 1 0,18 6 0,11 5 0,3 0 0,-2 9 0,-2-2 0,-3-3 0,-14-3 0,-7-5 280,-24-4-607,-20-1 438,2-3 133,13 0-324,1-7-160,7 1 320,3-5 127,-7-10-277,5-5 624,2-7-702,-3-13 973,-9-5-1039,5-4 1212,8-2-1253,8 0 103,-42-28 10193,78 58-12899,-4-2 5901,6 3-3504,2 0 2321,-8 0-2326,2 0 2496,-3 0-2544,3 0 771,3 5-257,-2 0 0,3-6 0,3 0 0,-3-2 0,2-10 0,1-6 0,-2-4 0,6-4 0,2-1 0,-9-22 0,-20-21-247,-17-22 318,-8-7-625,-27-7 702,-6 19-974,-10 5 1041,5 21-1213,-7 14 109,13 16 1089,10 13-1682,9 15 1859,18 11-319,21 5-2336,15-5 3224,10-8-1341,11-8 921,8-1-665,6-6 960,5 1-1035,1 4 1284,2 2 3004,0 3-5179,-5 2 1726,-7-3-621,0 1 0,-4 1 0,1 0 0,18-13 0,2 33 0,-2 2 0,0 0 0,1 0 0,11-14 0,33-42 0,14-23 0,4-4 0,-1-19-280,-2-10 360,-14 9-654,-14 17 727,-5-25-13692,-27 85 15295,0-30-4097,-9 17 2341,-9 4 0,-5 1 0,0 6 280,-8-3-360,-2-7 607,-1 2-666,0 2 960,0-1-1036,-27-37 7263,18 42-8697,-5-2 4288,-10 3-3138,1 8 2491,-1 3-2490,-1 2 2716,6 6-2781,6 1 2913,5 5-1997,10-2-328,8-2 110,9-7-135,-1-9 0,-1-7 0,1-6 0,3-4 0,-3-3 0,2-6 0,1-1 0,3-10 0,2 5 0,1 8 0,2 9-247,5 13-1185,12-39-5604,-7 41 3734,-1 2 1864,-2 2 212,-3 1 1660,-1 1-198,3 1 356,0 0 246,4 0-1013,5-6 1385,-1-5-1517,3-10 180,-4-11 207,-2-8-654,-3-2 727,-4-4-229,-7 8-629,-12 4 906,-6 4-1264,-6 12 1338,4 8-1484,-2 5 1515,7-1-459,-1 2 433,-1 0-360,4 2-127,-1-6 278,-2-3 173,4-6-604,-3-4 480,4-3 87,4-3-557,3 5 465,3 0 125,2 5-320,1 4-127,2 5 278,-1 3-140,-4 3 79,-1 1 265,0 1 179,-4-5 138,-5 6-717,1-1 1188,-27-54 8020,32 49-9160,9-5 2667,2 0-2917,1-5 1692,1 3-1671,-1-4 212,-2-2 165,0-3-106,-1-2-484,-1 3 667,0-1-914,5-1 14,1 4 924,46 1-6359,-1 24 2541,-42 2 3557,-12 2-23,-15 1-59,-8 3 522,-26-11 3241,53 23-3490,3 1 252,25 19-261,15 9-185,5-1-315,-6-10-2851,-10-11 4148,-5-12-1090,-3-5 120,-7-6-127,-1 1-241,1-4-191,93-13 13661,-80 36-15381,18-11 3778,12-6-1419,4-2 0,-10 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1C19BF3-4D54-480E-84EE-A934FFD11A68}" type="datetimeFigureOut">
              <a:rPr lang="en-US" smtClean="0"/>
              <a:t>6/11/2026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DB88D27-DEE7-431B-B507-8790DB62491A}" type="slidenum">
              <a:rPr lang="en-US" smtClean="0"/>
              <a:t>‹#›</a:t>
            </a:fld>
            <a:endParaRPr lang="en-US" dirty="0"/>
          </a:p>
        </p:txBody>
      </p:sp>
    </p:spTree>
    <p:extLst>
      <p:ext uri="{BB962C8B-B14F-4D97-AF65-F5344CB8AC3E}">
        <p14:creationId xmlns:p14="http://schemas.microsoft.com/office/powerpoint/2010/main" val="3301338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88D27-DEE7-431B-B507-8790DB62491A}" type="slidenum">
              <a:rPr lang="en-US" smtClean="0"/>
              <a:t>12</a:t>
            </a:fld>
            <a:endParaRPr lang="en-US" dirty="0"/>
          </a:p>
        </p:txBody>
      </p:sp>
    </p:spTree>
    <p:extLst>
      <p:ext uri="{BB962C8B-B14F-4D97-AF65-F5344CB8AC3E}">
        <p14:creationId xmlns:p14="http://schemas.microsoft.com/office/powerpoint/2010/main" val="4099096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88D27-DEE7-431B-B507-8790DB62491A}" type="slidenum">
              <a:rPr lang="en-US" smtClean="0"/>
              <a:t>32</a:t>
            </a:fld>
            <a:endParaRPr lang="en-US" dirty="0"/>
          </a:p>
        </p:txBody>
      </p:sp>
    </p:spTree>
    <p:extLst>
      <p:ext uri="{BB962C8B-B14F-4D97-AF65-F5344CB8AC3E}">
        <p14:creationId xmlns:p14="http://schemas.microsoft.com/office/powerpoint/2010/main" val="2598776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88D27-DEE7-431B-B507-8790DB62491A}" type="slidenum">
              <a:rPr lang="en-US" smtClean="0"/>
              <a:t>31</a:t>
            </a:fld>
            <a:endParaRPr lang="en-US" dirty="0"/>
          </a:p>
        </p:txBody>
      </p:sp>
    </p:spTree>
    <p:extLst>
      <p:ext uri="{BB962C8B-B14F-4D97-AF65-F5344CB8AC3E}">
        <p14:creationId xmlns:p14="http://schemas.microsoft.com/office/powerpoint/2010/main" val="3881727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52090-1C77-88D3-B5CF-F98DCA1472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A77426-477C-F2C1-FEC6-26A55A67DE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D3A473-8C63-C8E8-5B32-A6EEF6DDD641}"/>
              </a:ext>
            </a:extLst>
          </p:cNvPr>
          <p:cNvSpPr>
            <a:spLocks noGrp="1"/>
          </p:cNvSpPr>
          <p:nvPr>
            <p:ph type="dt" sz="half" idx="10"/>
          </p:nvPr>
        </p:nvSpPr>
        <p:spPr/>
        <p:txBody>
          <a:bodyPr/>
          <a:lstStyle/>
          <a:p>
            <a:fld id="{6BD306E0-BAD7-40C0-B970-2F0F2C8C9671}" type="datetimeFigureOut">
              <a:rPr lang="en-US" smtClean="0"/>
              <a:t>6/11/2026</a:t>
            </a:fld>
            <a:endParaRPr lang="en-US" dirty="0"/>
          </a:p>
        </p:txBody>
      </p:sp>
      <p:sp>
        <p:nvSpPr>
          <p:cNvPr id="5" name="Footer Placeholder 4">
            <a:extLst>
              <a:ext uri="{FF2B5EF4-FFF2-40B4-BE49-F238E27FC236}">
                <a16:creationId xmlns:a16="http://schemas.microsoft.com/office/drawing/2014/main" id="{DB2A40D5-BB74-B861-8C12-510C38C9F52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7E91F7B-C995-19EB-9348-6F2989246452}"/>
              </a:ext>
            </a:extLst>
          </p:cNvPr>
          <p:cNvSpPr>
            <a:spLocks noGrp="1"/>
          </p:cNvSpPr>
          <p:nvPr>
            <p:ph type="sldNum" sz="quarter" idx="12"/>
          </p:nvPr>
        </p:nvSpPr>
        <p:spPr/>
        <p:txBody>
          <a:bodyPr/>
          <a:lstStyle/>
          <a:p>
            <a:fld id="{9B120454-B5C9-4E80-AC26-2DA988815729}" type="slidenum">
              <a:rPr lang="en-US" smtClean="0"/>
              <a:t>‹#›</a:t>
            </a:fld>
            <a:endParaRPr lang="en-US" dirty="0"/>
          </a:p>
        </p:txBody>
      </p:sp>
    </p:spTree>
    <p:extLst>
      <p:ext uri="{BB962C8B-B14F-4D97-AF65-F5344CB8AC3E}">
        <p14:creationId xmlns:p14="http://schemas.microsoft.com/office/powerpoint/2010/main" val="751355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628E6-C07D-0857-9402-C065CE22CB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125D5B-B4C9-CC72-A3BB-2B04BE9ACD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BF953D-3D48-960E-9B3C-65B4C2AFD21D}"/>
              </a:ext>
            </a:extLst>
          </p:cNvPr>
          <p:cNvSpPr>
            <a:spLocks noGrp="1"/>
          </p:cNvSpPr>
          <p:nvPr>
            <p:ph type="dt" sz="half" idx="10"/>
          </p:nvPr>
        </p:nvSpPr>
        <p:spPr/>
        <p:txBody>
          <a:bodyPr/>
          <a:lstStyle/>
          <a:p>
            <a:fld id="{6BD306E0-BAD7-40C0-B970-2F0F2C8C9671}" type="datetimeFigureOut">
              <a:rPr lang="en-US" smtClean="0"/>
              <a:t>6/11/2026</a:t>
            </a:fld>
            <a:endParaRPr lang="en-US" dirty="0"/>
          </a:p>
        </p:txBody>
      </p:sp>
      <p:sp>
        <p:nvSpPr>
          <p:cNvPr id="5" name="Footer Placeholder 4">
            <a:extLst>
              <a:ext uri="{FF2B5EF4-FFF2-40B4-BE49-F238E27FC236}">
                <a16:creationId xmlns:a16="http://schemas.microsoft.com/office/drawing/2014/main" id="{D11E7859-FE2D-4A8B-F6F9-B2057417A9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852381-A48C-6F5A-E6A4-C6BBC80AACB9}"/>
              </a:ext>
            </a:extLst>
          </p:cNvPr>
          <p:cNvSpPr>
            <a:spLocks noGrp="1"/>
          </p:cNvSpPr>
          <p:nvPr>
            <p:ph type="sldNum" sz="quarter" idx="12"/>
          </p:nvPr>
        </p:nvSpPr>
        <p:spPr/>
        <p:txBody>
          <a:bodyPr/>
          <a:lstStyle/>
          <a:p>
            <a:fld id="{9B120454-B5C9-4E80-AC26-2DA988815729}" type="slidenum">
              <a:rPr lang="en-US" smtClean="0"/>
              <a:t>‹#›</a:t>
            </a:fld>
            <a:endParaRPr lang="en-US" dirty="0"/>
          </a:p>
        </p:txBody>
      </p:sp>
    </p:spTree>
    <p:extLst>
      <p:ext uri="{BB962C8B-B14F-4D97-AF65-F5344CB8AC3E}">
        <p14:creationId xmlns:p14="http://schemas.microsoft.com/office/powerpoint/2010/main" val="3154275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1E3DA3-1E38-730C-1066-E741CAE696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6F1C914-2CC2-55B2-E6EE-688659BDEC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6C231C-27E7-11BF-F4C3-1466152FE719}"/>
              </a:ext>
            </a:extLst>
          </p:cNvPr>
          <p:cNvSpPr>
            <a:spLocks noGrp="1"/>
          </p:cNvSpPr>
          <p:nvPr>
            <p:ph type="dt" sz="half" idx="10"/>
          </p:nvPr>
        </p:nvSpPr>
        <p:spPr/>
        <p:txBody>
          <a:bodyPr/>
          <a:lstStyle/>
          <a:p>
            <a:fld id="{6BD306E0-BAD7-40C0-B970-2F0F2C8C9671}" type="datetimeFigureOut">
              <a:rPr lang="en-US" smtClean="0"/>
              <a:t>6/11/2026</a:t>
            </a:fld>
            <a:endParaRPr lang="en-US" dirty="0"/>
          </a:p>
        </p:txBody>
      </p:sp>
      <p:sp>
        <p:nvSpPr>
          <p:cNvPr id="5" name="Footer Placeholder 4">
            <a:extLst>
              <a:ext uri="{FF2B5EF4-FFF2-40B4-BE49-F238E27FC236}">
                <a16:creationId xmlns:a16="http://schemas.microsoft.com/office/drawing/2014/main" id="{D86B3B01-5057-A03B-3EA5-1E7DA63C58B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8BA342-F0C2-970A-4C3A-84BC90007BA1}"/>
              </a:ext>
            </a:extLst>
          </p:cNvPr>
          <p:cNvSpPr>
            <a:spLocks noGrp="1"/>
          </p:cNvSpPr>
          <p:nvPr>
            <p:ph type="sldNum" sz="quarter" idx="12"/>
          </p:nvPr>
        </p:nvSpPr>
        <p:spPr/>
        <p:txBody>
          <a:bodyPr/>
          <a:lstStyle/>
          <a:p>
            <a:fld id="{9B120454-B5C9-4E80-AC26-2DA988815729}" type="slidenum">
              <a:rPr lang="en-US" smtClean="0"/>
              <a:t>‹#›</a:t>
            </a:fld>
            <a:endParaRPr lang="en-US" dirty="0"/>
          </a:p>
        </p:txBody>
      </p:sp>
    </p:spTree>
    <p:extLst>
      <p:ext uri="{BB962C8B-B14F-4D97-AF65-F5344CB8AC3E}">
        <p14:creationId xmlns:p14="http://schemas.microsoft.com/office/powerpoint/2010/main" val="4107246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wo Content 2">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2DF88512-9E62-4695-B350-39488566A1F7}"/>
              </a:ext>
              <a:ext uri="{C183D7F6-B498-43B3-948B-1728B52AA6E4}">
                <adec:decorative xmlns:adec="http://schemas.microsoft.com/office/drawing/2017/decorative" val="1"/>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8CD596D-95F4-4C5C-A0E7-86D747FE70BE}"/>
              </a:ext>
              <a:ext uri="{C183D7F6-B498-43B3-948B-1728B52AA6E4}">
                <adec:decorative xmlns:adec="http://schemas.microsoft.com/office/drawing/2017/decorative" val="1"/>
              </a:ext>
            </a:extLst>
          </p:cNvPr>
          <p:cNvSpPr/>
          <p:nvPr userDrawn="1"/>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7553E9F-DCBF-4BEE-A261-5AA97361A0E0}"/>
              </a:ext>
              <a:ext uri="{C183D7F6-B498-43B3-948B-1728B52AA6E4}">
                <adec:decorative xmlns:adec="http://schemas.microsoft.com/office/drawing/2017/decorative" val="1"/>
              </a:ext>
            </a:extLst>
          </p:cNvPr>
          <p:cNvSpPr/>
          <p:nvPr userDrawn="1"/>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949B0EB0-AEBA-44ED-BC77-4188C7486144}"/>
              </a:ext>
            </a:extLst>
          </p:cNvPr>
          <p:cNvSpPr>
            <a:spLocks noGrp="1"/>
          </p:cNvSpPr>
          <p:nvPr>
            <p:ph type="title" hasCustomPrompt="1"/>
          </p:nvPr>
        </p:nvSpPr>
        <p:spPr>
          <a:xfrm>
            <a:off x="1535371" y="962423"/>
            <a:ext cx="10013710" cy="1216152"/>
          </a:xfrm>
        </p:spPr>
        <p:txBody>
          <a:bodyPr tIns="182880" anchor="ctr" anchorCtr="0">
            <a:noAutofit/>
          </a:bodyPr>
          <a:lstStyle>
            <a:lvl1pPr>
              <a:lnSpc>
                <a:spcPct val="100000"/>
              </a:lnSpc>
              <a:defRPr sz="3200">
                <a:solidFill>
                  <a:schemeClr val="bg1"/>
                </a:solidFill>
              </a:defRPr>
            </a:lvl1pPr>
          </a:lstStyle>
          <a:p>
            <a:r>
              <a:rPr lang="en-US" dirty="0">
                <a:solidFill>
                  <a:schemeClr val="bg1"/>
                </a:solidFill>
              </a:rPr>
              <a:t>Click to add title</a:t>
            </a:r>
          </a:p>
        </p:txBody>
      </p:sp>
      <p:sp>
        <p:nvSpPr>
          <p:cNvPr id="2" name="Content Placeholder 2">
            <a:extLst>
              <a:ext uri="{FF2B5EF4-FFF2-40B4-BE49-F238E27FC236}">
                <a16:creationId xmlns:a16="http://schemas.microsoft.com/office/drawing/2014/main" id="{252AD8E1-37CB-EB1E-9394-A293E1F2107F}"/>
              </a:ext>
            </a:extLst>
          </p:cNvPr>
          <p:cNvSpPr>
            <a:spLocks noGrp="1"/>
          </p:cNvSpPr>
          <p:nvPr>
            <p:ph sz="quarter" idx="18" hasCustomPrompt="1"/>
          </p:nvPr>
        </p:nvSpPr>
        <p:spPr>
          <a:xfrm>
            <a:off x="1542563" y="2590800"/>
            <a:ext cx="6441412" cy="3718557"/>
          </a:xfrm>
        </p:spPr>
        <p:txBody>
          <a:bodyPr anchor="t">
            <a:normAutofit/>
          </a:bodyPr>
          <a:lstStyle>
            <a:lvl1pPr marL="0" indent="0">
              <a:lnSpc>
                <a:spcPct val="125000"/>
              </a:lnSpc>
              <a:spcAft>
                <a:spcPts val="600"/>
              </a:spcAft>
              <a:buNone/>
              <a:defRPr sz="1800" b="0"/>
            </a:lvl1pPr>
            <a:lvl2pPr marL="283464">
              <a:lnSpc>
                <a:spcPct val="125000"/>
              </a:lnSpc>
              <a:spcAft>
                <a:spcPts val="600"/>
              </a:spcAft>
              <a:defRPr sz="1800"/>
            </a:lvl2pPr>
            <a:lvl3pPr marL="566928">
              <a:lnSpc>
                <a:spcPct val="125000"/>
              </a:lnSpc>
              <a:spcAft>
                <a:spcPts val="600"/>
              </a:spcAft>
              <a:defRPr sz="1800"/>
            </a:lvl3pPr>
            <a:lvl4pPr marL="850392">
              <a:lnSpc>
                <a:spcPct val="125000"/>
              </a:lnSpc>
              <a:spcAft>
                <a:spcPts val="600"/>
              </a:spcAft>
              <a:defRPr sz="1800"/>
            </a:lvl4pPr>
            <a:lvl5pPr marL="1133856">
              <a:lnSpc>
                <a:spcPct val="125000"/>
              </a:lnSpc>
              <a:spcAft>
                <a:spcPts val="6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a:extLst>
              <a:ext uri="{FF2B5EF4-FFF2-40B4-BE49-F238E27FC236}">
                <a16:creationId xmlns:a16="http://schemas.microsoft.com/office/drawing/2014/main" id="{5B37B294-6F01-986D-E8E5-119AE9A8F2BE}"/>
              </a:ext>
            </a:extLst>
          </p:cNvPr>
          <p:cNvSpPr>
            <a:spLocks noGrp="1"/>
          </p:cNvSpPr>
          <p:nvPr>
            <p:ph sz="quarter" idx="17" hasCustomPrompt="1"/>
          </p:nvPr>
        </p:nvSpPr>
        <p:spPr>
          <a:xfrm>
            <a:off x="8197362" y="2590800"/>
            <a:ext cx="3522849" cy="3718557"/>
          </a:xfrm>
        </p:spPr>
        <p:txBody>
          <a:bodyPr anchor="t">
            <a:normAutofit/>
          </a:bodyPr>
          <a:lstStyle>
            <a:lvl1pPr marL="285750" indent="-285750">
              <a:lnSpc>
                <a:spcPct val="125000"/>
              </a:lnSpc>
              <a:spcAft>
                <a:spcPts val="600"/>
              </a:spcAft>
              <a:buFont typeface="Wingdings" panose="05000000000000000000" pitchFamily="2" charset="2"/>
              <a:buChar char="§"/>
              <a:defRPr sz="1800" b="0"/>
            </a:lvl1pPr>
            <a:lvl2pPr>
              <a:lnSpc>
                <a:spcPct val="125000"/>
              </a:lnSpc>
              <a:spcAft>
                <a:spcPts val="600"/>
              </a:spcAft>
              <a:defRPr sz="1800"/>
            </a:lvl2pPr>
            <a:lvl3pPr>
              <a:lnSpc>
                <a:spcPct val="125000"/>
              </a:lnSpc>
              <a:spcAft>
                <a:spcPts val="600"/>
              </a:spcAft>
              <a:defRPr sz="1800"/>
            </a:lvl3pPr>
            <a:lvl4pPr>
              <a:lnSpc>
                <a:spcPct val="125000"/>
              </a:lnSpc>
              <a:spcAft>
                <a:spcPts val="600"/>
              </a:spcAft>
              <a:defRPr sz="1800"/>
            </a:lvl4pPr>
            <a:lvl5pPr>
              <a:lnSpc>
                <a:spcPct val="125000"/>
              </a:lnSpc>
              <a:spcAft>
                <a:spcPts val="6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7278DD10-67BC-4E87-A788-A45C6093F5F8}"/>
              </a:ext>
              <a:ext uri="{C183D7F6-B498-43B3-948B-1728B52AA6E4}">
                <adec:decorative xmlns:adec="http://schemas.microsoft.com/office/drawing/2017/decorative" val="1"/>
              </a:ext>
            </a:extLst>
          </p:cNvPr>
          <p:cNvSpPr/>
          <p:nvPr userDrawn="1"/>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16769F5-486B-4B48-A543-2C70359DF66E}"/>
              </a:ext>
              <a:ext uri="{C183D7F6-B498-43B3-948B-1728B52AA6E4}">
                <adec:decorative xmlns:adec="http://schemas.microsoft.com/office/drawing/2017/decorative" val="1"/>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a:extLst>
              <a:ext uri="{FF2B5EF4-FFF2-40B4-BE49-F238E27FC236}">
                <a16:creationId xmlns:a16="http://schemas.microsoft.com/office/drawing/2014/main" id="{B47BB165-F380-48C4-B95B-C09C91893B2D}"/>
              </a:ext>
            </a:extLst>
          </p:cNvPr>
          <p:cNvSpPr>
            <a:spLocks noGrp="1"/>
          </p:cNvSpPr>
          <p:nvPr>
            <p:ph type="ftr" sz="quarter" idx="11"/>
          </p:nvPr>
        </p:nvSpPr>
        <p:spPr>
          <a:xfrm>
            <a:off x="1535371" y="6309360"/>
            <a:ext cx="5049579" cy="457200"/>
          </a:xfrm>
        </p:spPr>
        <p:txBody>
          <a:bodyPr/>
          <a:lstStyle/>
          <a:p>
            <a:r>
              <a:rPr lang="en-US" dirty="0"/>
              <a:t>Presentation Title</a:t>
            </a:r>
          </a:p>
        </p:txBody>
      </p:sp>
      <p:sp>
        <p:nvSpPr>
          <p:cNvPr id="14" name="Slide Number Placeholder 5">
            <a:extLst>
              <a:ext uri="{FF2B5EF4-FFF2-40B4-BE49-F238E27FC236}">
                <a16:creationId xmlns:a16="http://schemas.microsoft.com/office/drawing/2014/main" id="{F0805E9B-6657-4167-BD79-CAC59C0D841D}"/>
              </a:ext>
            </a:extLst>
          </p:cNvPr>
          <p:cNvSpPr>
            <a:spLocks noGrp="1"/>
          </p:cNvSpPr>
          <p:nvPr>
            <p:ph type="sldNum" sz="quarter" idx="12"/>
          </p:nvPr>
        </p:nvSpPr>
        <p:spPr>
          <a:xfrm>
            <a:off x="10569202" y="6309360"/>
            <a:ext cx="979879" cy="457200"/>
          </a:xfrm>
        </p:spPr>
        <p:txBody>
          <a:bodyPr/>
          <a:lstStyle>
            <a:lvl1pPr>
              <a:defRPr sz="1200" b="0"/>
            </a:lvl1pPr>
          </a:lstStyle>
          <a:p>
            <a:fld id="{FAEF9944-A4F6-4C59-AEBD-678D6480B8EA}" type="slidenum">
              <a:rPr lang="en-US" smtClean="0"/>
              <a:pPr/>
              <a:t>‹#›</a:t>
            </a:fld>
            <a:endParaRPr lang="en-US" dirty="0"/>
          </a:p>
        </p:txBody>
      </p:sp>
      <p:sp>
        <p:nvSpPr>
          <p:cNvPr id="3" name="Date Placeholder 3">
            <a:extLst>
              <a:ext uri="{FF2B5EF4-FFF2-40B4-BE49-F238E27FC236}">
                <a16:creationId xmlns:a16="http://schemas.microsoft.com/office/drawing/2014/main" id="{D0EFA1AD-93FB-148E-CFC6-A6E5D9967406}"/>
              </a:ext>
            </a:extLst>
          </p:cNvPr>
          <p:cNvSpPr>
            <a:spLocks noGrp="1"/>
          </p:cNvSpPr>
          <p:nvPr>
            <p:ph type="dt" sz="half" idx="10"/>
          </p:nvPr>
        </p:nvSpPr>
        <p:spPr>
          <a:xfrm>
            <a:off x="6678168" y="6309360"/>
            <a:ext cx="2148840" cy="457200"/>
          </a:xfrm>
        </p:spPr>
        <p:txBody>
          <a:bodyPr/>
          <a:lstStyle>
            <a:lvl1pPr algn="l">
              <a:defRPr/>
            </a:lvl1pPr>
          </a:lstStyle>
          <a:p>
            <a:r>
              <a:rPr lang="en-US" dirty="0"/>
              <a:t>9/8/20XX</a:t>
            </a:r>
          </a:p>
        </p:txBody>
      </p:sp>
    </p:spTree>
    <p:extLst>
      <p:ext uri="{BB962C8B-B14F-4D97-AF65-F5344CB8AC3E}">
        <p14:creationId xmlns:p14="http://schemas.microsoft.com/office/powerpoint/2010/main" val="3629684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4267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7985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98186-0FA9-75B9-F0BE-7C9ACF36B0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33CFEE-2E67-1353-6BF8-E0F0CC36C4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3332DA-78DE-9A33-D896-BC8FA234E2D5}"/>
              </a:ext>
            </a:extLst>
          </p:cNvPr>
          <p:cNvSpPr>
            <a:spLocks noGrp="1"/>
          </p:cNvSpPr>
          <p:nvPr>
            <p:ph type="dt" sz="half" idx="10"/>
          </p:nvPr>
        </p:nvSpPr>
        <p:spPr/>
        <p:txBody>
          <a:bodyPr/>
          <a:lstStyle/>
          <a:p>
            <a:fld id="{6BD306E0-BAD7-40C0-B970-2F0F2C8C9671}" type="datetimeFigureOut">
              <a:rPr lang="en-US" smtClean="0"/>
              <a:t>6/11/2026</a:t>
            </a:fld>
            <a:endParaRPr lang="en-US" dirty="0"/>
          </a:p>
        </p:txBody>
      </p:sp>
      <p:sp>
        <p:nvSpPr>
          <p:cNvPr id="5" name="Footer Placeholder 4">
            <a:extLst>
              <a:ext uri="{FF2B5EF4-FFF2-40B4-BE49-F238E27FC236}">
                <a16:creationId xmlns:a16="http://schemas.microsoft.com/office/drawing/2014/main" id="{B954E81C-6445-CB3A-CDEC-8AE7E7F07FE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0689E8-B273-0173-8851-709F4568AE8D}"/>
              </a:ext>
            </a:extLst>
          </p:cNvPr>
          <p:cNvSpPr>
            <a:spLocks noGrp="1"/>
          </p:cNvSpPr>
          <p:nvPr>
            <p:ph type="sldNum" sz="quarter" idx="12"/>
          </p:nvPr>
        </p:nvSpPr>
        <p:spPr/>
        <p:txBody>
          <a:bodyPr/>
          <a:lstStyle/>
          <a:p>
            <a:fld id="{9B120454-B5C9-4E80-AC26-2DA988815729}" type="slidenum">
              <a:rPr lang="en-US" smtClean="0"/>
              <a:t>‹#›</a:t>
            </a:fld>
            <a:endParaRPr lang="en-US" dirty="0"/>
          </a:p>
        </p:txBody>
      </p:sp>
    </p:spTree>
    <p:extLst>
      <p:ext uri="{BB962C8B-B14F-4D97-AF65-F5344CB8AC3E}">
        <p14:creationId xmlns:p14="http://schemas.microsoft.com/office/powerpoint/2010/main" val="3021127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151E5-B978-0740-43BB-7207BC0475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6AE697-5ADA-DBB1-3FBA-5F5F5B8A40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63B759-6C27-4E99-9163-0F47BCF33D5D}"/>
              </a:ext>
            </a:extLst>
          </p:cNvPr>
          <p:cNvSpPr>
            <a:spLocks noGrp="1"/>
          </p:cNvSpPr>
          <p:nvPr>
            <p:ph type="dt" sz="half" idx="10"/>
          </p:nvPr>
        </p:nvSpPr>
        <p:spPr/>
        <p:txBody>
          <a:bodyPr/>
          <a:lstStyle/>
          <a:p>
            <a:fld id="{6BD306E0-BAD7-40C0-B970-2F0F2C8C9671}" type="datetimeFigureOut">
              <a:rPr lang="en-US" smtClean="0"/>
              <a:t>6/11/2026</a:t>
            </a:fld>
            <a:endParaRPr lang="en-US" dirty="0"/>
          </a:p>
        </p:txBody>
      </p:sp>
      <p:sp>
        <p:nvSpPr>
          <p:cNvPr id="5" name="Footer Placeholder 4">
            <a:extLst>
              <a:ext uri="{FF2B5EF4-FFF2-40B4-BE49-F238E27FC236}">
                <a16:creationId xmlns:a16="http://schemas.microsoft.com/office/drawing/2014/main" id="{860B951C-ACCC-910A-B7D6-D5A4DD2E858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B3AD83E-5449-AF5B-D47B-B70914B76C59}"/>
              </a:ext>
            </a:extLst>
          </p:cNvPr>
          <p:cNvSpPr>
            <a:spLocks noGrp="1"/>
          </p:cNvSpPr>
          <p:nvPr>
            <p:ph type="sldNum" sz="quarter" idx="12"/>
          </p:nvPr>
        </p:nvSpPr>
        <p:spPr/>
        <p:txBody>
          <a:bodyPr/>
          <a:lstStyle/>
          <a:p>
            <a:fld id="{9B120454-B5C9-4E80-AC26-2DA988815729}" type="slidenum">
              <a:rPr lang="en-US" smtClean="0"/>
              <a:t>‹#›</a:t>
            </a:fld>
            <a:endParaRPr lang="en-US" dirty="0"/>
          </a:p>
        </p:txBody>
      </p:sp>
    </p:spTree>
    <p:extLst>
      <p:ext uri="{BB962C8B-B14F-4D97-AF65-F5344CB8AC3E}">
        <p14:creationId xmlns:p14="http://schemas.microsoft.com/office/powerpoint/2010/main" val="3111361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0588E-B46D-1DB2-1AF8-2DB1E8B3B5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492521-EE3B-54A1-334E-5D73CEBB37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B419CC-9E4A-D1D2-1D72-63C8F213B6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66CBB5-4F6C-B9FA-6392-269C7B9FB8F2}"/>
              </a:ext>
            </a:extLst>
          </p:cNvPr>
          <p:cNvSpPr>
            <a:spLocks noGrp="1"/>
          </p:cNvSpPr>
          <p:nvPr>
            <p:ph type="dt" sz="half" idx="10"/>
          </p:nvPr>
        </p:nvSpPr>
        <p:spPr/>
        <p:txBody>
          <a:bodyPr/>
          <a:lstStyle/>
          <a:p>
            <a:fld id="{6BD306E0-BAD7-40C0-B970-2F0F2C8C9671}" type="datetimeFigureOut">
              <a:rPr lang="en-US" smtClean="0"/>
              <a:t>6/11/2026</a:t>
            </a:fld>
            <a:endParaRPr lang="en-US" dirty="0"/>
          </a:p>
        </p:txBody>
      </p:sp>
      <p:sp>
        <p:nvSpPr>
          <p:cNvPr id="6" name="Footer Placeholder 5">
            <a:extLst>
              <a:ext uri="{FF2B5EF4-FFF2-40B4-BE49-F238E27FC236}">
                <a16:creationId xmlns:a16="http://schemas.microsoft.com/office/drawing/2014/main" id="{BE6FE6ED-E784-5CFB-D1CD-C2CF988753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FBE7593-6082-9665-479E-D1F738CA6744}"/>
              </a:ext>
            </a:extLst>
          </p:cNvPr>
          <p:cNvSpPr>
            <a:spLocks noGrp="1"/>
          </p:cNvSpPr>
          <p:nvPr>
            <p:ph type="sldNum" sz="quarter" idx="12"/>
          </p:nvPr>
        </p:nvSpPr>
        <p:spPr/>
        <p:txBody>
          <a:bodyPr/>
          <a:lstStyle/>
          <a:p>
            <a:fld id="{9B120454-B5C9-4E80-AC26-2DA988815729}" type="slidenum">
              <a:rPr lang="en-US" smtClean="0"/>
              <a:t>‹#›</a:t>
            </a:fld>
            <a:endParaRPr lang="en-US" dirty="0"/>
          </a:p>
        </p:txBody>
      </p:sp>
    </p:spTree>
    <p:extLst>
      <p:ext uri="{BB962C8B-B14F-4D97-AF65-F5344CB8AC3E}">
        <p14:creationId xmlns:p14="http://schemas.microsoft.com/office/powerpoint/2010/main" val="1098268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CE586-B382-EC14-CBD8-0464FB62B57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0D9788-4755-9B15-64ED-8DF9076B9D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950FE4-203A-2EC3-EFB8-6615E9C24D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9250BB-C74C-8F0D-2288-E4467A55A1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08C87D-9D84-2D95-033C-C4BD7672C1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1A0DE6-B3AF-B697-D815-4C71C07D244C}"/>
              </a:ext>
            </a:extLst>
          </p:cNvPr>
          <p:cNvSpPr>
            <a:spLocks noGrp="1"/>
          </p:cNvSpPr>
          <p:nvPr>
            <p:ph type="dt" sz="half" idx="10"/>
          </p:nvPr>
        </p:nvSpPr>
        <p:spPr/>
        <p:txBody>
          <a:bodyPr/>
          <a:lstStyle/>
          <a:p>
            <a:fld id="{6BD306E0-BAD7-40C0-B970-2F0F2C8C9671}" type="datetimeFigureOut">
              <a:rPr lang="en-US" smtClean="0"/>
              <a:t>6/11/2026</a:t>
            </a:fld>
            <a:endParaRPr lang="en-US" dirty="0"/>
          </a:p>
        </p:txBody>
      </p:sp>
      <p:sp>
        <p:nvSpPr>
          <p:cNvPr id="8" name="Footer Placeholder 7">
            <a:extLst>
              <a:ext uri="{FF2B5EF4-FFF2-40B4-BE49-F238E27FC236}">
                <a16:creationId xmlns:a16="http://schemas.microsoft.com/office/drawing/2014/main" id="{7F0049F4-6E25-C4A5-171E-7D479EBFB6C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F88E9EF-09BE-3FFD-C016-69ADFF8ED986}"/>
              </a:ext>
            </a:extLst>
          </p:cNvPr>
          <p:cNvSpPr>
            <a:spLocks noGrp="1"/>
          </p:cNvSpPr>
          <p:nvPr>
            <p:ph type="sldNum" sz="quarter" idx="12"/>
          </p:nvPr>
        </p:nvSpPr>
        <p:spPr/>
        <p:txBody>
          <a:bodyPr/>
          <a:lstStyle/>
          <a:p>
            <a:fld id="{9B120454-B5C9-4E80-AC26-2DA988815729}" type="slidenum">
              <a:rPr lang="en-US" smtClean="0"/>
              <a:t>‹#›</a:t>
            </a:fld>
            <a:endParaRPr lang="en-US" dirty="0"/>
          </a:p>
        </p:txBody>
      </p:sp>
    </p:spTree>
    <p:extLst>
      <p:ext uri="{BB962C8B-B14F-4D97-AF65-F5344CB8AC3E}">
        <p14:creationId xmlns:p14="http://schemas.microsoft.com/office/powerpoint/2010/main" val="2616708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AEFD9-742E-020F-13B3-162F619D4F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350B4A-D2FA-FA78-3A12-87DF0B9D4905}"/>
              </a:ext>
            </a:extLst>
          </p:cNvPr>
          <p:cNvSpPr>
            <a:spLocks noGrp="1"/>
          </p:cNvSpPr>
          <p:nvPr>
            <p:ph type="dt" sz="half" idx="10"/>
          </p:nvPr>
        </p:nvSpPr>
        <p:spPr/>
        <p:txBody>
          <a:bodyPr/>
          <a:lstStyle/>
          <a:p>
            <a:fld id="{6BD306E0-BAD7-40C0-B970-2F0F2C8C9671}" type="datetimeFigureOut">
              <a:rPr lang="en-US" smtClean="0"/>
              <a:t>6/11/2026</a:t>
            </a:fld>
            <a:endParaRPr lang="en-US" dirty="0"/>
          </a:p>
        </p:txBody>
      </p:sp>
      <p:sp>
        <p:nvSpPr>
          <p:cNvPr id="4" name="Footer Placeholder 3">
            <a:extLst>
              <a:ext uri="{FF2B5EF4-FFF2-40B4-BE49-F238E27FC236}">
                <a16:creationId xmlns:a16="http://schemas.microsoft.com/office/drawing/2014/main" id="{CECCFA04-1C12-A8F3-1283-1DC92EC1E90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DA724C0-019A-B0C1-E2BE-1629F398C352}"/>
              </a:ext>
            </a:extLst>
          </p:cNvPr>
          <p:cNvSpPr>
            <a:spLocks noGrp="1"/>
          </p:cNvSpPr>
          <p:nvPr>
            <p:ph type="sldNum" sz="quarter" idx="12"/>
          </p:nvPr>
        </p:nvSpPr>
        <p:spPr/>
        <p:txBody>
          <a:bodyPr/>
          <a:lstStyle/>
          <a:p>
            <a:fld id="{9B120454-B5C9-4E80-AC26-2DA988815729}" type="slidenum">
              <a:rPr lang="en-US" smtClean="0"/>
              <a:t>‹#›</a:t>
            </a:fld>
            <a:endParaRPr lang="en-US" dirty="0"/>
          </a:p>
        </p:txBody>
      </p:sp>
    </p:spTree>
    <p:extLst>
      <p:ext uri="{BB962C8B-B14F-4D97-AF65-F5344CB8AC3E}">
        <p14:creationId xmlns:p14="http://schemas.microsoft.com/office/powerpoint/2010/main" val="121449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7FDD4C-83A2-9473-C69C-4D8DB163D9D9}"/>
              </a:ext>
            </a:extLst>
          </p:cNvPr>
          <p:cNvSpPr>
            <a:spLocks noGrp="1"/>
          </p:cNvSpPr>
          <p:nvPr>
            <p:ph type="dt" sz="half" idx="10"/>
          </p:nvPr>
        </p:nvSpPr>
        <p:spPr/>
        <p:txBody>
          <a:bodyPr/>
          <a:lstStyle/>
          <a:p>
            <a:fld id="{6BD306E0-BAD7-40C0-B970-2F0F2C8C9671}" type="datetimeFigureOut">
              <a:rPr lang="en-US" smtClean="0"/>
              <a:t>6/11/2026</a:t>
            </a:fld>
            <a:endParaRPr lang="en-US" dirty="0"/>
          </a:p>
        </p:txBody>
      </p:sp>
      <p:sp>
        <p:nvSpPr>
          <p:cNvPr id="3" name="Footer Placeholder 2">
            <a:extLst>
              <a:ext uri="{FF2B5EF4-FFF2-40B4-BE49-F238E27FC236}">
                <a16:creationId xmlns:a16="http://schemas.microsoft.com/office/drawing/2014/main" id="{39BFAA91-1614-110B-28A1-59C7AB6D92B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65D30D2-CB5E-CEB7-96B5-6450C096DDFF}"/>
              </a:ext>
            </a:extLst>
          </p:cNvPr>
          <p:cNvSpPr>
            <a:spLocks noGrp="1"/>
          </p:cNvSpPr>
          <p:nvPr>
            <p:ph type="sldNum" sz="quarter" idx="12"/>
          </p:nvPr>
        </p:nvSpPr>
        <p:spPr/>
        <p:txBody>
          <a:bodyPr/>
          <a:lstStyle/>
          <a:p>
            <a:fld id="{9B120454-B5C9-4E80-AC26-2DA988815729}" type="slidenum">
              <a:rPr lang="en-US" smtClean="0"/>
              <a:t>‹#›</a:t>
            </a:fld>
            <a:endParaRPr lang="en-US" dirty="0"/>
          </a:p>
        </p:txBody>
      </p:sp>
    </p:spTree>
    <p:extLst>
      <p:ext uri="{BB962C8B-B14F-4D97-AF65-F5344CB8AC3E}">
        <p14:creationId xmlns:p14="http://schemas.microsoft.com/office/powerpoint/2010/main" val="1820530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32E78-F88E-C76B-DFFA-BE058FF117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497EAC-3659-C263-A421-8B7D2D13AD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2BD2CA-E68F-A7C4-333E-EA8B71DC12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4CDCCA-B22F-CD63-1D6C-75100A8E41A7}"/>
              </a:ext>
            </a:extLst>
          </p:cNvPr>
          <p:cNvSpPr>
            <a:spLocks noGrp="1"/>
          </p:cNvSpPr>
          <p:nvPr>
            <p:ph type="dt" sz="half" idx="10"/>
          </p:nvPr>
        </p:nvSpPr>
        <p:spPr/>
        <p:txBody>
          <a:bodyPr/>
          <a:lstStyle/>
          <a:p>
            <a:fld id="{6BD306E0-BAD7-40C0-B970-2F0F2C8C9671}" type="datetimeFigureOut">
              <a:rPr lang="en-US" smtClean="0"/>
              <a:t>6/11/2026</a:t>
            </a:fld>
            <a:endParaRPr lang="en-US" dirty="0"/>
          </a:p>
        </p:txBody>
      </p:sp>
      <p:sp>
        <p:nvSpPr>
          <p:cNvPr id="6" name="Footer Placeholder 5">
            <a:extLst>
              <a:ext uri="{FF2B5EF4-FFF2-40B4-BE49-F238E27FC236}">
                <a16:creationId xmlns:a16="http://schemas.microsoft.com/office/drawing/2014/main" id="{081A5D8D-B0FC-6D88-088B-6EBE353FC9F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4AC5DC0-1B6B-2826-3A7E-0D6BCE829198}"/>
              </a:ext>
            </a:extLst>
          </p:cNvPr>
          <p:cNvSpPr>
            <a:spLocks noGrp="1"/>
          </p:cNvSpPr>
          <p:nvPr>
            <p:ph type="sldNum" sz="quarter" idx="12"/>
          </p:nvPr>
        </p:nvSpPr>
        <p:spPr/>
        <p:txBody>
          <a:bodyPr/>
          <a:lstStyle/>
          <a:p>
            <a:fld id="{9B120454-B5C9-4E80-AC26-2DA988815729}" type="slidenum">
              <a:rPr lang="en-US" smtClean="0"/>
              <a:t>‹#›</a:t>
            </a:fld>
            <a:endParaRPr lang="en-US" dirty="0"/>
          </a:p>
        </p:txBody>
      </p:sp>
    </p:spTree>
    <p:extLst>
      <p:ext uri="{BB962C8B-B14F-4D97-AF65-F5344CB8AC3E}">
        <p14:creationId xmlns:p14="http://schemas.microsoft.com/office/powerpoint/2010/main" val="4288367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36541-0DDE-0124-63B6-FE61828BAB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B194F0-CE99-5EDC-C05A-139671194C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561575D-4BC0-2DD0-C0CC-815307DEF4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FF1BF3-CF5D-819A-213C-35FBABE5BDE2}"/>
              </a:ext>
            </a:extLst>
          </p:cNvPr>
          <p:cNvSpPr>
            <a:spLocks noGrp="1"/>
          </p:cNvSpPr>
          <p:nvPr>
            <p:ph type="dt" sz="half" idx="10"/>
          </p:nvPr>
        </p:nvSpPr>
        <p:spPr/>
        <p:txBody>
          <a:bodyPr/>
          <a:lstStyle/>
          <a:p>
            <a:fld id="{6BD306E0-BAD7-40C0-B970-2F0F2C8C9671}" type="datetimeFigureOut">
              <a:rPr lang="en-US" smtClean="0"/>
              <a:t>6/11/2026</a:t>
            </a:fld>
            <a:endParaRPr lang="en-US" dirty="0"/>
          </a:p>
        </p:txBody>
      </p:sp>
      <p:sp>
        <p:nvSpPr>
          <p:cNvPr id="6" name="Footer Placeholder 5">
            <a:extLst>
              <a:ext uri="{FF2B5EF4-FFF2-40B4-BE49-F238E27FC236}">
                <a16:creationId xmlns:a16="http://schemas.microsoft.com/office/drawing/2014/main" id="{CE0749DE-B2BF-A99B-7BDC-5E81732A550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1E76459-256C-FD39-8914-73A1A574CFEE}"/>
              </a:ext>
            </a:extLst>
          </p:cNvPr>
          <p:cNvSpPr>
            <a:spLocks noGrp="1"/>
          </p:cNvSpPr>
          <p:nvPr>
            <p:ph type="sldNum" sz="quarter" idx="12"/>
          </p:nvPr>
        </p:nvSpPr>
        <p:spPr/>
        <p:txBody>
          <a:bodyPr/>
          <a:lstStyle/>
          <a:p>
            <a:fld id="{9B120454-B5C9-4E80-AC26-2DA988815729}" type="slidenum">
              <a:rPr lang="en-US" smtClean="0"/>
              <a:t>‹#›</a:t>
            </a:fld>
            <a:endParaRPr lang="en-US" dirty="0"/>
          </a:p>
        </p:txBody>
      </p:sp>
    </p:spTree>
    <p:extLst>
      <p:ext uri="{BB962C8B-B14F-4D97-AF65-F5344CB8AC3E}">
        <p14:creationId xmlns:p14="http://schemas.microsoft.com/office/powerpoint/2010/main" val="273711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255D4D-3080-293A-DA3E-F6426C2DB3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976629-E783-EE4F-70B9-96AA9174B6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34EC8F-4081-4A92-39CD-14E53F7591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D306E0-BAD7-40C0-B970-2F0F2C8C9671}" type="datetimeFigureOut">
              <a:rPr lang="en-US" smtClean="0"/>
              <a:t>6/11/2026</a:t>
            </a:fld>
            <a:endParaRPr lang="en-US" dirty="0"/>
          </a:p>
        </p:txBody>
      </p:sp>
      <p:sp>
        <p:nvSpPr>
          <p:cNvPr id="5" name="Footer Placeholder 4">
            <a:extLst>
              <a:ext uri="{FF2B5EF4-FFF2-40B4-BE49-F238E27FC236}">
                <a16:creationId xmlns:a16="http://schemas.microsoft.com/office/drawing/2014/main" id="{B204FBEB-52F5-2D29-23E7-26446FEA04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C1B4F92-EADC-8053-FEC9-E7405BE0F7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120454-B5C9-4E80-AC26-2DA988815729}" type="slidenum">
              <a:rPr lang="en-US" smtClean="0"/>
              <a:t>‹#›</a:t>
            </a:fld>
            <a:endParaRPr lang="en-US" dirty="0"/>
          </a:p>
        </p:txBody>
      </p:sp>
    </p:spTree>
    <p:extLst>
      <p:ext uri="{BB962C8B-B14F-4D97-AF65-F5344CB8AC3E}">
        <p14:creationId xmlns:p14="http://schemas.microsoft.com/office/powerpoint/2010/main" val="41679099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7243508"/>
      </p:ext>
    </p:extLst>
  </p:cSld>
  <p:clrMap bg1="lt1" tx1="dk1" bg2="lt2" tx2="dk2" accent1="accent1" accent2="accent2" accent3="accent3" accent4="accent4" accent5="accent5" accent6="accent6" hlink="hlink" folHlink="folHlink"/>
  <p:sldLayoutIdLst>
    <p:sldLayoutId id="2147483664" r:id="rId1"/>
  </p:sldLayoutIdLst>
  <p:hf sldNum="0"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2.svg"/><Relationship Id="rId4" Type="http://schemas.openxmlformats.org/officeDocument/2006/relationships/image" Target="../media/image11.svg"/></Relationships>
</file>

<file path=ppt/slides/_rels/slide1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6.sv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svg"/></Relationships>
</file>

<file path=ppt/slides/_rels/slide1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24.svg"/><Relationship Id="rId4" Type="http://schemas.openxmlformats.org/officeDocument/2006/relationships/image" Target="../media/image23.svg"/></Relationships>
</file>

<file path=ppt/slides/_rels/slide18.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28.svg"/><Relationship Id="rId5" Type="http://schemas.openxmlformats.org/officeDocument/2006/relationships/image" Target="../media/image27.svg"/><Relationship Id="rId4" Type="http://schemas.openxmlformats.org/officeDocument/2006/relationships/image" Target="../media/image26.svg"/></Relationships>
</file>

<file path=ppt/slides/_rels/slide19.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28.svg"/><Relationship Id="rId5" Type="http://schemas.openxmlformats.org/officeDocument/2006/relationships/image" Target="../media/image27.svg"/><Relationship Id="rId4" Type="http://schemas.openxmlformats.org/officeDocument/2006/relationships/image" Target="../media/image26.sv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33.svg"/><Relationship Id="rId11" Type="http://schemas.openxmlformats.org/officeDocument/2006/relationships/image" Target="../media/image38.svg"/><Relationship Id="rId5" Type="http://schemas.openxmlformats.org/officeDocument/2006/relationships/image" Target="../media/image32.sv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svg"/></Relationships>
</file>

<file path=ppt/slides/_rels/slide21.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customXml" Target="../ink/ink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44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5663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778BBC-BAE6-2DCE-D4F5-1F62BB2DAD8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656832" y="196148"/>
            <a:ext cx="5041990" cy="6465703"/>
          </a:xfrm>
          <a:prstGeom prst="rect">
            <a:avLst/>
          </a:prstGeom>
        </p:spPr>
      </p:pic>
      <p:sp>
        <p:nvSpPr>
          <p:cNvPr id="4" name="Content Placeholder 2">
            <a:extLst>
              <a:ext uri="{FF2B5EF4-FFF2-40B4-BE49-F238E27FC236}">
                <a16:creationId xmlns:a16="http://schemas.microsoft.com/office/drawing/2014/main" id="{11BFDD86-19D7-F450-690F-605734709761}"/>
              </a:ext>
            </a:extLst>
          </p:cNvPr>
          <p:cNvSpPr txBox="1">
            <a:spLocks/>
          </p:cNvSpPr>
          <p:nvPr/>
        </p:nvSpPr>
        <p:spPr>
          <a:xfrm>
            <a:off x="647494" y="895188"/>
            <a:ext cx="5185194" cy="5067622"/>
          </a:xfrm>
          <a:prstGeom prst="rect">
            <a:avLst/>
          </a:prstGeom>
        </p:spPr>
        <p:txBody>
          <a:bodyPr vert="horz" lIns="91440" tIns="45720" rIns="91440" bIns="45720" rtlCol="0" anchor="ct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lvl="1" indent="0">
              <a:spcBef>
                <a:spcPts val="0"/>
              </a:spcBef>
              <a:spcAft>
                <a:spcPts val="800"/>
              </a:spcAft>
              <a:buFont typeface="Arial" panose="020B0604020202020204" pitchFamily="34" charset="0"/>
              <a:buNone/>
            </a:pPr>
            <a:r>
              <a:rPr lang="en-US" sz="4400" b="1" u="sng" dirty="0">
                <a:solidFill>
                  <a:srgbClr val="05AE8F"/>
                </a:solidFill>
              </a:rPr>
              <a:t>Regression Action Report</a:t>
            </a:r>
          </a:p>
          <a:p>
            <a:pPr marL="514350" lvl="1" indent="0">
              <a:spcBef>
                <a:spcPts val="0"/>
              </a:spcBef>
              <a:spcAft>
                <a:spcPts val="800"/>
              </a:spcAft>
              <a:buFont typeface="Arial" panose="020B0604020202020204" pitchFamily="34" charset="0"/>
              <a:buNone/>
            </a:pPr>
            <a:endParaRPr lang="en-US" sz="1600" b="1" u="sng" dirty="0">
              <a:solidFill>
                <a:srgbClr val="05AE8F"/>
              </a:solidFill>
            </a:endParaRPr>
          </a:p>
          <a:p>
            <a:pPr marL="514350" lvl="1" indent="0">
              <a:lnSpc>
                <a:spcPct val="120000"/>
              </a:lnSpc>
              <a:spcBef>
                <a:spcPts val="0"/>
              </a:spcBef>
              <a:spcAft>
                <a:spcPts val="800"/>
              </a:spcAft>
              <a:buNone/>
            </a:pPr>
            <a:r>
              <a:rPr lang="en-US" sz="2500" dirty="0"/>
              <a:t>	Shows the work of the model as it adds and removes 	variables during the constrained, stepwise regression 	process. </a:t>
            </a:r>
          </a:p>
          <a:p>
            <a:pPr marL="514350" lvl="1" indent="0">
              <a:lnSpc>
                <a:spcPct val="120000"/>
              </a:lnSpc>
              <a:spcBef>
                <a:spcPts val="0"/>
              </a:spcBef>
              <a:spcAft>
                <a:spcPts val="800"/>
              </a:spcAft>
              <a:buNone/>
            </a:pPr>
            <a:endParaRPr lang="en-US" sz="2500" dirty="0"/>
          </a:p>
          <a:p>
            <a:pPr marL="514350" lvl="1" indent="0">
              <a:lnSpc>
                <a:spcPct val="120000"/>
              </a:lnSpc>
              <a:spcBef>
                <a:spcPts val="0"/>
              </a:spcBef>
              <a:spcAft>
                <a:spcPts val="800"/>
              </a:spcAft>
              <a:buNone/>
            </a:pPr>
            <a:r>
              <a:rPr lang="en-US" sz="2500" dirty="0">
                <a:ea typeface="Calibri" panose="020F0502020204030204" pitchFamily="34" charset="0"/>
                <a:cs typeface="Times New Roman" panose="02020603050405020304" pitchFamily="18" charset="0"/>
              </a:rPr>
              <a:t>	</a:t>
            </a:r>
            <a:r>
              <a:rPr lang="en-US" sz="2500" u="sng" dirty="0">
                <a:ea typeface="Calibri" panose="020F0502020204030204" pitchFamily="34" charset="0"/>
                <a:cs typeface="Times New Roman" panose="02020603050405020304" pitchFamily="18" charset="0"/>
              </a:rPr>
              <a:t>Stepwise Regression Routine </a:t>
            </a:r>
            <a:r>
              <a:rPr lang="en-US" sz="2500" dirty="0">
                <a:ea typeface="Calibri" panose="020F0502020204030204" pitchFamily="34" charset="0"/>
                <a:cs typeface="Times New Roman" panose="02020603050405020304" pitchFamily="18" charset="0"/>
              </a:rPr>
              <a:t>- Enters variables in order 	of their contribution to reducing the Standard Error of 	the Estimate.</a:t>
            </a:r>
          </a:p>
          <a:p>
            <a:pPr marL="514350" lvl="1" indent="0">
              <a:lnSpc>
                <a:spcPct val="120000"/>
              </a:lnSpc>
              <a:spcBef>
                <a:spcPts val="0"/>
              </a:spcBef>
              <a:spcAft>
                <a:spcPts val="800"/>
              </a:spcAft>
              <a:buNone/>
            </a:pPr>
            <a:endParaRPr lang="en-US" sz="2500" dirty="0">
              <a:ea typeface="Calibri" panose="020F0502020204030204" pitchFamily="34" charset="0"/>
              <a:cs typeface="Times New Roman" panose="02020603050405020304" pitchFamily="18" charset="0"/>
            </a:endParaRPr>
          </a:p>
          <a:p>
            <a:pPr marL="514350" lvl="1" indent="0">
              <a:lnSpc>
                <a:spcPct val="120000"/>
              </a:lnSpc>
              <a:spcBef>
                <a:spcPts val="0"/>
              </a:spcBef>
              <a:spcAft>
                <a:spcPts val="800"/>
              </a:spcAft>
              <a:buNone/>
            </a:pPr>
            <a:r>
              <a:rPr lang="en-US" sz="2500" dirty="0">
                <a:ea typeface="Calibri" panose="020F0502020204030204" pitchFamily="34" charset="0"/>
                <a:cs typeface="Times New Roman" panose="02020603050405020304" pitchFamily="18" charset="0"/>
              </a:rPr>
              <a:t>	</a:t>
            </a:r>
            <a:r>
              <a:rPr lang="en-US" sz="2500" u="sng" dirty="0">
                <a:ea typeface="Calibri" panose="020F0502020204030204" pitchFamily="34" charset="0"/>
                <a:cs typeface="Times New Roman" panose="02020603050405020304" pitchFamily="18" charset="0"/>
              </a:rPr>
              <a:t>Calc Coeff </a:t>
            </a:r>
            <a:r>
              <a:rPr lang="en-US" sz="2500" dirty="0">
                <a:ea typeface="Calibri" panose="020F0502020204030204" pitchFamily="34" charset="0"/>
                <a:cs typeface="Times New Roman" panose="02020603050405020304" pitchFamily="18" charset="0"/>
              </a:rPr>
              <a:t>– Regression calculated coefficient value for 	that variable at the time it was constrained or at the 	time it left the action.</a:t>
            </a:r>
            <a:endParaRPr lang="en-US" sz="2500" u="sng" dirty="0">
              <a:ea typeface="Calibri" panose="020F0502020204030204" pitchFamily="34" charset="0"/>
              <a:cs typeface="Times New Roman" panose="02020603050405020304" pitchFamily="18" charset="0"/>
            </a:endParaRPr>
          </a:p>
          <a:p>
            <a:pPr marL="514350" lvl="1" indent="0">
              <a:spcBef>
                <a:spcPts val="0"/>
              </a:spcBef>
              <a:spcAft>
                <a:spcPts val="800"/>
              </a:spcAft>
              <a:buNone/>
            </a:pPr>
            <a:endParaRPr lang="en-US" sz="2500" dirty="0"/>
          </a:p>
          <a:p>
            <a:pPr marL="514350" lvl="1" indent="0">
              <a:spcBef>
                <a:spcPts val="0"/>
              </a:spcBef>
              <a:spcAft>
                <a:spcPts val="800"/>
              </a:spcAft>
              <a:buNone/>
            </a:pPr>
            <a:r>
              <a:rPr lang="en-US" sz="2500" dirty="0"/>
              <a:t>	</a:t>
            </a:r>
            <a:r>
              <a:rPr lang="en-US" sz="2000" dirty="0"/>
              <a:t>	</a:t>
            </a:r>
          </a:p>
          <a:p>
            <a:pPr marL="514350" lvl="1" indent="0">
              <a:spcBef>
                <a:spcPts val="0"/>
              </a:spcBef>
              <a:spcAft>
                <a:spcPts val="800"/>
              </a:spcAft>
              <a:buNone/>
            </a:pPr>
            <a:endParaRPr lang="en-US" sz="2000" dirty="0">
              <a:ea typeface="Calibri" panose="020F0502020204030204" pitchFamily="34" charset="0"/>
              <a:cs typeface="Times New Roman" panose="02020603050405020304" pitchFamily="18" charset="0"/>
            </a:endParaRPr>
          </a:p>
          <a:p>
            <a:pPr marL="457200" lvl="1" indent="0">
              <a:lnSpc>
                <a:spcPct val="107000"/>
              </a:lnSpc>
              <a:spcBef>
                <a:spcPts val="0"/>
              </a:spcBef>
              <a:spcAft>
                <a:spcPts val="800"/>
              </a:spcAft>
              <a:buFont typeface="Arial" panose="020B0604020202020204" pitchFamily="34" charset="0"/>
              <a:buNone/>
            </a:pPr>
            <a:r>
              <a:rPr lang="en-US" sz="2000" dirty="0">
                <a:ea typeface="Calibri" panose="020F0502020204030204" pitchFamily="34" charset="0"/>
                <a:cs typeface="Times New Roman" panose="02020603050405020304" pitchFamily="18" charset="0"/>
              </a:rPr>
              <a:t>		</a:t>
            </a:r>
          </a:p>
          <a:p>
            <a:pPr marL="457200" lvl="1" indent="0">
              <a:lnSpc>
                <a:spcPct val="107000"/>
              </a:lnSpc>
              <a:spcBef>
                <a:spcPts val="0"/>
              </a:spcBef>
              <a:spcAft>
                <a:spcPts val="800"/>
              </a:spcAft>
              <a:buNone/>
            </a:pP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dirty="0">
                <a:latin typeface="Calibri" panose="020F0502020204030204" pitchFamily="34" charset="0"/>
                <a:cs typeface="Times New Roman" panose="02020603050405020304" pitchFamily="18" charset="0"/>
              </a:rPr>
              <a:t>	</a:t>
            </a:r>
            <a:endParaRPr lang="en-US" sz="1500" u="sng" dirty="0"/>
          </a:p>
        </p:txBody>
      </p:sp>
    </p:spTree>
    <p:extLst>
      <p:ext uri="{BB962C8B-B14F-4D97-AF65-F5344CB8AC3E}">
        <p14:creationId xmlns:p14="http://schemas.microsoft.com/office/powerpoint/2010/main" val="2892339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35B1D6-9A12-BD3A-E82A-926A824B0CF5}"/>
              </a:ext>
            </a:extLst>
          </p:cNvPr>
          <p:cNvPicPr>
            <a:picLocks noChangeAspect="1"/>
          </p:cNvPicPr>
          <p:nvPr/>
        </p:nvPicPr>
        <p:blipFill>
          <a:blip r:embed="rId2"/>
          <a:stretch>
            <a:fillRect/>
          </a:stretch>
        </p:blipFill>
        <p:spPr>
          <a:xfrm>
            <a:off x="6613849" y="277918"/>
            <a:ext cx="5041829" cy="6468417"/>
          </a:xfrm>
          <a:prstGeom prst="rect">
            <a:avLst/>
          </a:prstGeom>
        </p:spPr>
      </p:pic>
      <p:sp>
        <p:nvSpPr>
          <p:cNvPr id="5" name="TextBox 4">
            <a:extLst>
              <a:ext uri="{FF2B5EF4-FFF2-40B4-BE49-F238E27FC236}">
                <a16:creationId xmlns:a16="http://schemas.microsoft.com/office/drawing/2014/main" id="{794A8850-99A3-21BF-3908-ECB74B883D12}"/>
              </a:ext>
            </a:extLst>
          </p:cNvPr>
          <p:cNvSpPr txBox="1"/>
          <p:nvPr/>
        </p:nvSpPr>
        <p:spPr>
          <a:xfrm>
            <a:off x="110837" y="1163782"/>
            <a:ext cx="5486400" cy="424732"/>
          </a:xfrm>
          <a:prstGeom prst="rect">
            <a:avLst/>
          </a:prstGeom>
          <a:noFill/>
        </p:spPr>
        <p:txBody>
          <a:bodyPr wrap="square" rtlCol="0">
            <a:spAutoFit/>
          </a:bodyPr>
          <a:lstStyle/>
          <a:p>
            <a:pPr marL="514350" lvl="1">
              <a:lnSpc>
                <a:spcPct val="90000"/>
              </a:lnSpc>
              <a:spcAft>
                <a:spcPts val="800"/>
              </a:spcAft>
            </a:pPr>
            <a:r>
              <a:rPr lang="en-US" sz="2400" b="1" u="sng" dirty="0">
                <a:solidFill>
                  <a:srgbClr val="05AE8F"/>
                </a:solidFill>
              </a:rPr>
              <a:t>Stepwise Regression With Removal</a:t>
            </a:r>
          </a:p>
        </p:txBody>
      </p:sp>
      <p:sp>
        <p:nvSpPr>
          <p:cNvPr id="6" name="TextBox 5">
            <a:extLst>
              <a:ext uri="{FF2B5EF4-FFF2-40B4-BE49-F238E27FC236}">
                <a16:creationId xmlns:a16="http://schemas.microsoft.com/office/drawing/2014/main" id="{4EE24332-02FF-1C7F-B41C-CDE1512883F2}"/>
              </a:ext>
            </a:extLst>
          </p:cNvPr>
          <p:cNvSpPr txBox="1"/>
          <p:nvPr/>
        </p:nvSpPr>
        <p:spPr>
          <a:xfrm>
            <a:off x="794327" y="2272145"/>
            <a:ext cx="4341091" cy="2862322"/>
          </a:xfrm>
          <a:prstGeom prst="rect">
            <a:avLst/>
          </a:prstGeom>
          <a:noFill/>
        </p:spPr>
        <p:txBody>
          <a:bodyPr wrap="square" rtlCol="0">
            <a:spAutoFit/>
          </a:bodyPr>
          <a:lstStyle/>
          <a:p>
            <a:pPr marL="285750" indent="-285750">
              <a:buFont typeface="Arial" panose="020B0604020202020204" pitchFamily="34" charset="0"/>
              <a:buChar char="•"/>
            </a:pPr>
            <a:r>
              <a:rPr lang="en-US" dirty="0"/>
              <a:t>Forward starting with the strongest fit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Adds next strongest fit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Once the R squared stops increasing variables are removed one by one till R squared becomes stable.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Constrained variables have a Pseudo coefficient presented for comparison.     </a:t>
            </a:r>
          </a:p>
        </p:txBody>
      </p:sp>
    </p:spTree>
    <p:extLst>
      <p:ext uri="{BB962C8B-B14F-4D97-AF65-F5344CB8AC3E}">
        <p14:creationId xmlns:p14="http://schemas.microsoft.com/office/powerpoint/2010/main" val="1797337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F50DFEE-39EA-13E6-78A4-6A1F3F8EAA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016" y="146403"/>
            <a:ext cx="11506200" cy="3875519"/>
          </a:xfrm>
          <a:prstGeom prst="rect">
            <a:avLst/>
          </a:prstGeom>
        </p:spPr>
      </p:pic>
      <p:sp>
        <p:nvSpPr>
          <p:cNvPr id="15" name="Content Placeholder 2">
            <a:extLst>
              <a:ext uri="{FF2B5EF4-FFF2-40B4-BE49-F238E27FC236}">
                <a16:creationId xmlns:a16="http://schemas.microsoft.com/office/drawing/2014/main" id="{BFBBE737-D7A2-A717-0B71-0CAD6A7DC98C}"/>
              </a:ext>
            </a:extLst>
          </p:cNvPr>
          <p:cNvSpPr txBox="1">
            <a:spLocks/>
          </p:cNvSpPr>
          <p:nvPr/>
        </p:nvSpPr>
        <p:spPr>
          <a:xfrm>
            <a:off x="6949586" y="4278261"/>
            <a:ext cx="3955760" cy="3036938"/>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125000"/>
              </a:lnSpc>
              <a:spcBef>
                <a:spcPts val="1000"/>
              </a:spcBef>
              <a:spcAft>
                <a:spcPts val="600"/>
              </a:spcAft>
              <a:buFont typeface="Arial" panose="020B0604020202020204" pitchFamily="34" charset="0"/>
              <a:buNone/>
              <a:defRPr sz="1800" b="0" kern="1200">
                <a:solidFill>
                  <a:schemeClr val="tx1"/>
                </a:solidFill>
                <a:latin typeface="+mn-lt"/>
                <a:ea typeface="+mn-ea"/>
                <a:cs typeface="+mn-cs"/>
              </a:defRPr>
            </a:lvl1pPr>
            <a:lvl2pPr marL="283464" indent="-228600" algn="l" defTabSz="914400" rtl="0" eaLnBrk="1" latinLnBrk="0" hangingPunct="1">
              <a:lnSpc>
                <a:spcPct val="125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2pPr>
            <a:lvl3pPr marL="566928" indent="-228600" algn="l" defTabSz="914400" rtl="0" eaLnBrk="1" latinLnBrk="0" hangingPunct="1">
              <a:lnSpc>
                <a:spcPct val="125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3pPr>
            <a:lvl4pPr marL="850392" indent="-228600" algn="l" defTabSz="914400" rtl="0" eaLnBrk="1" latinLnBrk="0" hangingPunct="1">
              <a:lnSpc>
                <a:spcPct val="125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4pPr>
            <a:lvl5pPr marL="1133856" indent="-228600" algn="l" defTabSz="914400" rtl="0" eaLnBrk="1" latinLnBrk="0" hangingPunct="1">
              <a:lnSpc>
                <a:spcPct val="125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lvl="1">
              <a:lnSpc>
                <a:spcPct val="90000"/>
              </a:lnSpc>
              <a:spcBef>
                <a:spcPts val="0"/>
              </a:spcBef>
              <a:spcAft>
                <a:spcPts val="0"/>
              </a:spcAft>
            </a:pPr>
            <a:endParaRPr lang="en-US" sz="1500" u="sng" dirty="0"/>
          </a:p>
          <a:p>
            <a:pPr marL="514350" lvl="1" indent="0">
              <a:lnSpc>
                <a:spcPct val="70000"/>
              </a:lnSpc>
              <a:spcBef>
                <a:spcPts val="0"/>
              </a:spcBef>
              <a:spcAft>
                <a:spcPts val="800"/>
              </a:spcAft>
              <a:buNone/>
            </a:pPr>
            <a:r>
              <a:rPr lang="en-US" b="1" u="sng" dirty="0">
                <a:solidFill>
                  <a:srgbClr val="05AE8F"/>
                </a:solidFill>
              </a:rPr>
              <a:t>F-Limit</a:t>
            </a:r>
          </a:p>
          <a:p>
            <a:pPr marL="514350" lvl="1" indent="0">
              <a:lnSpc>
                <a:spcPct val="110000"/>
              </a:lnSpc>
              <a:spcBef>
                <a:spcPts val="0"/>
              </a:spcBef>
              <a:spcAft>
                <a:spcPts val="800"/>
              </a:spcAft>
              <a:buNone/>
            </a:pPr>
            <a:endParaRPr lang="en-US" sz="900" dirty="0"/>
          </a:p>
          <a:p>
            <a:pPr marL="514350" lvl="1" indent="0">
              <a:lnSpc>
                <a:spcPct val="100000"/>
              </a:lnSpc>
              <a:spcBef>
                <a:spcPts val="0"/>
              </a:spcBef>
              <a:spcAft>
                <a:spcPts val="800"/>
              </a:spcAft>
              <a:buNone/>
            </a:pPr>
            <a:r>
              <a:rPr lang="en-US" sz="1200" dirty="0"/>
              <a:t>A minimum F-Value can be set to exclude variables which do not meet the threshold. </a:t>
            </a:r>
          </a:p>
          <a:p>
            <a:pPr marL="514350" lvl="1" indent="0">
              <a:lnSpc>
                <a:spcPct val="100000"/>
              </a:lnSpc>
              <a:spcBef>
                <a:spcPts val="0"/>
              </a:spcBef>
              <a:spcAft>
                <a:spcPts val="800"/>
              </a:spcAft>
              <a:buNone/>
            </a:pPr>
            <a:endParaRPr lang="en-US" sz="900" dirty="0"/>
          </a:p>
          <a:p>
            <a:pPr marL="514350" lvl="1" indent="0">
              <a:lnSpc>
                <a:spcPct val="100000"/>
              </a:lnSpc>
              <a:spcBef>
                <a:spcPts val="0"/>
              </a:spcBef>
              <a:spcAft>
                <a:spcPts val="800"/>
              </a:spcAft>
              <a:buNone/>
            </a:pPr>
            <a:r>
              <a:rPr lang="en-US" sz="1200" dirty="0"/>
              <a:t>When variables do not meet the F-Limit, they drop out of the regression action, unless they are constrained.</a:t>
            </a:r>
          </a:p>
          <a:p>
            <a:pPr marL="514350" lvl="1" indent="0">
              <a:lnSpc>
                <a:spcPct val="100000"/>
              </a:lnSpc>
              <a:spcBef>
                <a:spcPts val="0"/>
              </a:spcBef>
              <a:spcAft>
                <a:spcPts val="800"/>
              </a:spcAft>
              <a:buNone/>
            </a:pPr>
            <a:endParaRPr lang="en-US" sz="900" dirty="0"/>
          </a:p>
          <a:p>
            <a:pPr marL="514350" lvl="1" indent="0">
              <a:lnSpc>
                <a:spcPct val="100000"/>
              </a:lnSpc>
              <a:spcBef>
                <a:spcPts val="0"/>
              </a:spcBef>
              <a:spcAft>
                <a:spcPts val="800"/>
              </a:spcAft>
              <a:buNone/>
            </a:pPr>
            <a:r>
              <a:rPr lang="en-US" sz="1200" dirty="0"/>
              <a:t>Increasing the limit can help with simplicity and minimizing problems with collinearity.  Alternatively, lowering the limit may allow for more variables to come in naturally without the need for constraints.</a:t>
            </a:r>
          </a:p>
          <a:p>
            <a:pPr marL="514350" lvl="1" indent="0">
              <a:lnSpc>
                <a:spcPct val="70000"/>
              </a:lnSpc>
              <a:spcBef>
                <a:spcPts val="0"/>
              </a:spcBef>
              <a:spcAft>
                <a:spcPts val="800"/>
              </a:spcAft>
              <a:buNone/>
            </a:pPr>
            <a:endParaRPr lang="en-US" sz="1200" dirty="0"/>
          </a:p>
          <a:p>
            <a:pPr marL="514350" lvl="1" indent="0">
              <a:lnSpc>
                <a:spcPct val="90000"/>
              </a:lnSpc>
              <a:spcBef>
                <a:spcPts val="0"/>
              </a:spcBef>
              <a:spcAft>
                <a:spcPts val="800"/>
              </a:spcAft>
              <a:buFont typeface="Arial" panose="020B0604020202020204" pitchFamily="34" charset="0"/>
              <a:buNone/>
            </a:pPr>
            <a:endParaRPr lang="en-US" sz="2200" dirty="0"/>
          </a:p>
          <a:p>
            <a:pPr marL="742950" lvl="1">
              <a:lnSpc>
                <a:spcPct val="90000"/>
              </a:lnSpc>
              <a:spcBef>
                <a:spcPts val="0"/>
              </a:spcBef>
              <a:spcAft>
                <a:spcPts val="800"/>
              </a:spcAft>
            </a:pPr>
            <a:endParaRPr lang="en-US" sz="1500" u="sng" dirty="0"/>
          </a:p>
          <a:p>
            <a:pPr marL="228600" lvl="1" indent="0">
              <a:lnSpc>
                <a:spcPct val="90000"/>
              </a:lnSpc>
              <a:spcBef>
                <a:spcPts val="0"/>
              </a:spcBef>
              <a:spcAft>
                <a:spcPts val="800"/>
              </a:spcAft>
              <a:buFont typeface="Arial" panose="020B0604020202020204" pitchFamily="34" charset="0"/>
              <a:buNone/>
            </a:pPr>
            <a:endParaRPr lang="en-US" sz="1500" u="sng" dirty="0"/>
          </a:p>
        </p:txBody>
      </p:sp>
      <p:sp>
        <p:nvSpPr>
          <p:cNvPr id="3" name="Content Placeholder 2">
            <a:extLst>
              <a:ext uri="{FF2B5EF4-FFF2-40B4-BE49-F238E27FC236}">
                <a16:creationId xmlns:a16="http://schemas.microsoft.com/office/drawing/2014/main" id="{377F9993-6351-28AF-7C3C-1567B61BCB27}"/>
              </a:ext>
            </a:extLst>
          </p:cNvPr>
          <p:cNvSpPr>
            <a:spLocks noGrp="1"/>
          </p:cNvSpPr>
          <p:nvPr>
            <p:ph sz="quarter" idx="18"/>
          </p:nvPr>
        </p:nvSpPr>
        <p:spPr>
          <a:xfrm>
            <a:off x="1257692" y="3831053"/>
            <a:ext cx="4215930" cy="2880544"/>
          </a:xfrm>
        </p:spPr>
        <p:txBody>
          <a:bodyPr vert="horz" lIns="91440" tIns="45720" rIns="91440" bIns="45720" rtlCol="0" anchor="ctr">
            <a:normAutofit fontScale="40000" lnSpcReduction="20000"/>
          </a:bodyPr>
          <a:lstStyle/>
          <a:p>
            <a:pPr marL="742950" marR="0" lvl="1">
              <a:lnSpc>
                <a:spcPct val="90000"/>
              </a:lnSpc>
              <a:spcBef>
                <a:spcPts val="0"/>
              </a:spcBef>
              <a:spcAft>
                <a:spcPts val="0"/>
              </a:spcAft>
            </a:pPr>
            <a:endParaRPr lang="en-US" sz="1500" u="sng" dirty="0">
              <a:effectLst/>
            </a:endParaRPr>
          </a:p>
          <a:p>
            <a:pPr marL="514350" lvl="1" indent="0">
              <a:lnSpc>
                <a:spcPct val="90000"/>
              </a:lnSpc>
              <a:spcBef>
                <a:spcPts val="0"/>
              </a:spcBef>
              <a:spcAft>
                <a:spcPts val="800"/>
              </a:spcAft>
              <a:buNone/>
            </a:pPr>
            <a:r>
              <a:rPr lang="en-US" sz="4600" b="1" u="sng" dirty="0">
                <a:solidFill>
                  <a:srgbClr val="05AE8F"/>
                </a:solidFill>
              </a:rPr>
              <a:t>F-Test </a:t>
            </a:r>
          </a:p>
          <a:p>
            <a:pPr marL="514350" lvl="1" indent="0">
              <a:lnSpc>
                <a:spcPct val="120000"/>
              </a:lnSpc>
              <a:spcBef>
                <a:spcPts val="0"/>
              </a:spcBef>
              <a:spcAft>
                <a:spcPts val="800"/>
              </a:spcAft>
              <a:buNone/>
            </a:pPr>
            <a:endParaRPr lang="en-US" sz="2300" dirty="0"/>
          </a:p>
          <a:p>
            <a:pPr marL="514350" lvl="1" indent="0">
              <a:lnSpc>
                <a:spcPct val="120000"/>
              </a:lnSpc>
              <a:spcBef>
                <a:spcPts val="0"/>
              </a:spcBef>
              <a:spcAft>
                <a:spcPts val="800"/>
              </a:spcAft>
              <a:buNone/>
            </a:pPr>
            <a:r>
              <a:rPr lang="en-US" sz="3000" dirty="0"/>
              <a:t>A measure of variable importance.  The higher the value, the more significant the variable.</a:t>
            </a:r>
          </a:p>
          <a:p>
            <a:pPr marL="514350" lvl="1" indent="0">
              <a:lnSpc>
                <a:spcPct val="120000"/>
              </a:lnSpc>
              <a:spcBef>
                <a:spcPts val="0"/>
              </a:spcBef>
              <a:spcAft>
                <a:spcPts val="800"/>
              </a:spcAft>
              <a:buNone/>
            </a:pPr>
            <a:endParaRPr lang="en-US" sz="2300" dirty="0"/>
          </a:p>
          <a:p>
            <a:pPr marL="514350" lvl="1" indent="0">
              <a:lnSpc>
                <a:spcPct val="120000"/>
              </a:lnSpc>
              <a:spcBef>
                <a:spcPts val="0"/>
              </a:spcBef>
              <a:spcAft>
                <a:spcPts val="800"/>
              </a:spcAft>
              <a:buNone/>
            </a:pPr>
            <a:r>
              <a:rPr lang="en-US" sz="3000" dirty="0"/>
              <a:t>F-Value – is the T-value squared; F-Values above 4 are significant at the 95% confidence level.</a:t>
            </a:r>
          </a:p>
          <a:p>
            <a:pPr marL="514350" lvl="1" indent="0">
              <a:lnSpc>
                <a:spcPct val="120000"/>
              </a:lnSpc>
              <a:spcBef>
                <a:spcPts val="0"/>
              </a:spcBef>
              <a:spcAft>
                <a:spcPts val="800"/>
              </a:spcAft>
              <a:buNone/>
            </a:pPr>
            <a:endParaRPr lang="en-US" sz="2300" dirty="0"/>
          </a:p>
          <a:p>
            <a:pPr marL="514350" lvl="1" indent="0">
              <a:lnSpc>
                <a:spcPct val="120000"/>
              </a:lnSpc>
              <a:spcBef>
                <a:spcPts val="0"/>
              </a:spcBef>
              <a:spcAft>
                <a:spcPts val="800"/>
              </a:spcAft>
              <a:buNone/>
            </a:pPr>
            <a:r>
              <a:rPr lang="en-US" sz="3000" dirty="0"/>
              <a:t>T-Value – is the ratio of a regression coefficient to its standard error (the higher the ratio, the more significant the variable.)  T-values above 2 are significant at the 95% confidence level.</a:t>
            </a:r>
          </a:p>
        </p:txBody>
      </p:sp>
    </p:spTree>
    <p:extLst>
      <p:ext uri="{BB962C8B-B14F-4D97-AF65-F5344CB8AC3E}">
        <p14:creationId xmlns:p14="http://schemas.microsoft.com/office/powerpoint/2010/main" val="4185258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69992-BD07-D4C7-2500-C559503C719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72315C5-B63D-05E5-887D-62B6A36BEE6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575005" y="206407"/>
            <a:ext cx="5041990" cy="6445185"/>
          </a:xfrm>
          <a:prstGeom prst="rect">
            <a:avLst/>
          </a:prstGeom>
        </p:spPr>
      </p:pic>
    </p:spTree>
    <p:extLst>
      <p:ext uri="{BB962C8B-B14F-4D97-AF65-F5344CB8AC3E}">
        <p14:creationId xmlns:p14="http://schemas.microsoft.com/office/powerpoint/2010/main" val="2738589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95DED-7113-EA69-5F86-4E3D9FA6F50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813D05A-0C92-4A92-7A19-3B1194B2EAF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907024" y="1558977"/>
            <a:ext cx="6060076" cy="1870023"/>
          </a:xfrm>
          <a:prstGeom prst="rect">
            <a:avLst/>
          </a:prstGeom>
        </p:spPr>
      </p:pic>
      <p:sp>
        <p:nvSpPr>
          <p:cNvPr id="2" name="Content Placeholder 2">
            <a:extLst>
              <a:ext uri="{FF2B5EF4-FFF2-40B4-BE49-F238E27FC236}">
                <a16:creationId xmlns:a16="http://schemas.microsoft.com/office/drawing/2014/main" id="{206228F3-9257-61F9-590B-FAECB2EC543E}"/>
              </a:ext>
            </a:extLst>
          </p:cNvPr>
          <p:cNvSpPr txBox="1">
            <a:spLocks/>
          </p:cNvSpPr>
          <p:nvPr/>
        </p:nvSpPr>
        <p:spPr>
          <a:xfrm>
            <a:off x="224900" y="1558977"/>
            <a:ext cx="5185194" cy="3908569"/>
          </a:xfrm>
          <a:prstGeom prst="rect">
            <a:avLst/>
          </a:prstGeom>
        </p:spPr>
        <p:txBody>
          <a:bodyPr vert="horz" lIns="91440" tIns="45720" rIns="91440" bIns="45720" rtlCol="0" anchor="ct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lvl="1" indent="0">
              <a:spcBef>
                <a:spcPts val="0"/>
              </a:spcBef>
              <a:spcAft>
                <a:spcPts val="800"/>
              </a:spcAft>
              <a:buFont typeface="Arial" panose="020B0604020202020204" pitchFamily="34" charset="0"/>
              <a:buNone/>
            </a:pPr>
            <a:r>
              <a:rPr lang="en-US" sz="4400" b="1" u="sng" dirty="0">
                <a:solidFill>
                  <a:srgbClr val="05AE8F"/>
                </a:solidFill>
              </a:rPr>
              <a:t>Analysis of Variance Table</a:t>
            </a:r>
          </a:p>
          <a:p>
            <a:pPr marL="514350" lvl="1" indent="0">
              <a:spcBef>
                <a:spcPts val="0"/>
              </a:spcBef>
              <a:spcAft>
                <a:spcPts val="800"/>
              </a:spcAft>
              <a:buFont typeface="Arial" panose="020B0604020202020204" pitchFamily="34" charset="0"/>
              <a:buNone/>
            </a:pPr>
            <a:endParaRPr lang="en-US" sz="1600" b="1" u="sng" dirty="0">
              <a:solidFill>
                <a:srgbClr val="05AE8F"/>
              </a:solidFill>
            </a:endParaRPr>
          </a:p>
          <a:p>
            <a:pPr marL="514350" lvl="1" indent="0">
              <a:lnSpc>
                <a:spcPct val="120000"/>
              </a:lnSpc>
              <a:spcBef>
                <a:spcPts val="0"/>
              </a:spcBef>
              <a:spcAft>
                <a:spcPts val="800"/>
              </a:spcAft>
              <a:buNone/>
            </a:pPr>
            <a:r>
              <a:rPr lang="en-US" sz="2500" dirty="0"/>
              <a:t>	Least Squares is the mathematical procedure used in the 	regression analysis to estimate the coefficients of a 	model. </a:t>
            </a:r>
          </a:p>
          <a:p>
            <a:pPr marL="514350" lvl="1" indent="0">
              <a:lnSpc>
                <a:spcPct val="120000"/>
              </a:lnSpc>
              <a:spcBef>
                <a:spcPts val="0"/>
              </a:spcBef>
              <a:spcAft>
                <a:spcPts val="800"/>
              </a:spcAft>
              <a:buNone/>
            </a:pPr>
            <a:endParaRPr lang="en-US" sz="2500" dirty="0"/>
          </a:p>
          <a:p>
            <a:pPr marL="514350" lvl="1" indent="0">
              <a:lnSpc>
                <a:spcPct val="120000"/>
              </a:lnSpc>
              <a:spcBef>
                <a:spcPts val="0"/>
              </a:spcBef>
              <a:spcAft>
                <a:spcPts val="800"/>
              </a:spcAft>
              <a:buNone/>
            </a:pPr>
            <a:r>
              <a:rPr lang="en-US" sz="2500" dirty="0">
                <a:ea typeface="Calibri" panose="020F0502020204030204" pitchFamily="34" charset="0"/>
                <a:cs typeface="Times New Roman" panose="02020603050405020304" pitchFamily="18" charset="0"/>
              </a:rPr>
              <a:t>	Its goal is simple.  Find the equation that produces the 	smallest sum of all squared errors when predicting the 	observed data.</a:t>
            </a:r>
          </a:p>
          <a:p>
            <a:pPr marL="514350" lvl="1" indent="0">
              <a:spcBef>
                <a:spcPts val="0"/>
              </a:spcBef>
              <a:spcAft>
                <a:spcPts val="800"/>
              </a:spcAft>
              <a:buNone/>
            </a:pPr>
            <a:endParaRPr lang="en-US" sz="2500" dirty="0">
              <a:ea typeface="Calibri" panose="020F0502020204030204" pitchFamily="34" charset="0"/>
              <a:cs typeface="Times New Roman" panose="02020603050405020304" pitchFamily="18" charset="0"/>
            </a:endParaRPr>
          </a:p>
          <a:p>
            <a:pPr marL="514350" lvl="1" indent="0">
              <a:spcBef>
                <a:spcPts val="0"/>
              </a:spcBef>
              <a:spcAft>
                <a:spcPts val="800"/>
              </a:spcAft>
              <a:buNone/>
            </a:pPr>
            <a:r>
              <a:rPr lang="en-US" sz="2500" dirty="0">
                <a:ea typeface="Calibri" panose="020F0502020204030204" pitchFamily="34" charset="0"/>
                <a:cs typeface="Times New Roman" panose="02020603050405020304" pitchFamily="18" charset="0"/>
              </a:rPr>
              <a:t>	</a:t>
            </a:r>
            <a:endParaRPr lang="en-US" sz="2500" dirty="0"/>
          </a:p>
          <a:p>
            <a:pPr marL="514350" lvl="1" indent="0">
              <a:spcBef>
                <a:spcPts val="0"/>
              </a:spcBef>
              <a:spcAft>
                <a:spcPts val="800"/>
              </a:spcAft>
              <a:buNone/>
            </a:pPr>
            <a:r>
              <a:rPr lang="en-US" sz="2500" dirty="0"/>
              <a:t>	</a:t>
            </a:r>
            <a:r>
              <a:rPr lang="en-US" sz="2000" dirty="0"/>
              <a:t>	</a:t>
            </a:r>
          </a:p>
          <a:p>
            <a:pPr marL="514350" lvl="1" indent="0">
              <a:spcBef>
                <a:spcPts val="0"/>
              </a:spcBef>
              <a:spcAft>
                <a:spcPts val="800"/>
              </a:spcAft>
              <a:buNone/>
            </a:pPr>
            <a:endParaRPr lang="en-US" sz="2000" dirty="0">
              <a:ea typeface="Calibri" panose="020F0502020204030204" pitchFamily="34" charset="0"/>
              <a:cs typeface="Times New Roman" panose="02020603050405020304" pitchFamily="18" charset="0"/>
            </a:endParaRPr>
          </a:p>
          <a:p>
            <a:pPr marL="457200" lvl="1" indent="0">
              <a:lnSpc>
                <a:spcPct val="107000"/>
              </a:lnSpc>
              <a:spcBef>
                <a:spcPts val="0"/>
              </a:spcBef>
              <a:spcAft>
                <a:spcPts val="800"/>
              </a:spcAft>
              <a:buFont typeface="Arial" panose="020B0604020202020204" pitchFamily="34" charset="0"/>
              <a:buNone/>
            </a:pPr>
            <a:r>
              <a:rPr lang="en-US" sz="2000" dirty="0">
                <a:ea typeface="Calibri" panose="020F0502020204030204" pitchFamily="34" charset="0"/>
                <a:cs typeface="Times New Roman" panose="02020603050405020304" pitchFamily="18" charset="0"/>
              </a:rPr>
              <a:t>		</a:t>
            </a:r>
          </a:p>
          <a:p>
            <a:pPr marL="457200" lvl="1" indent="0">
              <a:lnSpc>
                <a:spcPct val="107000"/>
              </a:lnSpc>
              <a:spcBef>
                <a:spcPts val="0"/>
              </a:spcBef>
              <a:spcAft>
                <a:spcPts val="800"/>
              </a:spcAft>
              <a:buNone/>
            </a:pP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dirty="0">
                <a:latin typeface="Calibri" panose="020F0502020204030204" pitchFamily="34" charset="0"/>
                <a:cs typeface="Times New Roman" panose="02020603050405020304" pitchFamily="18" charset="0"/>
              </a:rPr>
              <a:t>	</a:t>
            </a:r>
            <a:endParaRPr lang="en-US" sz="1500" u="sng" dirty="0"/>
          </a:p>
        </p:txBody>
      </p:sp>
    </p:spTree>
    <p:extLst>
      <p:ext uri="{BB962C8B-B14F-4D97-AF65-F5344CB8AC3E}">
        <p14:creationId xmlns:p14="http://schemas.microsoft.com/office/powerpoint/2010/main" val="108924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0" y="0"/>
            <a:ext cx="12192000" cy="6858000"/>
          </a:xfrm>
          <a:prstGeom prst="rect">
            <a:avLst/>
          </a:prstGeom>
          <a:gradFill rotWithShape="1">
            <a:gsLst>
              <a:gs pos="0">
                <a:srgbClr val="1565C0">
                  <a:alpha val="4000"/>
                </a:srgbClr>
              </a:gs>
              <a:gs pos="100000">
                <a:srgbClr val="000000">
                  <a:alpha val="0"/>
                </a:srgbClr>
              </a:gs>
            </a:gsLst>
            <a:lin ang="5400000" scaled="1"/>
          </a:gradFill>
          <a:ln/>
        </p:spPr>
        <p:txBody>
          <a:bodyPr wrap="square" rtlCol="0" anchor="t"/>
          <a:lstStyle/>
          <a:p>
            <a:endParaRPr lang="en-US" sz="2400" dirty="0"/>
          </a:p>
        </p:txBody>
      </p:sp>
      <p:sp>
        <p:nvSpPr>
          <p:cNvPr id="3" name="Text 1"/>
          <p:cNvSpPr/>
          <p:nvPr/>
        </p:nvSpPr>
        <p:spPr>
          <a:xfrm>
            <a:off x="0" y="0"/>
            <a:ext cx="12192000" cy="6858000"/>
          </a:xfrm>
          <a:prstGeom prst="rect">
            <a:avLst/>
          </a:prstGeom>
          <a:gradFill rotWithShape="1">
            <a:gsLst>
              <a:gs pos="0">
                <a:srgbClr val="1565C0">
                  <a:alpha val="4000"/>
                </a:srgbClr>
              </a:gs>
              <a:gs pos="100000">
                <a:srgbClr val="000000">
                  <a:alpha val="0"/>
                </a:srgbClr>
              </a:gs>
            </a:gsLst>
            <a:lin ang="0" scaled="1"/>
          </a:gradFill>
          <a:ln/>
        </p:spPr>
        <p:txBody>
          <a:bodyPr wrap="square" rtlCol="0" anchor="t"/>
          <a:lstStyle/>
          <a:p>
            <a:endParaRPr lang="en-US" sz="2400" dirty="0"/>
          </a:p>
        </p:txBody>
      </p:sp>
      <p:sp>
        <p:nvSpPr>
          <p:cNvPr id="4" name="Text 2"/>
          <p:cNvSpPr/>
          <p:nvPr/>
        </p:nvSpPr>
        <p:spPr>
          <a:xfrm>
            <a:off x="0" y="0"/>
            <a:ext cx="12192000" cy="57547"/>
          </a:xfrm>
          <a:prstGeom prst="rect">
            <a:avLst/>
          </a:prstGeom>
          <a:gradFill rotWithShape="1">
            <a:gsLst>
              <a:gs pos="0">
                <a:srgbClr val="1565C0"/>
              </a:gs>
              <a:gs pos="60000">
                <a:srgbClr val="4FC3F7"/>
              </a:gs>
              <a:gs pos="100000">
                <a:srgbClr val="81D4FA"/>
              </a:gs>
            </a:gsLst>
            <a:lin ang="0" scaled="1"/>
          </a:gradFill>
          <a:ln/>
        </p:spPr>
        <p:txBody>
          <a:bodyPr wrap="none" rtlCol="0" anchor="t"/>
          <a:lstStyle/>
          <a:p>
            <a:endParaRPr lang="en-US" sz="2400" dirty="0"/>
          </a:p>
        </p:txBody>
      </p:sp>
      <p:sp>
        <p:nvSpPr>
          <p:cNvPr id="5" name="Text 3"/>
          <p:cNvSpPr/>
          <p:nvPr/>
        </p:nvSpPr>
        <p:spPr>
          <a:xfrm>
            <a:off x="9144000" y="0"/>
            <a:ext cx="3048000" cy="6858000"/>
          </a:xfrm>
          <a:prstGeom prst="rect">
            <a:avLst/>
          </a:prstGeom>
          <a:gradFill rotWithShape="1">
            <a:gsLst>
              <a:gs pos="0">
                <a:srgbClr val="1565C0"/>
              </a:gs>
              <a:gs pos="60000">
                <a:srgbClr val="0D47A1"/>
              </a:gs>
              <a:gs pos="100000">
                <a:srgbClr val="0A2F7A"/>
              </a:gs>
            </a:gsLst>
            <a:lin ang="4800000" scaled="1"/>
          </a:gradFill>
          <a:ln/>
        </p:spPr>
        <p:txBody>
          <a:bodyPr wrap="square" rtlCol="0" anchor="t"/>
          <a:lstStyle/>
          <a:p>
            <a:endParaRPr lang="en-US" sz="2400" dirty="0"/>
          </a:p>
        </p:txBody>
      </p:sp>
      <p:sp>
        <p:nvSpPr>
          <p:cNvPr id="6" name="Text 4"/>
          <p:cNvSpPr/>
          <p:nvPr/>
        </p:nvSpPr>
        <p:spPr>
          <a:xfrm>
            <a:off x="10037833" y="1162844"/>
            <a:ext cx="1260137" cy="213320"/>
          </a:xfrm>
          <a:prstGeom prst="rect">
            <a:avLst/>
          </a:prstGeom>
          <a:noFill/>
          <a:ln/>
        </p:spPr>
        <p:txBody>
          <a:bodyPr wrap="none" lIns="0" tIns="0" rIns="0" bIns="0" rtlCol="0" anchor="t"/>
          <a:lstStyle/>
          <a:p>
            <a:pPr algn="ctr">
              <a:lnSpc>
                <a:spcPts val="1680"/>
              </a:lnSpc>
            </a:pPr>
            <a:r>
              <a:rPr lang="en-US" sz="1120" kern="0" spc="168" dirty="0">
                <a:solidFill>
                  <a:srgbClr val="C8DCFF">
                    <a:alpha val="70000"/>
                  </a:srgbClr>
                </a:solidFill>
                <a:latin typeface="Calibri Light" pitchFamily="34" charset="0"/>
                <a:ea typeface="Calibri Light" pitchFamily="34" charset="-122"/>
                <a:cs typeface="Calibri Light" pitchFamily="34" charset="-120"/>
              </a:rPr>
              <a:t>AT A GLANCE</a:t>
            </a:r>
            <a:endParaRPr lang="en-US" sz="1120" dirty="0"/>
          </a:p>
        </p:txBody>
      </p:sp>
      <p:sp>
        <p:nvSpPr>
          <p:cNvPr id="7" name="Text 5"/>
          <p:cNvSpPr/>
          <p:nvPr/>
        </p:nvSpPr>
        <p:spPr>
          <a:xfrm>
            <a:off x="10439201" y="1643657"/>
            <a:ext cx="457200" cy="457200"/>
          </a:xfrm>
          <a:prstGeom prst="roundRect">
            <a:avLst>
              <a:gd name="adj" fmla="val 25185"/>
            </a:avLst>
          </a:prstGeom>
          <a:solidFill>
            <a:srgbClr val="4FC3F7">
              <a:alpha val="15000"/>
            </a:srgbClr>
          </a:solidFill>
          <a:ln w="9525">
            <a:solidFill>
              <a:srgbClr val="4FC3F7">
                <a:alpha val="30000"/>
              </a:srgbClr>
            </a:solidFill>
          </a:ln>
        </p:spPr>
        <p:txBody>
          <a:bodyPr wrap="square" rtlCol="0" anchor="t"/>
          <a:lstStyle/>
          <a:p>
            <a:endParaRPr lang="en-US" sz="2400" dirty="0"/>
          </a:p>
        </p:txBody>
      </p:sp>
      <p:pic>
        <p:nvPicPr>
          <p:cNvPr id="8" name="Image 0" descr="preencoded.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579409" y="1783865"/>
            <a:ext cx="176784" cy="176784"/>
          </a:xfrm>
          <a:prstGeom prst="rect">
            <a:avLst/>
          </a:prstGeom>
        </p:spPr>
      </p:pic>
      <p:sp>
        <p:nvSpPr>
          <p:cNvPr id="9" name="Text 6"/>
          <p:cNvSpPr/>
          <p:nvPr/>
        </p:nvSpPr>
        <p:spPr>
          <a:xfrm>
            <a:off x="10188502" y="2195512"/>
            <a:ext cx="958799" cy="363379"/>
          </a:xfrm>
          <a:prstGeom prst="rect">
            <a:avLst/>
          </a:prstGeom>
          <a:noFill/>
          <a:ln/>
        </p:spPr>
        <p:txBody>
          <a:bodyPr wrap="square" lIns="0" tIns="0" rIns="0" bIns="0" rtlCol="0" anchor="ctr"/>
          <a:lstStyle/>
          <a:p>
            <a:pPr algn="ctr">
              <a:lnSpc>
                <a:spcPts val="1363"/>
              </a:lnSpc>
            </a:pPr>
            <a:r>
              <a:rPr lang="en-US" sz="973" dirty="0">
                <a:solidFill>
                  <a:srgbClr val="C8E1FF">
                    <a:alpha val="75000"/>
                  </a:srgbClr>
                </a:solidFill>
                <a:latin typeface="Calibri" pitchFamily="34" charset="0"/>
                <a:ea typeface="Calibri" pitchFamily="34" charset="-122"/>
                <a:cs typeface="Calibri" pitchFamily="34" charset="-120"/>
              </a:rPr>
              <a:t>Compares model</a:t>
            </a:r>
            <a:br>
              <a:rPr sz="2400"/>
            </a:br>
            <a:r>
              <a:rPr lang="en-US" sz="973" dirty="0">
                <a:solidFill>
                  <a:srgbClr val="C8E1FF">
                    <a:alpha val="75000"/>
                  </a:srgbClr>
                </a:solidFill>
                <a:latin typeface="Calibri" pitchFamily="34" charset="0"/>
                <a:ea typeface="Calibri" pitchFamily="34" charset="-122"/>
                <a:cs typeface="Calibri" pitchFamily="34" charset="-120"/>
              </a:rPr>
              <a:t>vs. baseline</a:t>
            </a:r>
            <a:endParaRPr lang="en-US" sz="973" dirty="0"/>
          </a:p>
        </p:txBody>
      </p:sp>
      <p:sp>
        <p:nvSpPr>
          <p:cNvPr id="10" name="Text 7"/>
          <p:cNvSpPr/>
          <p:nvPr/>
        </p:nvSpPr>
        <p:spPr>
          <a:xfrm>
            <a:off x="10477500" y="2809081"/>
            <a:ext cx="381000" cy="10120"/>
          </a:xfrm>
          <a:prstGeom prst="rect">
            <a:avLst/>
          </a:prstGeom>
          <a:solidFill>
            <a:srgbClr val="4FC3F7">
              <a:alpha val="30000"/>
            </a:srgbClr>
          </a:solidFill>
          <a:ln/>
        </p:spPr>
        <p:txBody>
          <a:bodyPr wrap="none" rtlCol="0" anchor="t"/>
          <a:lstStyle/>
          <a:p>
            <a:endParaRPr lang="en-US" sz="2400" dirty="0"/>
          </a:p>
        </p:txBody>
      </p:sp>
      <p:sp>
        <p:nvSpPr>
          <p:cNvPr id="11" name="Text 8"/>
          <p:cNvSpPr/>
          <p:nvPr/>
        </p:nvSpPr>
        <p:spPr>
          <a:xfrm>
            <a:off x="10439201" y="3086695"/>
            <a:ext cx="457200" cy="457200"/>
          </a:xfrm>
          <a:prstGeom prst="roundRect">
            <a:avLst>
              <a:gd name="adj" fmla="val 25185"/>
            </a:avLst>
          </a:prstGeom>
          <a:solidFill>
            <a:srgbClr val="4FC3F7">
              <a:alpha val="15000"/>
            </a:srgbClr>
          </a:solidFill>
          <a:ln w="9525">
            <a:solidFill>
              <a:srgbClr val="4FC3F7">
                <a:alpha val="30000"/>
              </a:srgbClr>
            </a:solidFill>
          </a:ln>
        </p:spPr>
        <p:txBody>
          <a:bodyPr wrap="square" rtlCol="0" anchor="t"/>
          <a:lstStyle/>
          <a:p>
            <a:endParaRPr lang="en-US" sz="2400" dirty="0"/>
          </a:p>
        </p:txBody>
      </p:sp>
      <p:pic>
        <p:nvPicPr>
          <p:cNvPr id="12" name="Image 1" descr="preencoded.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579409" y="3226903"/>
            <a:ext cx="176784" cy="176784"/>
          </a:xfrm>
          <a:prstGeom prst="rect">
            <a:avLst/>
          </a:prstGeom>
        </p:spPr>
      </p:pic>
      <p:sp>
        <p:nvSpPr>
          <p:cNvPr id="13" name="Text 9"/>
          <p:cNvSpPr/>
          <p:nvPr/>
        </p:nvSpPr>
        <p:spPr>
          <a:xfrm>
            <a:off x="10258535" y="3638551"/>
            <a:ext cx="818733" cy="363379"/>
          </a:xfrm>
          <a:prstGeom prst="rect">
            <a:avLst/>
          </a:prstGeom>
          <a:noFill/>
          <a:ln/>
        </p:spPr>
        <p:txBody>
          <a:bodyPr wrap="square" lIns="0" tIns="0" rIns="0" bIns="0" rtlCol="0" anchor="ctr"/>
          <a:lstStyle/>
          <a:p>
            <a:pPr algn="ctr">
              <a:lnSpc>
                <a:spcPts val="1363"/>
              </a:lnSpc>
            </a:pPr>
            <a:r>
              <a:rPr lang="en-US" sz="973" dirty="0">
                <a:solidFill>
                  <a:srgbClr val="C8E1FF">
                    <a:alpha val="75000"/>
                  </a:srgbClr>
                </a:solidFill>
                <a:latin typeface="Calibri" pitchFamily="34" charset="0"/>
                <a:ea typeface="Calibri" pitchFamily="34" charset="-122"/>
                <a:cs typeface="Calibri" pitchFamily="34" charset="-120"/>
              </a:rPr>
              <a:t>Splits variation</a:t>
            </a:r>
            <a:br>
              <a:rPr sz="2400"/>
            </a:br>
            <a:r>
              <a:rPr lang="en-US" sz="973" dirty="0">
                <a:solidFill>
                  <a:srgbClr val="C8E1FF">
                    <a:alpha val="75000"/>
                  </a:srgbClr>
                </a:solidFill>
                <a:latin typeface="Calibri" pitchFamily="34" charset="0"/>
                <a:ea typeface="Calibri" pitchFamily="34" charset="-122"/>
                <a:cs typeface="Calibri" pitchFamily="34" charset="-120"/>
              </a:rPr>
              <a:t>into two parts</a:t>
            </a:r>
            <a:endParaRPr lang="en-US" sz="973" dirty="0"/>
          </a:p>
        </p:txBody>
      </p:sp>
      <p:sp>
        <p:nvSpPr>
          <p:cNvPr id="14" name="Text 10"/>
          <p:cNvSpPr/>
          <p:nvPr/>
        </p:nvSpPr>
        <p:spPr>
          <a:xfrm>
            <a:off x="10477500" y="4252119"/>
            <a:ext cx="381000" cy="10120"/>
          </a:xfrm>
          <a:prstGeom prst="rect">
            <a:avLst/>
          </a:prstGeom>
          <a:solidFill>
            <a:srgbClr val="4FC3F7">
              <a:alpha val="30000"/>
            </a:srgbClr>
          </a:solidFill>
          <a:ln/>
        </p:spPr>
        <p:txBody>
          <a:bodyPr wrap="none" rtlCol="0" anchor="t"/>
          <a:lstStyle/>
          <a:p>
            <a:endParaRPr lang="en-US" sz="2400" dirty="0"/>
          </a:p>
        </p:txBody>
      </p:sp>
      <p:sp>
        <p:nvSpPr>
          <p:cNvPr id="15" name="Text 11"/>
          <p:cNvSpPr/>
          <p:nvPr/>
        </p:nvSpPr>
        <p:spPr>
          <a:xfrm>
            <a:off x="10439400" y="4529733"/>
            <a:ext cx="457200" cy="457200"/>
          </a:xfrm>
          <a:prstGeom prst="roundRect">
            <a:avLst>
              <a:gd name="adj" fmla="val 25185"/>
            </a:avLst>
          </a:prstGeom>
          <a:solidFill>
            <a:srgbClr val="4FC3F7">
              <a:alpha val="15000"/>
            </a:srgbClr>
          </a:solidFill>
          <a:ln w="9525">
            <a:solidFill>
              <a:srgbClr val="4FC3F7">
                <a:alpha val="30000"/>
              </a:srgbClr>
            </a:solidFill>
          </a:ln>
        </p:spPr>
        <p:txBody>
          <a:bodyPr wrap="square" rtlCol="0" anchor="t"/>
          <a:lstStyle/>
          <a:p>
            <a:endParaRPr lang="en-US" sz="2400" dirty="0"/>
          </a:p>
        </p:txBody>
      </p:sp>
      <p:pic>
        <p:nvPicPr>
          <p:cNvPr id="16" name="Image 2" descr="preencoded.png"/>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579608" y="4669941"/>
            <a:ext cx="176784" cy="176784"/>
          </a:xfrm>
          <a:prstGeom prst="rect">
            <a:avLst/>
          </a:prstGeom>
        </p:spPr>
      </p:pic>
      <p:sp>
        <p:nvSpPr>
          <p:cNvPr id="17" name="Text 12"/>
          <p:cNvSpPr/>
          <p:nvPr/>
        </p:nvSpPr>
        <p:spPr>
          <a:xfrm>
            <a:off x="10237684" y="5081588"/>
            <a:ext cx="860632" cy="363379"/>
          </a:xfrm>
          <a:prstGeom prst="rect">
            <a:avLst/>
          </a:prstGeom>
          <a:noFill/>
          <a:ln/>
        </p:spPr>
        <p:txBody>
          <a:bodyPr wrap="square" lIns="0" tIns="0" rIns="0" bIns="0" rtlCol="0" anchor="ctr"/>
          <a:lstStyle/>
          <a:p>
            <a:pPr algn="ctr">
              <a:lnSpc>
                <a:spcPts val="1363"/>
              </a:lnSpc>
            </a:pPr>
            <a:r>
              <a:rPr lang="en-US" sz="973" dirty="0">
                <a:solidFill>
                  <a:srgbClr val="C8E1FF">
                    <a:alpha val="75000"/>
                  </a:srgbClr>
                </a:solidFill>
                <a:latin typeface="Calibri" pitchFamily="34" charset="0"/>
                <a:ea typeface="Calibri" pitchFamily="34" charset="-122"/>
                <a:cs typeface="Calibri" pitchFamily="34" charset="-120"/>
              </a:rPr>
              <a:t>Answers: is our</a:t>
            </a:r>
            <a:br>
              <a:rPr sz="2400"/>
            </a:br>
            <a:r>
              <a:rPr lang="en-US" sz="973" dirty="0">
                <a:solidFill>
                  <a:srgbClr val="C8E1FF">
                    <a:alpha val="75000"/>
                  </a:srgbClr>
                </a:solidFill>
                <a:latin typeface="Calibri" pitchFamily="34" charset="0"/>
                <a:ea typeface="Calibri" pitchFamily="34" charset="-122"/>
                <a:cs typeface="Calibri" pitchFamily="34" charset="-120"/>
              </a:rPr>
              <a:t>model useful?</a:t>
            </a:r>
            <a:endParaRPr lang="en-US" sz="973" dirty="0"/>
          </a:p>
        </p:txBody>
      </p:sp>
      <p:sp>
        <p:nvSpPr>
          <p:cNvPr id="19" name="Text 14"/>
          <p:cNvSpPr/>
          <p:nvPr/>
        </p:nvSpPr>
        <p:spPr>
          <a:xfrm>
            <a:off x="609600" y="496094"/>
            <a:ext cx="8717280" cy="185340"/>
          </a:xfrm>
          <a:prstGeom prst="rect">
            <a:avLst/>
          </a:prstGeom>
          <a:noFill/>
          <a:ln/>
        </p:spPr>
        <p:txBody>
          <a:bodyPr wrap="none" lIns="0" tIns="0" rIns="0" bIns="0" rtlCol="0" anchor="t"/>
          <a:lstStyle/>
          <a:p>
            <a:pPr>
              <a:lnSpc>
                <a:spcPts val="1460"/>
              </a:lnSpc>
            </a:pPr>
            <a:r>
              <a:rPr lang="en-US" sz="973" b="1" kern="0" spc="175" dirty="0">
                <a:solidFill>
                  <a:srgbClr val="1565C0"/>
                </a:solidFill>
                <a:latin typeface="Calibri" pitchFamily="34" charset="0"/>
                <a:ea typeface="Calibri" pitchFamily="34" charset="-122"/>
                <a:cs typeface="Calibri" pitchFamily="34" charset="-120"/>
              </a:rPr>
              <a:t>ANOVA FUNDAMENTALS</a:t>
            </a:r>
            <a:endParaRPr lang="en-US" sz="973" dirty="0"/>
          </a:p>
        </p:txBody>
      </p:sp>
      <p:sp>
        <p:nvSpPr>
          <p:cNvPr id="20" name="Text 15"/>
          <p:cNvSpPr/>
          <p:nvPr/>
        </p:nvSpPr>
        <p:spPr>
          <a:xfrm>
            <a:off x="609600" y="757635"/>
            <a:ext cx="8321040" cy="545703"/>
          </a:xfrm>
          <a:prstGeom prst="rect">
            <a:avLst/>
          </a:prstGeom>
          <a:noFill/>
          <a:ln/>
        </p:spPr>
        <p:txBody>
          <a:bodyPr wrap="none" lIns="0" tIns="0" rIns="0" bIns="0" rtlCol="0" anchor="t"/>
          <a:lstStyle/>
          <a:p>
            <a:pPr>
              <a:lnSpc>
                <a:spcPts val="4297"/>
              </a:lnSpc>
            </a:pPr>
            <a:r>
              <a:rPr lang="en-US" sz="3907" dirty="0">
                <a:solidFill>
                  <a:srgbClr val="0D1B3E"/>
                </a:solidFill>
                <a:latin typeface="Calibri Light" pitchFamily="34" charset="0"/>
                <a:ea typeface="Calibri Light" pitchFamily="34" charset="-122"/>
                <a:cs typeface="Calibri Light" pitchFamily="34" charset="-120"/>
              </a:rPr>
              <a:t>What Is </a:t>
            </a:r>
            <a:r>
              <a:rPr lang="en-US" sz="3907" b="1" dirty="0">
                <a:solidFill>
                  <a:srgbClr val="1565C0"/>
                </a:solidFill>
                <a:latin typeface="Calibri Light" pitchFamily="34" charset="0"/>
                <a:ea typeface="Calibri Light" pitchFamily="34" charset="-122"/>
                <a:cs typeface="Calibri Light" pitchFamily="34" charset="-120"/>
              </a:rPr>
              <a:t>ANOVA?</a:t>
            </a:r>
            <a:endParaRPr lang="en-US" sz="3907" dirty="0"/>
          </a:p>
        </p:txBody>
      </p:sp>
      <p:sp>
        <p:nvSpPr>
          <p:cNvPr id="21" name="Text 16"/>
          <p:cNvSpPr/>
          <p:nvPr/>
        </p:nvSpPr>
        <p:spPr>
          <a:xfrm>
            <a:off x="609600" y="1397992"/>
            <a:ext cx="685800" cy="38893"/>
          </a:xfrm>
          <a:prstGeom prst="roundRect">
            <a:avLst>
              <a:gd name="adj" fmla="val 47892"/>
            </a:avLst>
          </a:prstGeom>
          <a:gradFill rotWithShape="1">
            <a:gsLst>
              <a:gs pos="0">
                <a:srgbClr val="1565C0"/>
              </a:gs>
              <a:gs pos="100000">
                <a:srgbClr val="4FC3F7"/>
              </a:gs>
            </a:gsLst>
            <a:lin ang="0" scaled="1"/>
          </a:gradFill>
          <a:ln/>
        </p:spPr>
        <p:txBody>
          <a:bodyPr wrap="none" rtlCol="0" anchor="t"/>
          <a:lstStyle/>
          <a:p>
            <a:endParaRPr lang="en-US" sz="2400" dirty="0"/>
          </a:p>
        </p:txBody>
      </p:sp>
      <p:sp>
        <p:nvSpPr>
          <p:cNvPr id="22" name="Text 17"/>
          <p:cNvSpPr/>
          <p:nvPr/>
        </p:nvSpPr>
        <p:spPr>
          <a:xfrm>
            <a:off x="609600" y="1780580"/>
            <a:ext cx="7924800" cy="1154907"/>
          </a:xfrm>
          <a:prstGeom prst="roundRect">
            <a:avLst>
              <a:gd name="adj" fmla="val 11583"/>
            </a:avLst>
          </a:prstGeom>
          <a:solidFill>
            <a:srgbClr val="FFFFFF"/>
          </a:solidFill>
          <a:ln/>
          <a:effectLst>
            <a:outerShdw blurRad="86360" dist="13970" dir="5400000" algn="bl" rotWithShape="0">
              <a:srgbClr val="0D1B3E">
                <a:alpha val="7000"/>
              </a:srgbClr>
            </a:outerShdw>
          </a:effectLst>
        </p:spPr>
        <p:txBody>
          <a:bodyPr wrap="square" rtlCol="0" anchor="t"/>
          <a:lstStyle/>
          <a:p>
            <a:endParaRPr lang="en-US" sz="2400" dirty="0"/>
          </a:p>
        </p:txBody>
      </p:sp>
      <p:sp>
        <p:nvSpPr>
          <p:cNvPr id="23" name="Text 18"/>
          <p:cNvSpPr/>
          <p:nvPr/>
        </p:nvSpPr>
        <p:spPr>
          <a:xfrm>
            <a:off x="609600" y="1780580"/>
            <a:ext cx="57547" cy="1154907"/>
          </a:xfrm>
          <a:prstGeom prst="rect">
            <a:avLst/>
          </a:prstGeom>
          <a:gradFill rotWithShape="1">
            <a:gsLst>
              <a:gs pos="0">
                <a:srgbClr val="1565C0"/>
              </a:gs>
              <a:gs pos="100000">
                <a:srgbClr val="1976D2"/>
              </a:gs>
            </a:gsLst>
            <a:lin ang="5400000" scaled="1"/>
          </a:gradFill>
          <a:ln/>
        </p:spPr>
        <p:txBody>
          <a:bodyPr wrap="square" rtlCol="0" anchor="t"/>
          <a:lstStyle/>
          <a:p>
            <a:endParaRPr lang="en-US" sz="2400" dirty="0"/>
          </a:p>
        </p:txBody>
      </p:sp>
      <p:sp>
        <p:nvSpPr>
          <p:cNvPr id="24" name="Text 19"/>
          <p:cNvSpPr/>
          <p:nvPr/>
        </p:nvSpPr>
        <p:spPr>
          <a:xfrm>
            <a:off x="858440" y="1951436"/>
            <a:ext cx="590947" cy="650041"/>
          </a:xfrm>
          <a:prstGeom prst="ellipse">
            <a:avLst/>
          </a:prstGeom>
          <a:solidFill>
            <a:srgbClr val="DBEAFE"/>
          </a:solidFill>
          <a:ln/>
        </p:spPr>
        <p:txBody>
          <a:bodyPr wrap="none" lIns="0" tIns="0" rIns="0" bIns="0" rtlCol="0" anchor="ctr"/>
          <a:lstStyle/>
          <a:p>
            <a:pPr algn="ctr"/>
            <a:r>
              <a:rPr lang="en-US" sz="2107" dirty="0">
                <a:solidFill>
                  <a:srgbClr val="0D1B3E"/>
                </a:solidFill>
                <a:latin typeface="Calibri" pitchFamily="34" charset="0"/>
                <a:ea typeface="Calibri" pitchFamily="34" charset="-122"/>
                <a:cs typeface="Calibri" pitchFamily="34" charset="-120"/>
              </a:rPr>
              <a:t>📊</a:t>
            </a:r>
            <a:endParaRPr lang="en-US" sz="2107" dirty="0"/>
          </a:p>
        </p:txBody>
      </p:sp>
      <p:sp>
        <p:nvSpPr>
          <p:cNvPr id="25" name="Text 20"/>
          <p:cNvSpPr/>
          <p:nvPr/>
        </p:nvSpPr>
        <p:spPr>
          <a:xfrm>
            <a:off x="1640682" y="1951435"/>
            <a:ext cx="7331631" cy="286940"/>
          </a:xfrm>
          <a:prstGeom prst="rect">
            <a:avLst/>
          </a:prstGeom>
          <a:noFill/>
          <a:ln/>
        </p:spPr>
        <p:txBody>
          <a:bodyPr wrap="none" lIns="0" tIns="0" rIns="0" bIns="0" rtlCol="0" anchor="ctr"/>
          <a:lstStyle/>
          <a:p>
            <a:pPr>
              <a:lnSpc>
                <a:spcPts val="2260"/>
              </a:lnSpc>
            </a:pPr>
            <a:r>
              <a:rPr lang="en-US" sz="1507" b="1" kern="0" spc="15" dirty="0">
                <a:solidFill>
                  <a:srgbClr val="1565C0"/>
                </a:solidFill>
                <a:latin typeface="Calibri Light" pitchFamily="34" charset="0"/>
                <a:ea typeface="Calibri Light" pitchFamily="34" charset="-122"/>
                <a:cs typeface="Calibri Light" pitchFamily="34" charset="-120"/>
              </a:rPr>
              <a:t>A Statistical Test</a:t>
            </a:r>
            <a:endParaRPr lang="en-US" sz="1507" dirty="0"/>
          </a:p>
        </p:txBody>
      </p:sp>
      <p:sp>
        <p:nvSpPr>
          <p:cNvPr id="26" name="Text 21"/>
          <p:cNvSpPr/>
          <p:nvPr/>
        </p:nvSpPr>
        <p:spPr>
          <a:xfrm>
            <a:off x="1640682" y="2277269"/>
            <a:ext cx="6798421" cy="511731"/>
          </a:xfrm>
          <a:prstGeom prst="rect">
            <a:avLst/>
          </a:prstGeom>
          <a:noFill/>
          <a:ln/>
        </p:spPr>
        <p:txBody>
          <a:bodyPr wrap="square" lIns="0" tIns="0" rIns="0" bIns="0" rtlCol="0" anchor="t"/>
          <a:lstStyle/>
          <a:p>
            <a:pPr>
              <a:lnSpc>
                <a:spcPts val="1920"/>
              </a:lnSpc>
            </a:pPr>
            <a:r>
              <a:rPr lang="en-US" sz="1280" dirty="0">
                <a:solidFill>
                  <a:srgbClr val="3A5A8A"/>
                </a:solidFill>
                <a:latin typeface="Calibri" pitchFamily="34" charset="0"/>
                <a:ea typeface="Calibri" pitchFamily="34" charset="-122"/>
                <a:cs typeface="Calibri" pitchFamily="34" charset="-120"/>
              </a:rPr>
              <a:t>ANOVA checks if a regression model explains the data better than just guessing the average.</a:t>
            </a:r>
            <a:endParaRPr lang="en-US" sz="1280" dirty="0"/>
          </a:p>
        </p:txBody>
      </p:sp>
      <p:sp>
        <p:nvSpPr>
          <p:cNvPr id="27" name="Text 22"/>
          <p:cNvSpPr/>
          <p:nvPr/>
        </p:nvSpPr>
        <p:spPr>
          <a:xfrm>
            <a:off x="609600" y="3106340"/>
            <a:ext cx="7924800" cy="932656"/>
          </a:xfrm>
          <a:prstGeom prst="roundRect">
            <a:avLst>
              <a:gd name="adj" fmla="val 14343"/>
            </a:avLst>
          </a:prstGeom>
          <a:solidFill>
            <a:srgbClr val="FFFFFF"/>
          </a:solidFill>
          <a:ln/>
          <a:effectLst>
            <a:outerShdw blurRad="86360" dist="13970" dir="5400000" algn="bl" rotWithShape="0">
              <a:srgbClr val="0D1B3E">
                <a:alpha val="7000"/>
              </a:srgbClr>
            </a:outerShdw>
          </a:effectLst>
        </p:spPr>
        <p:txBody>
          <a:bodyPr wrap="square" rtlCol="0" anchor="t"/>
          <a:lstStyle/>
          <a:p>
            <a:endParaRPr lang="en-US" sz="2400" dirty="0"/>
          </a:p>
        </p:txBody>
      </p:sp>
      <p:sp>
        <p:nvSpPr>
          <p:cNvPr id="28" name="Text 23"/>
          <p:cNvSpPr/>
          <p:nvPr/>
        </p:nvSpPr>
        <p:spPr>
          <a:xfrm>
            <a:off x="609600" y="3106340"/>
            <a:ext cx="57547" cy="932656"/>
          </a:xfrm>
          <a:prstGeom prst="rect">
            <a:avLst/>
          </a:prstGeom>
          <a:gradFill rotWithShape="1">
            <a:gsLst>
              <a:gs pos="0">
                <a:srgbClr val="1976D2"/>
              </a:gs>
              <a:gs pos="100000">
                <a:srgbClr val="2196F3"/>
              </a:gs>
            </a:gsLst>
            <a:lin ang="5400000" scaled="1"/>
          </a:gradFill>
          <a:ln/>
        </p:spPr>
        <p:txBody>
          <a:bodyPr wrap="square" rtlCol="0" anchor="t"/>
          <a:lstStyle/>
          <a:p>
            <a:endParaRPr lang="en-US" sz="2400" dirty="0"/>
          </a:p>
        </p:txBody>
      </p:sp>
      <p:sp>
        <p:nvSpPr>
          <p:cNvPr id="29" name="Text 24"/>
          <p:cNvSpPr/>
          <p:nvPr/>
        </p:nvSpPr>
        <p:spPr>
          <a:xfrm>
            <a:off x="858440" y="3277196"/>
            <a:ext cx="590947" cy="650041"/>
          </a:xfrm>
          <a:prstGeom prst="ellipse">
            <a:avLst/>
          </a:prstGeom>
          <a:solidFill>
            <a:srgbClr val="E0F2FE"/>
          </a:solidFill>
          <a:ln/>
        </p:spPr>
        <p:txBody>
          <a:bodyPr wrap="none" lIns="0" tIns="0" rIns="0" bIns="0" rtlCol="0" anchor="ctr"/>
          <a:lstStyle/>
          <a:p>
            <a:pPr algn="ctr"/>
            <a:r>
              <a:rPr lang="en-US" sz="2107" dirty="0">
                <a:solidFill>
                  <a:srgbClr val="0D1B3E"/>
                </a:solidFill>
                <a:latin typeface="Calibri" pitchFamily="34" charset="0"/>
                <a:ea typeface="Calibri" pitchFamily="34" charset="-122"/>
                <a:cs typeface="Calibri" pitchFamily="34" charset="-120"/>
              </a:rPr>
              <a:t>🔍</a:t>
            </a:r>
            <a:endParaRPr lang="en-US" sz="2107" dirty="0"/>
          </a:p>
        </p:txBody>
      </p:sp>
      <p:sp>
        <p:nvSpPr>
          <p:cNvPr id="30" name="Text 25"/>
          <p:cNvSpPr/>
          <p:nvPr/>
        </p:nvSpPr>
        <p:spPr>
          <a:xfrm>
            <a:off x="1640682" y="3277195"/>
            <a:ext cx="7198916" cy="286940"/>
          </a:xfrm>
          <a:prstGeom prst="rect">
            <a:avLst/>
          </a:prstGeom>
          <a:noFill/>
          <a:ln/>
        </p:spPr>
        <p:txBody>
          <a:bodyPr wrap="none" lIns="0" tIns="0" rIns="0" bIns="0" rtlCol="0" anchor="ctr"/>
          <a:lstStyle/>
          <a:p>
            <a:pPr>
              <a:lnSpc>
                <a:spcPts val="2260"/>
              </a:lnSpc>
            </a:pPr>
            <a:r>
              <a:rPr lang="en-US" sz="1507" b="1" kern="0" spc="15" dirty="0">
                <a:solidFill>
                  <a:srgbClr val="1565C0"/>
                </a:solidFill>
                <a:latin typeface="Calibri Light" pitchFamily="34" charset="0"/>
                <a:ea typeface="Calibri Light" pitchFamily="34" charset="-122"/>
                <a:cs typeface="Calibri Light" pitchFamily="34" charset="-120"/>
              </a:rPr>
              <a:t>Comparing Variation</a:t>
            </a:r>
            <a:endParaRPr lang="en-US" sz="1507" dirty="0"/>
          </a:p>
        </p:txBody>
      </p:sp>
      <p:sp>
        <p:nvSpPr>
          <p:cNvPr id="31" name="Text 26"/>
          <p:cNvSpPr/>
          <p:nvPr/>
        </p:nvSpPr>
        <p:spPr>
          <a:xfrm>
            <a:off x="1640682" y="3603030"/>
            <a:ext cx="7198916" cy="243681"/>
          </a:xfrm>
          <a:prstGeom prst="rect">
            <a:avLst/>
          </a:prstGeom>
          <a:noFill/>
          <a:ln/>
        </p:spPr>
        <p:txBody>
          <a:bodyPr wrap="none" lIns="0" tIns="0" rIns="0" bIns="0" rtlCol="0" anchor="t"/>
          <a:lstStyle/>
          <a:p>
            <a:pPr>
              <a:lnSpc>
                <a:spcPts val="1920"/>
              </a:lnSpc>
            </a:pPr>
            <a:r>
              <a:rPr lang="en-US" sz="1280" dirty="0">
                <a:solidFill>
                  <a:srgbClr val="3A5A8A"/>
                </a:solidFill>
                <a:latin typeface="Calibri" pitchFamily="34" charset="0"/>
                <a:ea typeface="Calibri" pitchFamily="34" charset="-122"/>
                <a:cs typeface="Calibri" pitchFamily="34" charset="-120"/>
              </a:rPr>
              <a:t>It splits the total variation in data into two parts: what the model explains vs. what it doesn't.</a:t>
            </a:r>
            <a:endParaRPr lang="en-US" sz="1280" dirty="0"/>
          </a:p>
        </p:txBody>
      </p:sp>
      <p:sp>
        <p:nvSpPr>
          <p:cNvPr id="32" name="Text 27"/>
          <p:cNvSpPr/>
          <p:nvPr/>
        </p:nvSpPr>
        <p:spPr>
          <a:xfrm>
            <a:off x="609600" y="4209852"/>
            <a:ext cx="7924800" cy="932656"/>
          </a:xfrm>
          <a:prstGeom prst="roundRect">
            <a:avLst>
              <a:gd name="adj" fmla="val 14343"/>
            </a:avLst>
          </a:prstGeom>
          <a:solidFill>
            <a:srgbClr val="FFFFFF"/>
          </a:solidFill>
          <a:ln/>
          <a:effectLst>
            <a:outerShdw blurRad="86360" dist="13970" dir="5400000" algn="bl" rotWithShape="0">
              <a:srgbClr val="0D1B3E">
                <a:alpha val="7000"/>
              </a:srgbClr>
            </a:outerShdw>
          </a:effectLst>
        </p:spPr>
        <p:txBody>
          <a:bodyPr wrap="square" rtlCol="0" anchor="t"/>
          <a:lstStyle/>
          <a:p>
            <a:endParaRPr lang="en-US" sz="2400" dirty="0"/>
          </a:p>
        </p:txBody>
      </p:sp>
      <p:sp>
        <p:nvSpPr>
          <p:cNvPr id="33" name="Text 28"/>
          <p:cNvSpPr/>
          <p:nvPr/>
        </p:nvSpPr>
        <p:spPr>
          <a:xfrm>
            <a:off x="609600" y="4209852"/>
            <a:ext cx="57547" cy="932656"/>
          </a:xfrm>
          <a:prstGeom prst="rect">
            <a:avLst/>
          </a:prstGeom>
          <a:gradFill rotWithShape="1">
            <a:gsLst>
              <a:gs pos="0">
                <a:srgbClr val="2196F3"/>
              </a:gs>
              <a:gs pos="100000">
                <a:srgbClr val="4FC3F7"/>
              </a:gs>
            </a:gsLst>
            <a:lin ang="5400000" scaled="1"/>
          </a:gradFill>
          <a:ln/>
        </p:spPr>
        <p:txBody>
          <a:bodyPr wrap="square" rtlCol="0" anchor="t"/>
          <a:lstStyle/>
          <a:p>
            <a:endParaRPr lang="en-US" sz="2400" dirty="0"/>
          </a:p>
        </p:txBody>
      </p:sp>
      <p:sp>
        <p:nvSpPr>
          <p:cNvPr id="34" name="Text 29"/>
          <p:cNvSpPr/>
          <p:nvPr/>
        </p:nvSpPr>
        <p:spPr>
          <a:xfrm>
            <a:off x="858440" y="4380708"/>
            <a:ext cx="590947" cy="650041"/>
          </a:xfrm>
          <a:prstGeom prst="ellipse">
            <a:avLst/>
          </a:prstGeom>
          <a:solidFill>
            <a:srgbClr val="E0F7FA"/>
          </a:solidFill>
          <a:ln/>
        </p:spPr>
        <p:txBody>
          <a:bodyPr wrap="none" lIns="0" tIns="0" rIns="0" bIns="0" rtlCol="0" anchor="ctr"/>
          <a:lstStyle/>
          <a:p>
            <a:pPr algn="ctr"/>
            <a:r>
              <a:rPr lang="en-US" sz="2107" dirty="0">
                <a:solidFill>
                  <a:srgbClr val="0D1B3E"/>
                </a:solidFill>
                <a:latin typeface="Calibri" pitchFamily="34" charset="0"/>
                <a:ea typeface="Calibri" pitchFamily="34" charset="-122"/>
                <a:cs typeface="Calibri" pitchFamily="34" charset="-120"/>
              </a:rPr>
              <a:t>🎯</a:t>
            </a:r>
            <a:endParaRPr lang="en-US" sz="2107" dirty="0"/>
          </a:p>
        </p:txBody>
      </p:sp>
      <p:sp>
        <p:nvSpPr>
          <p:cNvPr id="35" name="Text 30"/>
          <p:cNvSpPr/>
          <p:nvPr/>
        </p:nvSpPr>
        <p:spPr>
          <a:xfrm>
            <a:off x="1640682" y="4380707"/>
            <a:ext cx="5158204" cy="286940"/>
          </a:xfrm>
          <a:prstGeom prst="rect">
            <a:avLst/>
          </a:prstGeom>
          <a:noFill/>
          <a:ln/>
        </p:spPr>
        <p:txBody>
          <a:bodyPr wrap="none" lIns="0" tIns="0" rIns="0" bIns="0" rtlCol="0" anchor="ctr"/>
          <a:lstStyle/>
          <a:p>
            <a:pPr>
              <a:lnSpc>
                <a:spcPts val="2260"/>
              </a:lnSpc>
            </a:pPr>
            <a:r>
              <a:rPr lang="en-US" sz="1507" b="1" kern="0" spc="15" dirty="0">
                <a:solidFill>
                  <a:srgbClr val="1565C0"/>
                </a:solidFill>
                <a:latin typeface="Calibri Light" pitchFamily="34" charset="0"/>
                <a:ea typeface="Calibri Light" pitchFamily="34" charset="-122"/>
                <a:cs typeface="Calibri Light" pitchFamily="34" charset="-120"/>
              </a:rPr>
              <a:t>The Big Question</a:t>
            </a:r>
            <a:endParaRPr lang="en-US" sz="1507" dirty="0"/>
          </a:p>
        </p:txBody>
      </p:sp>
      <p:sp>
        <p:nvSpPr>
          <p:cNvPr id="36" name="Text 31"/>
          <p:cNvSpPr/>
          <p:nvPr/>
        </p:nvSpPr>
        <p:spPr>
          <a:xfrm>
            <a:off x="1640682" y="4706541"/>
            <a:ext cx="5158204" cy="243681"/>
          </a:xfrm>
          <a:prstGeom prst="rect">
            <a:avLst/>
          </a:prstGeom>
          <a:noFill/>
          <a:ln/>
        </p:spPr>
        <p:txBody>
          <a:bodyPr wrap="none" lIns="0" tIns="0" rIns="0" bIns="0" rtlCol="0" anchor="t"/>
          <a:lstStyle/>
          <a:p>
            <a:pPr>
              <a:lnSpc>
                <a:spcPts val="1920"/>
              </a:lnSpc>
            </a:pPr>
            <a:r>
              <a:rPr lang="en-US" sz="1280" dirty="0">
                <a:solidFill>
                  <a:srgbClr val="3A5A8A"/>
                </a:solidFill>
                <a:latin typeface="Calibri" pitchFamily="34" charset="0"/>
                <a:ea typeface="Calibri" pitchFamily="34" charset="-122"/>
                <a:cs typeface="Calibri" pitchFamily="34" charset="-120"/>
              </a:rPr>
              <a:t>Does our model actually do a better job than doing nothing at all?</a:t>
            </a:r>
            <a:endParaRPr lang="en-US" sz="128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9525000" y="0"/>
            <a:ext cx="2667000" cy="2477293"/>
          </a:xfrm>
          <a:prstGeom prst="ellipse">
            <a:avLst/>
          </a:prstGeom>
          <a:gradFill rotWithShape="1">
            <a:gsLst>
              <a:gs pos="0">
                <a:srgbClr val="4FC3F7">
                  <a:alpha val="12000"/>
                </a:srgbClr>
              </a:gs>
              <a:gs pos="70000">
                <a:srgbClr val="000000">
                  <a:alpha val="0"/>
                </a:srgbClr>
              </a:gs>
            </a:gsLst>
            <a:path path="circle">
              <a:fillToRect l="50000" t="50000" r="50000" b="50000"/>
            </a:path>
          </a:gradFill>
          <a:ln/>
        </p:spPr>
        <p:txBody>
          <a:bodyPr wrap="square" rtlCol="0" anchor="t"/>
          <a:lstStyle/>
          <a:p>
            <a:endParaRPr lang="en-US" sz="2400" dirty="0"/>
          </a:p>
        </p:txBody>
      </p:sp>
      <p:sp>
        <p:nvSpPr>
          <p:cNvPr id="3" name="Text 1"/>
          <p:cNvSpPr/>
          <p:nvPr/>
        </p:nvSpPr>
        <p:spPr>
          <a:xfrm>
            <a:off x="0" y="4953000"/>
            <a:ext cx="2096293" cy="1905000"/>
          </a:xfrm>
          <a:prstGeom prst="ellipse">
            <a:avLst/>
          </a:prstGeom>
          <a:gradFill rotWithShape="1">
            <a:gsLst>
              <a:gs pos="0">
                <a:srgbClr val="4FC3F7">
                  <a:alpha val="8000"/>
                </a:srgbClr>
              </a:gs>
              <a:gs pos="70000">
                <a:srgbClr val="000000">
                  <a:alpha val="0"/>
                </a:srgbClr>
              </a:gs>
            </a:gsLst>
            <a:path path="circle">
              <a:fillToRect l="50000" t="50000" r="50000" b="50000"/>
            </a:path>
          </a:gradFill>
          <a:ln/>
        </p:spPr>
        <p:txBody>
          <a:bodyPr wrap="square" rtlCol="0" anchor="t"/>
          <a:lstStyle/>
          <a:p>
            <a:endParaRPr lang="en-US" sz="2400" dirty="0"/>
          </a:p>
        </p:txBody>
      </p:sp>
      <p:sp>
        <p:nvSpPr>
          <p:cNvPr id="4" name="Text 2"/>
          <p:cNvSpPr/>
          <p:nvPr/>
        </p:nvSpPr>
        <p:spPr>
          <a:xfrm>
            <a:off x="609600" y="496094"/>
            <a:ext cx="496093" cy="47228"/>
          </a:xfrm>
          <a:prstGeom prst="roundRect">
            <a:avLst>
              <a:gd name="adj" fmla="val 60953"/>
            </a:avLst>
          </a:prstGeom>
          <a:gradFill rotWithShape="1">
            <a:gsLst>
              <a:gs pos="0">
                <a:srgbClr val="4FC3F7"/>
              </a:gs>
              <a:gs pos="100000">
                <a:srgbClr val="0288D1"/>
              </a:gs>
            </a:gsLst>
            <a:lin ang="0" scaled="1"/>
          </a:gradFill>
          <a:ln/>
        </p:spPr>
        <p:txBody>
          <a:bodyPr wrap="none" rtlCol="0" anchor="t"/>
          <a:lstStyle/>
          <a:p>
            <a:endParaRPr lang="en-US" sz="2400" dirty="0"/>
          </a:p>
        </p:txBody>
      </p:sp>
      <p:sp>
        <p:nvSpPr>
          <p:cNvPr id="5" name="Text 3"/>
          <p:cNvSpPr/>
          <p:nvPr/>
        </p:nvSpPr>
        <p:spPr>
          <a:xfrm>
            <a:off x="609600" y="600870"/>
            <a:ext cx="11740896" cy="405805"/>
          </a:xfrm>
          <a:prstGeom prst="rect">
            <a:avLst/>
          </a:prstGeom>
          <a:noFill/>
          <a:ln/>
        </p:spPr>
        <p:txBody>
          <a:bodyPr wrap="none" lIns="0" tIns="0" rIns="0" bIns="0" rtlCol="0" anchor="t"/>
          <a:lstStyle/>
          <a:p>
            <a:pPr>
              <a:lnSpc>
                <a:spcPts val="3196"/>
              </a:lnSpc>
              <a:spcAft>
                <a:spcPts val="453"/>
              </a:spcAft>
            </a:pPr>
            <a:r>
              <a:rPr lang="en-US" sz="2853" kern="0" spc="-57" dirty="0">
                <a:solidFill>
                  <a:srgbClr val="0D1B3E"/>
                </a:solidFill>
                <a:latin typeface="Calibri Light" pitchFamily="34" charset="0"/>
                <a:ea typeface="Calibri Light" pitchFamily="34" charset="-122"/>
                <a:cs typeface="Calibri Light" pitchFamily="34" charset="-120"/>
              </a:rPr>
              <a:t>How ANOVA Works </a:t>
            </a:r>
            <a:r>
              <a:rPr lang="en-US" sz="2853" b="1" kern="0" spc="-57" dirty="0">
                <a:solidFill>
                  <a:srgbClr val="4FC3F7"/>
                </a:solidFill>
                <a:latin typeface="Calibri Light" pitchFamily="34" charset="0"/>
                <a:ea typeface="Calibri Light" pitchFamily="34" charset="-122"/>
                <a:cs typeface="Calibri Light" pitchFamily="34" charset="-120"/>
              </a:rPr>
              <a:t>— Step by Step</a:t>
            </a:r>
            <a:endParaRPr lang="en-US" sz="2853" dirty="0"/>
          </a:p>
        </p:txBody>
      </p:sp>
      <p:sp>
        <p:nvSpPr>
          <p:cNvPr id="6" name="Text 4"/>
          <p:cNvSpPr/>
          <p:nvPr/>
        </p:nvSpPr>
        <p:spPr>
          <a:xfrm>
            <a:off x="609600" y="1064221"/>
            <a:ext cx="12070080" cy="243681"/>
          </a:xfrm>
          <a:prstGeom prst="rect">
            <a:avLst/>
          </a:prstGeom>
          <a:noFill/>
          <a:ln/>
        </p:spPr>
        <p:txBody>
          <a:bodyPr wrap="none" lIns="0" tIns="0" rIns="0" bIns="0" rtlCol="0" anchor="t"/>
          <a:lstStyle/>
          <a:p>
            <a:pPr>
              <a:lnSpc>
                <a:spcPts val="1920"/>
              </a:lnSpc>
            </a:pPr>
            <a:r>
              <a:rPr lang="en-US" sz="1280" dirty="0">
                <a:solidFill>
                  <a:srgbClr val="4A6FA5"/>
                </a:solidFill>
                <a:latin typeface="Calibri" pitchFamily="34" charset="0"/>
                <a:ea typeface="Calibri" pitchFamily="34" charset="-122"/>
                <a:cs typeface="Calibri" pitchFamily="34" charset="-120"/>
              </a:rPr>
              <a:t>ANOVA breaks total data variation into parts — then checks which part is bigger.</a:t>
            </a:r>
            <a:endParaRPr lang="en-US" sz="1280" dirty="0"/>
          </a:p>
        </p:txBody>
      </p:sp>
      <p:sp>
        <p:nvSpPr>
          <p:cNvPr id="7" name="Text 5"/>
          <p:cNvSpPr/>
          <p:nvPr/>
        </p:nvSpPr>
        <p:spPr>
          <a:xfrm>
            <a:off x="609600" y="1575395"/>
            <a:ext cx="2485429" cy="4194175"/>
          </a:xfrm>
          <a:prstGeom prst="roundRect">
            <a:avLst>
              <a:gd name="adj" fmla="val 6132"/>
            </a:avLst>
          </a:prstGeom>
          <a:solidFill>
            <a:srgbClr val="FFFFFF"/>
          </a:solidFill>
          <a:ln w="9525">
            <a:solidFill>
              <a:srgbClr val="D0E8FA"/>
            </a:solidFill>
          </a:ln>
          <a:effectLst>
            <a:outerShdw blurRad="128270" dist="29210" dir="5400000" algn="bl" rotWithShape="0">
              <a:srgbClr val="0D1B3E">
                <a:alpha val="7000"/>
              </a:srgbClr>
            </a:outerShdw>
          </a:effectLst>
        </p:spPr>
        <p:txBody>
          <a:bodyPr wrap="square" rtlCol="0" anchor="t"/>
          <a:lstStyle/>
          <a:p>
            <a:endParaRPr lang="en-US" sz="2400" dirty="0"/>
          </a:p>
        </p:txBody>
      </p:sp>
      <p:sp>
        <p:nvSpPr>
          <p:cNvPr id="8" name="Text 6"/>
          <p:cNvSpPr/>
          <p:nvPr/>
        </p:nvSpPr>
        <p:spPr>
          <a:xfrm>
            <a:off x="813593" y="1798044"/>
            <a:ext cx="438547" cy="482401"/>
          </a:xfrm>
          <a:prstGeom prst="ellipse">
            <a:avLst/>
          </a:prstGeom>
          <a:gradFill rotWithShape="1">
            <a:gsLst>
              <a:gs pos="0">
                <a:srgbClr val="4FC3F7"/>
              </a:gs>
              <a:gs pos="100000">
                <a:srgbClr val="0288D1"/>
              </a:gs>
            </a:gsLst>
            <a:lin ang="2700000" scaled="1"/>
          </a:gradFill>
          <a:ln/>
          <a:effectLst>
            <a:outerShdw blurRad="86360" dist="29210" dir="5400000" algn="bl" rotWithShape="0">
              <a:srgbClr val="4FC3F7">
                <a:alpha val="35000"/>
              </a:srgbClr>
            </a:outerShdw>
          </a:effectLst>
        </p:spPr>
        <p:txBody>
          <a:bodyPr wrap="none" lIns="0" tIns="0" rIns="0" bIns="0" rtlCol="0" anchor="ctr"/>
          <a:lstStyle/>
          <a:p>
            <a:pPr algn="ctr"/>
            <a:r>
              <a:rPr lang="en-US" sz="1653" b="1" dirty="0">
                <a:solidFill>
                  <a:srgbClr val="FFFFFF"/>
                </a:solidFill>
                <a:latin typeface="Calibri Light" pitchFamily="34" charset="0"/>
                <a:ea typeface="Calibri Light" pitchFamily="34" charset="-122"/>
                <a:cs typeface="Calibri Light" pitchFamily="34" charset="-120"/>
              </a:rPr>
              <a:t>1</a:t>
            </a:r>
            <a:endParaRPr lang="en-US" sz="1653" dirty="0"/>
          </a:p>
        </p:txBody>
      </p:sp>
      <p:sp>
        <p:nvSpPr>
          <p:cNvPr id="9" name="Text 7"/>
          <p:cNvSpPr/>
          <p:nvPr/>
        </p:nvSpPr>
        <p:spPr>
          <a:xfrm>
            <a:off x="813594" y="2370137"/>
            <a:ext cx="1294607" cy="222211"/>
          </a:xfrm>
          <a:prstGeom prst="roundRect">
            <a:avLst>
              <a:gd name="adj" fmla="val 86111"/>
            </a:avLst>
          </a:prstGeom>
          <a:solidFill>
            <a:srgbClr val="E0F4FD"/>
          </a:solidFill>
          <a:ln/>
        </p:spPr>
        <p:txBody>
          <a:bodyPr wrap="none" lIns="0" tIns="0" rIns="0" bIns="0" rtlCol="0" anchor="ctr"/>
          <a:lstStyle/>
          <a:p>
            <a:pPr algn="ctr"/>
            <a:r>
              <a:rPr lang="en-US" sz="867" b="1" dirty="0">
                <a:solidFill>
                  <a:srgbClr val="0288D1"/>
                </a:solidFill>
                <a:latin typeface="Calibri" pitchFamily="34" charset="0"/>
                <a:ea typeface="Calibri" pitchFamily="34" charset="-122"/>
                <a:cs typeface="Calibri" pitchFamily="34" charset="-120"/>
              </a:rPr>
              <a:t>TOTAL VARIATION</a:t>
            </a:r>
            <a:endParaRPr lang="en-US" sz="867" dirty="0"/>
          </a:p>
        </p:txBody>
      </p:sp>
      <p:sp>
        <p:nvSpPr>
          <p:cNvPr id="10" name="Text 8"/>
          <p:cNvSpPr/>
          <p:nvPr/>
        </p:nvSpPr>
        <p:spPr>
          <a:xfrm>
            <a:off x="813594" y="2648348"/>
            <a:ext cx="1920439" cy="194865"/>
          </a:xfrm>
          <a:prstGeom prst="rect">
            <a:avLst/>
          </a:prstGeom>
          <a:noFill/>
          <a:ln/>
        </p:spPr>
        <p:txBody>
          <a:bodyPr wrap="none" lIns="0" tIns="0" rIns="0" bIns="0" rtlCol="0" anchor="t"/>
          <a:lstStyle/>
          <a:p>
            <a:pPr>
              <a:lnSpc>
                <a:spcPts val="1536"/>
              </a:lnSpc>
            </a:pPr>
            <a:r>
              <a:rPr lang="en-US" sz="1280" b="1" kern="0" spc="-13" dirty="0">
                <a:solidFill>
                  <a:srgbClr val="0D1B3E"/>
                </a:solidFill>
                <a:latin typeface="Calibri Light" pitchFamily="34" charset="0"/>
                <a:ea typeface="Calibri Light" pitchFamily="34" charset="-122"/>
                <a:cs typeface="Calibri Light" pitchFamily="34" charset="-120"/>
              </a:rPr>
              <a:t>Find the Total Variation</a:t>
            </a:r>
            <a:endParaRPr lang="en-US" sz="1280" dirty="0"/>
          </a:p>
        </p:txBody>
      </p:sp>
      <p:sp>
        <p:nvSpPr>
          <p:cNvPr id="11" name="Text 9"/>
          <p:cNvSpPr/>
          <p:nvPr/>
        </p:nvSpPr>
        <p:spPr>
          <a:xfrm>
            <a:off x="813594" y="2919412"/>
            <a:ext cx="2118991" cy="865941"/>
          </a:xfrm>
          <a:prstGeom prst="rect">
            <a:avLst/>
          </a:prstGeom>
          <a:noFill/>
          <a:ln/>
        </p:spPr>
        <p:txBody>
          <a:bodyPr wrap="square" lIns="0" tIns="0" rIns="0" bIns="0" rtlCol="0" anchor="ctr"/>
          <a:lstStyle/>
          <a:p>
            <a:pPr>
              <a:lnSpc>
                <a:spcPts val="1624"/>
              </a:lnSpc>
            </a:pPr>
            <a:r>
              <a:rPr lang="en-US" sz="1120" dirty="0">
                <a:solidFill>
                  <a:srgbClr val="4A6FA5"/>
                </a:solidFill>
                <a:latin typeface="Calibri" pitchFamily="34" charset="0"/>
                <a:ea typeface="Calibri" pitchFamily="34" charset="-122"/>
                <a:cs typeface="Calibri" pitchFamily="34" charset="-120"/>
              </a:rPr>
              <a:t>How spread out is </a:t>
            </a:r>
            <a:r>
              <a:rPr lang="en-US" sz="1120" i="1" dirty="0">
                <a:solidFill>
                  <a:srgbClr val="4A6FA5"/>
                </a:solidFill>
                <a:latin typeface="Calibri" pitchFamily="34" charset="0"/>
                <a:ea typeface="Calibri" pitchFamily="34" charset="-122"/>
                <a:cs typeface="Calibri" pitchFamily="34" charset="-120"/>
              </a:rPr>
              <a:t>all the data</a:t>
            </a:r>
            <a:r>
              <a:rPr lang="en-US" sz="1120" dirty="0">
                <a:solidFill>
                  <a:srgbClr val="4A6FA5"/>
                </a:solidFill>
                <a:latin typeface="Calibri" pitchFamily="34" charset="0"/>
                <a:ea typeface="Calibri" pitchFamily="34" charset="-122"/>
                <a:cs typeface="Calibri" pitchFamily="34" charset="-120"/>
              </a:rPr>
              <a:t> from the overall average (ȳ)?</a:t>
            </a:r>
            <a:br>
              <a:rPr sz="2400"/>
            </a:br>
            <a:r>
              <a:rPr lang="en-US" sz="1120" dirty="0">
                <a:solidFill>
                  <a:srgbClr val="4A6FA5"/>
                </a:solidFill>
                <a:latin typeface="Calibri" pitchFamily="34" charset="0"/>
                <a:ea typeface="Calibri" pitchFamily="34" charset="-122"/>
                <a:cs typeface="Calibri" pitchFamily="34" charset="-120"/>
              </a:rPr>
              <a:t> </a:t>
            </a:r>
            <a:r>
              <a:rPr lang="en-US" sz="1120" b="1" dirty="0">
                <a:solidFill>
                  <a:srgbClr val="0D1B3E"/>
                </a:solidFill>
                <a:latin typeface="Calibri" pitchFamily="34" charset="0"/>
                <a:ea typeface="Calibri" pitchFamily="34" charset="-122"/>
                <a:cs typeface="Calibri" pitchFamily="34" charset="-120"/>
              </a:rPr>
              <a:t>SST</a:t>
            </a:r>
            <a:r>
              <a:rPr lang="en-US" sz="1120" dirty="0">
                <a:solidFill>
                  <a:srgbClr val="4A6FA5"/>
                </a:solidFill>
                <a:latin typeface="Calibri" pitchFamily="34" charset="0"/>
                <a:ea typeface="Calibri" pitchFamily="34" charset="-122"/>
                <a:cs typeface="Calibri" pitchFamily="34" charset="-120"/>
              </a:rPr>
              <a:t> captures this entire spread — no model needed yet.</a:t>
            </a:r>
            <a:endParaRPr lang="en-US" sz="1120" dirty="0"/>
          </a:p>
        </p:txBody>
      </p:sp>
      <p:pic>
        <p:nvPicPr>
          <p:cNvPr id="12" name="Image 0" descr="preencoded.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13593" y="5328245"/>
            <a:ext cx="928291" cy="257771"/>
          </a:xfrm>
          <a:prstGeom prst="rect">
            <a:avLst/>
          </a:prstGeom>
        </p:spPr>
      </p:pic>
      <p:pic>
        <p:nvPicPr>
          <p:cNvPr id="13" name="Image 1" descr="preencoded.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137892" y="3543499"/>
            <a:ext cx="257771" cy="257771"/>
          </a:xfrm>
          <a:prstGeom prst="rect">
            <a:avLst/>
          </a:prstGeom>
        </p:spPr>
      </p:pic>
      <p:sp>
        <p:nvSpPr>
          <p:cNvPr id="14" name="Text 10"/>
          <p:cNvSpPr/>
          <p:nvPr/>
        </p:nvSpPr>
        <p:spPr>
          <a:xfrm>
            <a:off x="3438724" y="1575395"/>
            <a:ext cx="2485429" cy="4194175"/>
          </a:xfrm>
          <a:prstGeom prst="roundRect">
            <a:avLst>
              <a:gd name="adj" fmla="val 6132"/>
            </a:avLst>
          </a:prstGeom>
          <a:solidFill>
            <a:srgbClr val="FFFFFF"/>
          </a:solidFill>
          <a:ln w="9525">
            <a:solidFill>
              <a:srgbClr val="D0E8FA"/>
            </a:solidFill>
          </a:ln>
          <a:effectLst>
            <a:outerShdw blurRad="128270" dist="29210" dir="5400000" algn="bl" rotWithShape="0">
              <a:srgbClr val="0D1B3E">
                <a:alpha val="7000"/>
              </a:srgbClr>
            </a:outerShdw>
          </a:effectLst>
        </p:spPr>
        <p:txBody>
          <a:bodyPr wrap="square" rtlCol="0" anchor="t"/>
          <a:lstStyle/>
          <a:p>
            <a:endParaRPr lang="en-US" sz="2400" dirty="0"/>
          </a:p>
        </p:txBody>
      </p:sp>
      <p:sp>
        <p:nvSpPr>
          <p:cNvPr id="15" name="Text 11"/>
          <p:cNvSpPr/>
          <p:nvPr/>
        </p:nvSpPr>
        <p:spPr>
          <a:xfrm>
            <a:off x="3642717" y="1798044"/>
            <a:ext cx="438547" cy="482401"/>
          </a:xfrm>
          <a:prstGeom prst="ellipse">
            <a:avLst/>
          </a:prstGeom>
          <a:gradFill rotWithShape="1">
            <a:gsLst>
              <a:gs pos="0">
                <a:srgbClr val="4FC3F7"/>
              </a:gs>
              <a:gs pos="100000">
                <a:srgbClr val="0288D1"/>
              </a:gs>
            </a:gsLst>
            <a:lin ang="2700000" scaled="1"/>
          </a:gradFill>
          <a:ln/>
          <a:effectLst>
            <a:outerShdw blurRad="86360" dist="29210" dir="5400000" algn="bl" rotWithShape="0">
              <a:srgbClr val="4FC3F7">
                <a:alpha val="35000"/>
              </a:srgbClr>
            </a:outerShdw>
          </a:effectLst>
        </p:spPr>
        <p:txBody>
          <a:bodyPr wrap="none" lIns="0" tIns="0" rIns="0" bIns="0" rtlCol="0" anchor="ctr"/>
          <a:lstStyle/>
          <a:p>
            <a:pPr algn="ctr"/>
            <a:r>
              <a:rPr lang="en-US" sz="1653" b="1" dirty="0">
                <a:solidFill>
                  <a:srgbClr val="FFFFFF"/>
                </a:solidFill>
                <a:latin typeface="Calibri Light" pitchFamily="34" charset="0"/>
                <a:ea typeface="Calibri Light" pitchFamily="34" charset="-122"/>
                <a:cs typeface="Calibri Light" pitchFamily="34" charset="-120"/>
              </a:rPr>
              <a:t>2</a:t>
            </a:r>
            <a:endParaRPr lang="en-US" sz="1653" dirty="0"/>
          </a:p>
        </p:txBody>
      </p:sp>
      <p:sp>
        <p:nvSpPr>
          <p:cNvPr id="16" name="Text 12"/>
          <p:cNvSpPr/>
          <p:nvPr/>
        </p:nvSpPr>
        <p:spPr>
          <a:xfrm>
            <a:off x="3642717" y="2370137"/>
            <a:ext cx="897731" cy="222211"/>
          </a:xfrm>
          <a:prstGeom prst="roundRect">
            <a:avLst>
              <a:gd name="adj" fmla="val 86111"/>
            </a:avLst>
          </a:prstGeom>
          <a:solidFill>
            <a:srgbClr val="E0F4FD"/>
          </a:solidFill>
          <a:ln/>
        </p:spPr>
        <p:txBody>
          <a:bodyPr wrap="none" lIns="0" tIns="0" rIns="0" bIns="0" rtlCol="0" anchor="ctr"/>
          <a:lstStyle/>
          <a:p>
            <a:pPr algn="ctr"/>
            <a:r>
              <a:rPr lang="en-US" sz="867" b="1" dirty="0">
                <a:solidFill>
                  <a:srgbClr val="0288D1"/>
                </a:solidFill>
                <a:latin typeface="Calibri" pitchFamily="34" charset="0"/>
                <a:ea typeface="Calibri" pitchFamily="34" charset="-122"/>
                <a:cs typeface="Calibri" pitchFamily="34" charset="-120"/>
              </a:rPr>
              <a:t>EXPLAINED</a:t>
            </a:r>
            <a:endParaRPr lang="en-US" sz="867" dirty="0"/>
          </a:p>
        </p:txBody>
      </p:sp>
      <p:sp>
        <p:nvSpPr>
          <p:cNvPr id="17" name="Text 13"/>
          <p:cNvSpPr/>
          <p:nvPr/>
        </p:nvSpPr>
        <p:spPr>
          <a:xfrm>
            <a:off x="3642718" y="2648348"/>
            <a:ext cx="2118991" cy="409217"/>
          </a:xfrm>
          <a:prstGeom prst="rect">
            <a:avLst/>
          </a:prstGeom>
          <a:noFill/>
          <a:ln/>
        </p:spPr>
        <p:txBody>
          <a:bodyPr wrap="square" lIns="0" tIns="0" rIns="0" bIns="0" rtlCol="0" anchor="t"/>
          <a:lstStyle/>
          <a:p>
            <a:pPr>
              <a:lnSpc>
                <a:spcPts val="1536"/>
              </a:lnSpc>
            </a:pPr>
            <a:r>
              <a:rPr lang="en-US" sz="1280" b="1" kern="0" spc="-13" dirty="0">
                <a:solidFill>
                  <a:srgbClr val="0D1B3E"/>
                </a:solidFill>
                <a:latin typeface="Calibri Light" pitchFamily="34" charset="0"/>
                <a:ea typeface="Calibri Light" pitchFamily="34" charset="-122"/>
                <a:cs typeface="Calibri Light" pitchFamily="34" charset="-120"/>
              </a:rPr>
              <a:t>Find the Explained Variation</a:t>
            </a:r>
            <a:endParaRPr lang="en-US" sz="1280" dirty="0"/>
          </a:p>
        </p:txBody>
      </p:sp>
      <p:sp>
        <p:nvSpPr>
          <p:cNvPr id="18" name="Text 14"/>
          <p:cNvSpPr/>
          <p:nvPr/>
        </p:nvSpPr>
        <p:spPr>
          <a:xfrm>
            <a:off x="3642718" y="3114279"/>
            <a:ext cx="2118991" cy="865941"/>
          </a:xfrm>
          <a:prstGeom prst="rect">
            <a:avLst/>
          </a:prstGeom>
          <a:noFill/>
          <a:ln/>
        </p:spPr>
        <p:txBody>
          <a:bodyPr wrap="square" lIns="0" tIns="0" rIns="0" bIns="0" rtlCol="0" anchor="ctr"/>
          <a:lstStyle/>
          <a:p>
            <a:pPr>
              <a:lnSpc>
                <a:spcPts val="1624"/>
              </a:lnSpc>
            </a:pPr>
            <a:r>
              <a:rPr lang="en-US" sz="1120" dirty="0">
                <a:solidFill>
                  <a:srgbClr val="4A6FA5"/>
                </a:solidFill>
                <a:latin typeface="Calibri" pitchFamily="34" charset="0"/>
                <a:ea typeface="Calibri" pitchFamily="34" charset="-122"/>
                <a:cs typeface="Calibri" pitchFamily="34" charset="-120"/>
              </a:rPr>
              <a:t>How much of that spread does the </a:t>
            </a:r>
            <a:r>
              <a:rPr lang="en-US" sz="1120" i="1" dirty="0">
                <a:solidFill>
                  <a:srgbClr val="4A6FA5"/>
                </a:solidFill>
                <a:latin typeface="Calibri" pitchFamily="34" charset="0"/>
                <a:ea typeface="Calibri" pitchFamily="34" charset="-122"/>
                <a:cs typeface="Calibri" pitchFamily="34" charset="-120"/>
              </a:rPr>
              <a:t>regression line</a:t>
            </a:r>
            <a:r>
              <a:rPr lang="en-US" sz="1120" dirty="0">
                <a:solidFill>
                  <a:srgbClr val="4A6FA5"/>
                </a:solidFill>
                <a:latin typeface="Calibri" pitchFamily="34" charset="0"/>
                <a:ea typeface="Calibri" pitchFamily="34" charset="-122"/>
                <a:cs typeface="Calibri" pitchFamily="34" charset="-120"/>
              </a:rPr>
              <a:t> capture?</a:t>
            </a:r>
            <a:br>
              <a:rPr sz="2400"/>
            </a:br>
            <a:r>
              <a:rPr lang="en-US" sz="1120" dirty="0">
                <a:solidFill>
                  <a:srgbClr val="4A6FA5"/>
                </a:solidFill>
                <a:latin typeface="Calibri" pitchFamily="34" charset="0"/>
                <a:ea typeface="Calibri" pitchFamily="34" charset="-122"/>
                <a:cs typeface="Calibri" pitchFamily="34" charset="-120"/>
              </a:rPr>
              <a:t> </a:t>
            </a:r>
            <a:r>
              <a:rPr lang="en-US" sz="1120" b="1" dirty="0">
                <a:solidFill>
                  <a:srgbClr val="0D1B3E"/>
                </a:solidFill>
                <a:latin typeface="Calibri" pitchFamily="34" charset="0"/>
                <a:ea typeface="Calibri" pitchFamily="34" charset="-122"/>
                <a:cs typeface="Calibri" pitchFamily="34" charset="-120"/>
              </a:rPr>
              <a:t>SSR</a:t>
            </a:r>
            <a:r>
              <a:rPr lang="en-US" sz="1120" dirty="0">
                <a:solidFill>
                  <a:srgbClr val="4A6FA5"/>
                </a:solidFill>
                <a:latin typeface="Calibri" pitchFamily="34" charset="0"/>
                <a:ea typeface="Calibri" pitchFamily="34" charset="-122"/>
                <a:cs typeface="Calibri" pitchFamily="34" charset="-120"/>
              </a:rPr>
              <a:t> = the part the model </a:t>
            </a:r>
            <a:r>
              <a:rPr lang="en-US" sz="1120" i="1" dirty="0">
                <a:solidFill>
                  <a:srgbClr val="4A6FA5"/>
                </a:solidFill>
                <a:latin typeface="Calibri" pitchFamily="34" charset="0"/>
                <a:ea typeface="Calibri" pitchFamily="34" charset="-122"/>
                <a:cs typeface="Calibri" pitchFamily="34" charset="-120"/>
              </a:rPr>
              <a:t>earns credit for</a:t>
            </a:r>
            <a:r>
              <a:rPr lang="en-US" sz="1120" dirty="0">
                <a:solidFill>
                  <a:srgbClr val="4A6FA5"/>
                </a:solidFill>
                <a:latin typeface="Calibri" pitchFamily="34" charset="0"/>
                <a:ea typeface="Calibri" pitchFamily="34" charset="-122"/>
                <a:cs typeface="Calibri" pitchFamily="34" charset="-120"/>
              </a:rPr>
              <a:t>.</a:t>
            </a:r>
            <a:endParaRPr lang="en-US" sz="1120" dirty="0"/>
          </a:p>
        </p:txBody>
      </p:sp>
      <p:pic>
        <p:nvPicPr>
          <p:cNvPr id="19" name="Image 2" descr="preencoded.png"/>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642717" y="5328245"/>
            <a:ext cx="928291" cy="257771"/>
          </a:xfrm>
          <a:prstGeom prst="rect">
            <a:avLst/>
          </a:prstGeom>
        </p:spPr>
      </p:pic>
      <p:pic>
        <p:nvPicPr>
          <p:cNvPr id="20" name="Image 3" descr="preencoded.png"/>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967016" y="3543499"/>
            <a:ext cx="257771" cy="257771"/>
          </a:xfrm>
          <a:prstGeom prst="rect">
            <a:avLst/>
          </a:prstGeom>
        </p:spPr>
      </p:pic>
      <p:sp>
        <p:nvSpPr>
          <p:cNvPr id="21" name="Text 15"/>
          <p:cNvSpPr/>
          <p:nvPr/>
        </p:nvSpPr>
        <p:spPr>
          <a:xfrm>
            <a:off x="6267847" y="1575395"/>
            <a:ext cx="2485429" cy="4194175"/>
          </a:xfrm>
          <a:prstGeom prst="roundRect">
            <a:avLst>
              <a:gd name="adj" fmla="val 6132"/>
            </a:avLst>
          </a:prstGeom>
          <a:solidFill>
            <a:srgbClr val="FFFFFF"/>
          </a:solidFill>
          <a:ln w="9525">
            <a:solidFill>
              <a:srgbClr val="D0E8FA"/>
            </a:solidFill>
          </a:ln>
          <a:effectLst>
            <a:outerShdw blurRad="128270" dist="29210" dir="5400000" algn="bl" rotWithShape="0">
              <a:srgbClr val="0D1B3E">
                <a:alpha val="7000"/>
              </a:srgbClr>
            </a:outerShdw>
          </a:effectLst>
        </p:spPr>
        <p:txBody>
          <a:bodyPr wrap="square" rtlCol="0" anchor="t"/>
          <a:lstStyle/>
          <a:p>
            <a:endParaRPr lang="en-US" sz="2400" dirty="0"/>
          </a:p>
        </p:txBody>
      </p:sp>
      <p:sp>
        <p:nvSpPr>
          <p:cNvPr id="22" name="Text 16"/>
          <p:cNvSpPr/>
          <p:nvPr/>
        </p:nvSpPr>
        <p:spPr>
          <a:xfrm>
            <a:off x="6471840" y="1798044"/>
            <a:ext cx="438547" cy="482401"/>
          </a:xfrm>
          <a:prstGeom prst="ellipse">
            <a:avLst/>
          </a:prstGeom>
          <a:gradFill rotWithShape="1">
            <a:gsLst>
              <a:gs pos="0">
                <a:srgbClr val="4FC3F7"/>
              </a:gs>
              <a:gs pos="100000">
                <a:srgbClr val="0288D1"/>
              </a:gs>
            </a:gsLst>
            <a:lin ang="2700000" scaled="1"/>
          </a:gradFill>
          <a:ln/>
          <a:effectLst>
            <a:outerShdw blurRad="86360" dist="29210" dir="5400000" algn="bl" rotWithShape="0">
              <a:srgbClr val="4FC3F7">
                <a:alpha val="35000"/>
              </a:srgbClr>
            </a:outerShdw>
          </a:effectLst>
        </p:spPr>
        <p:txBody>
          <a:bodyPr wrap="none" lIns="0" tIns="0" rIns="0" bIns="0" rtlCol="0" anchor="ctr"/>
          <a:lstStyle/>
          <a:p>
            <a:pPr algn="ctr"/>
            <a:r>
              <a:rPr lang="en-US" sz="1653" b="1" dirty="0">
                <a:solidFill>
                  <a:srgbClr val="FFFFFF"/>
                </a:solidFill>
                <a:latin typeface="Calibri Light" pitchFamily="34" charset="0"/>
                <a:ea typeface="Calibri Light" pitchFamily="34" charset="-122"/>
                <a:cs typeface="Calibri Light" pitchFamily="34" charset="-120"/>
              </a:rPr>
              <a:t>3</a:t>
            </a:r>
            <a:endParaRPr lang="en-US" sz="1653" dirty="0"/>
          </a:p>
        </p:txBody>
      </p:sp>
      <p:sp>
        <p:nvSpPr>
          <p:cNvPr id="23" name="Text 17"/>
          <p:cNvSpPr/>
          <p:nvPr/>
        </p:nvSpPr>
        <p:spPr>
          <a:xfrm>
            <a:off x="6471841" y="2370137"/>
            <a:ext cx="1074143" cy="222211"/>
          </a:xfrm>
          <a:prstGeom prst="roundRect">
            <a:avLst>
              <a:gd name="adj" fmla="val 86111"/>
            </a:avLst>
          </a:prstGeom>
          <a:solidFill>
            <a:srgbClr val="E0F4FD"/>
          </a:solidFill>
          <a:ln/>
        </p:spPr>
        <p:txBody>
          <a:bodyPr wrap="none" lIns="0" tIns="0" rIns="0" bIns="0" rtlCol="0" anchor="ctr"/>
          <a:lstStyle/>
          <a:p>
            <a:pPr algn="ctr"/>
            <a:r>
              <a:rPr lang="en-US" sz="867" b="1" dirty="0">
                <a:solidFill>
                  <a:srgbClr val="0288D1"/>
                </a:solidFill>
                <a:latin typeface="Calibri" pitchFamily="34" charset="0"/>
                <a:ea typeface="Calibri" pitchFamily="34" charset="-122"/>
                <a:cs typeface="Calibri" pitchFamily="34" charset="-120"/>
              </a:rPr>
              <a:t>UNEXPLAINED</a:t>
            </a:r>
            <a:endParaRPr lang="en-US" sz="867" dirty="0"/>
          </a:p>
        </p:txBody>
      </p:sp>
      <p:sp>
        <p:nvSpPr>
          <p:cNvPr id="24" name="Text 18"/>
          <p:cNvSpPr/>
          <p:nvPr/>
        </p:nvSpPr>
        <p:spPr>
          <a:xfrm>
            <a:off x="6471841" y="2648348"/>
            <a:ext cx="2118991" cy="409217"/>
          </a:xfrm>
          <a:prstGeom prst="rect">
            <a:avLst/>
          </a:prstGeom>
          <a:noFill/>
          <a:ln/>
        </p:spPr>
        <p:txBody>
          <a:bodyPr wrap="square" lIns="0" tIns="0" rIns="0" bIns="0" rtlCol="0" anchor="t"/>
          <a:lstStyle/>
          <a:p>
            <a:pPr>
              <a:lnSpc>
                <a:spcPts val="1536"/>
              </a:lnSpc>
            </a:pPr>
            <a:r>
              <a:rPr lang="en-US" sz="1280" b="1" kern="0" spc="-13" dirty="0">
                <a:solidFill>
                  <a:srgbClr val="0D1B3E"/>
                </a:solidFill>
                <a:latin typeface="Calibri Light" pitchFamily="34" charset="0"/>
                <a:ea typeface="Calibri Light" pitchFamily="34" charset="-122"/>
                <a:cs typeface="Calibri Light" pitchFamily="34" charset="-120"/>
              </a:rPr>
              <a:t>Find the Unexplained Variation</a:t>
            </a:r>
            <a:endParaRPr lang="en-US" sz="1280" dirty="0"/>
          </a:p>
        </p:txBody>
      </p:sp>
      <p:sp>
        <p:nvSpPr>
          <p:cNvPr id="25" name="Text 19"/>
          <p:cNvSpPr/>
          <p:nvPr/>
        </p:nvSpPr>
        <p:spPr>
          <a:xfrm>
            <a:off x="6471841" y="3114279"/>
            <a:ext cx="2118991" cy="865941"/>
          </a:xfrm>
          <a:prstGeom prst="rect">
            <a:avLst/>
          </a:prstGeom>
          <a:noFill/>
          <a:ln/>
        </p:spPr>
        <p:txBody>
          <a:bodyPr wrap="square" lIns="0" tIns="0" rIns="0" bIns="0" rtlCol="0" anchor="ctr"/>
          <a:lstStyle/>
          <a:p>
            <a:pPr>
              <a:lnSpc>
                <a:spcPts val="1624"/>
              </a:lnSpc>
            </a:pPr>
            <a:r>
              <a:rPr lang="en-US" sz="1120" dirty="0">
                <a:solidFill>
                  <a:srgbClr val="4A6FA5"/>
                </a:solidFill>
                <a:latin typeface="Calibri" pitchFamily="34" charset="0"/>
                <a:ea typeface="Calibri" pitchFamily="34" charset="-122"/>
                <a:cs typeface="Calibri" pitchFamily="34" charset="-120"/>
              </a:rPr>
              <a:t>How much variation is </a:t>
            </a:r>
            <a:r>
              <a:rPr lang="en-US" sz="1120" i="1" dirty="0">
                <a:solidFill>
                  <a:srgbClr val="4A6FA5"/>
                </a:solidFill>
                <a:latin typeface="Calibri" pitchFamily="34" charset="0"/>
                <a:ea typeface="Calibri" pitchFamily="34" charset="-122"/>
                <a:cs typeface="Calibri" pitchFamily="34" charset="-120"/>
              </a:rPr>
              <a:t>still left over</a:t>
            </a:r>
            <a:r>
              <a:rPr lang="en-US" sz="1120" dirty="0">
                <a:solidFill>
                  <a:srgbClr val="4A6FA5"/>
                </a:solidFill>
                <a:latin typeface="Calibri" pitchFamily="34" charset="0"/>
                <a:ea typeface="Calibri" pitchFamily="34" charset="-122"/>
                <a:cs typeface="Calibri" pitchFamily="34" charset="-120"/>
              </a:rPr>
              <a:t> after the regression line?</a:t>
            </a:r>
            <a:br>
              <a:rPr sz="2400"/>
            </a:br>
            <a:r>
              <a:rPr lang="en-US" sz="1120" dirty="0">
                <a:solidFill>
                  <a:srgbClr val="4A6FA5"/>
                </a:solidFill>
                <a:latin typeface="Calibri" pitchFamily="34" charset="0"/>
                <a:ea typeface="Calibri" pitchFamily="34" charset="-122"/>
                <a:cs typeface="Calibri" pitchFamily="34" charset="-120"/>
              </a:rPr>
              <a:t> </a:t>
            </a:r>
            <a:r>
              <a:rPr lang="en-US" sz="1120" b="1" dirty="0">
                <a:solidFill>
                  <a:srgbClr val="0D1B3E"/>
                </a:solidFill>
                <a:latin typeface="Calibri" pitchFamily="34" charset="0"/>
                <a:ea typeface="Calibri" pitchFamily="34" charset="-122"/>
                <a:cs typeface="Calibri" pitchFamily="34" charset="-120"/>
              </a:rPr>
              <a:t>SSE</a:t>
            </a:r>
            <a:r>
              <a:rPr lang="en-US" sz="1120" dirty="0">
                <a:solidFill>
                  <a:srgbClr val="4A6FA5"/>
                </a:solidFill>
                <a:latin typeface="Calibri" pitchFamily="34" charset="0"/>
                <a:ea typeface="Calibri" pitchFamily="34" charset="-122"/>
                <a:cs typeface="Calibri" pitchFamily="34" charset="-120"/>
              </a:rPr>
              <a:t> = residuals, the model's </a:t>
            </a:r>
            <a:r>
              <a:rPr lang="en-US" sz="1120" i="1" dirty="0">
                <a:solidFill>
                  <a:srgbClr val="4A6FA5"/>
                </a:solidFill>
                <a:latin typeface="Calibri" pitchFamily="34" charset="0"/>
                <a:ea typeface="Calibri" pitchFamily="34" charset="-122"/>
                <a:cs typeface="Calibri" pitchFamily="34" charset="-120"/>
              </a:rPr>
              <a:t>leftover noise</a:t>
            </a:r>
            <a:r>
              <a:rPr lang="en-US" sz="1120" dirty="0">
                <a:solidFill>
                  <a:srgbClr val="4A6FA5"/>
                </a:solidFill>
                <a:latin typeface="Calibri" pitchFamily="34" charset="0"/>
                <a:ea typeface="Calibri" pitchFamily="34" charset="-122"/>
                <a:cs typeface="Calibri" pitchFamily="34" charset="-120"/>
              </a:rPr>
              <a:t>.</a:t>
            </a:r>
            <a:endParaRPr lang="en-US" sz="1120" dirty="0"/>
          </a:p>
        </p:txBody>
      </p:sp>
      <p:pic>
        <p:nvPicPr>
          <p:cNvPr id="26" name="Image 4" descr="preencoded.png"/>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6471840" y="5328245"/>
            <a:ext cx="928291" cy="257771"/>
          </a:xfrm>
          <a:prstGeom prst="rect">
            <a:avLst/>
          </a:prstGeom>
        </p:spPr>
      </p:pic>
      <p:pic>
        <p:nvPicPr>
          <p:cNvPr id="27" name="Image 5" descr="preencoded.png"/>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8796139" y="3543499"/>
            <a:ext cx="257771" cy="257771"/>
          </a:xfrm>
          <a:prstGeom prst="rect">
            <a:avLst/>
          </a:prstGeom>
        </p:spPr>
      </p:pic>
      <p:sp>
        <p:nvSpPr>
          <p:cNvPr id="28" name="Text 20"/>
          <p:cNvSpPr/>
          <p:nvPr/>
        </p:nvSpPr>
        <p:spPr>
          <a:xfrm>
            <a:off x="9096971" y="1575395"/>
            <a:ext cx="2485429" cy="4194175"/>
          </a:xfrm>
          <a:prstGeom prst="roundRect">
            <a:avLst>
              <a:gd name="adj" fmla="val 6132"/>
            </a:avLst>
          </a:prstGeom>
          <a:gradFill rotWithShape="1">
            <a:gsLst>
              <a:gs pos="80000">
                <a:srgbClr val="FFFFFF"/>
              </a:gs>
              <a:gs pos="100000">
                <a:srgbClr val="E0F4FD"/>
              </a:gs>
            </a:gsLst>
            <a:lin ang="2700000" scaled="1"/>
          </a:gradFill>
          <a:ln w="9525">
            <a:solidFill>
              <a:srgbClr val="4FC3F7"/>
            </a:solidFill>
          </a:ln>
          <a:effectLst>
            <a:outerShdw blurRad="171450" dist="29210" dir="5400000" algn="bl" rotWithShape="0">
              <a:srgbClr val="4FC3F7">
                <a:alpha val="18000"/>
              </a:srgbClr>
            </a:outerShdw>
          </a:effectLst>
        </p:spPr>
        <p:txBody>
          <a:bodyPr wrap="square" rtlCol="0" anchor="t"/>
          <a:lstStyle/>
          <a:p>
            <a:endParaRPr lang="en-US" sz="2400" dirty="0"/>
          </a:p>
        </p:txBody>
      </p:sp>
      <p:sp>
        <p:nvSpPr>
          <p:cNvPr id="29" name="Text 21"/>
          <p:cNvSpPr/>
          <p:nvPr/>
        </p:nvSpPr>
        <p:spPr>
          <a:xfrm>
            <a:off x="9300964" y="1798044"/>
            <a:ext cx="438547" cy="482401"/>
          </a:xfrm>
          <a:prstGeom prst="ellipse">
            <a:avLst/>
          </a:prstGeom>
          <a:gradFill rotWithShape="1">
            <a:gsLst>
              <a:gs pos="0">
                <a:srgbClr val="4FC3F7"/>
              </a:gs>
              <a:gs pos="100000">
                <a:srgbClr val="0288D1"/>
              </a:gs>
            </a:gsLst>
            <a:lin ang="2700000" scaled="1"/>
          </a:gradFill>
          <a:ln/>
          <a:effectLst>
            <a:outerShdw blurRad="86360" dist="29210" dir="5400000" algn="bl" rotWithShape="0">
              <a:srgbClr val="4FC3F7">
                <a:alpha val="35000"/>
              </a:srgbClr>
            </a:outerShdw>
          </a:effectLst>
        </p:spPr>
        <p:txBody>
          <a:bodyPr wrap="none" lIns="0" tIns="0" rIns="0" bIns="0" rtlCol="0" anchor="ctr"/>
          <a:lstStyle/>
          <a:p>
            <a:pPr algn="ctr"/>
            <a:r>
              <a:rPr lang="en-US" sz="1653" b="1" dirty="0">
                <a:solidFill>
                  <a:srgbClr val="FFFFFF"/>
                </a:solidFill>
                <a:latin typeface="Calibri Light" pitchFamily="34" charset="0"/>
                <a:ea typeface="Calibri Light" pitchFamily="34" charset="-122"/>
                <a:cs typeface="Calibri Light" pitchFamily="34" charset="-120"/>
              </a:rPr>
              <a:t>4</a:t>
            </a:r>
            <a:endParaRPr lang="en-US" sz="1653" dirty="0"/>
          </a:p>
        </p:txBody>
      </p:sp>
      <p:sp>
        <p:nvSpPr>
          <p:cNvPr id="30" name="Text 22"/>
          <p:cNvSpPr/>
          <p:nvPr/>
        </p:nvSpPr>
        <p:spPr>
          <a:xfrm>
            <a:off x="9300965" y="2370137"/>
            <a:ext cx="850305" cy="222211"/>
          </a:xfrm>
          <a:prstGeom prst="roundRect">
            <a:avLst>
              <a:gd name="adj" fmla="val 86111"/>
            </a:avLst>
          </a:prstGeom>
          <a:solidFill>
            <a:srgbClr val="CFF4E0"/>
          </a:solidFill>
          <a:ln/>
        </p:spPr>
        <p:txBody>
          <a:bodyPr wrap="none" lIns="0" tIns="0" rIns="0" bIns="0" rtlCol="0" anchor="ctr"/>
          <a:lstStyle/>
          <a:p>
            <a:pPr algn="ctr"/>
            <a:r>
              <a:rPr lang="en-US" sz="867" b="1" dirty="0">
                <a:solidFill>
                  <a:srgbClr val="0A6640"/>
                </a:solidFill>
                <a:latin typeface="Calibri" pitchFamily="34" charset="0"/>
                <a:ea typeface="Calibri" pitchFamily="34" charset="-122"/>
                <a:cs typeface="Calibri" pitchFamily="34" charset="-120"/>
              </a:rPr>
              <a:t>COMPARE!</a:t>
            </a:r>
            <a:endParaRPr lang="en-US" sz="867" dirty="0"/>
          </a:p>
        </p:txBody>
      </p:sp>
      <p:sp>
        <p:nvSpPr>
          <p:cNvPr id="31" name="Text 23"/>
          <p:cNvSpPr/>
          <p:nvPr/>
        </p:nvSpPr>
        <p:spPr>
          <a:xfrm>
            <a:off x="9300965" y="2648348"/>
            <a:ext cx="1945977" cy="194865"/>
          </a:xfrm>
          <a:prstGeom prst="rect">
            <a:avLst/>
          </a:prstGeom>
          <a:noFill/>
          <a:ln/>
        </p:spPr>
        <p:txBody>
          <a:bodyPr wrap="none" lIns="0" tIns="0" rIns="0" bIns="0" rtlCol="0" anchor="t"/>
          <a:lstStyle/>
          <a:p>
            <a:pPr>
              <a:lnSpc>
                <a:spcPts val="1536"/>
              </a:lnSpc>
            </a:pPr>
            <a:r>
              <a:rPr lang="en-US" sz="1280" b="1" kern="0" spc="-13" dirty="0">
                <a:solidFill>
                  <a:srgbClr val="0D1B3E"/>
                </a:solidFill>
                <a:latin typeface="Calibri Light" pitchFamily="34" charset="0"/>
                <a:ea typeface="Calibri Light" pitchFamily="34" charset="-122"/>
                <a:cs typeface="Calibri Light" pitchFamily="34" charset="-120"/>
              </a:rPr>
              <a:t>Compare the Two Parts</a:t>
            </a:r>
            <a:endParaRPr lang="en-US" sz="1280" dirty="0"/>
          </a:p>
        </p:txBody>
      </p:sp>
      <p:sp>
        <p:nvSpPr>
          <p:cNvPr id="32" name="Text 24"/>
          <p:cNvSpPr/>
          <p:nvPr/>
        </p:nvSpPr>
        <p:spPr>
          <a:xfrm>
            <a:off x="9300965" y="2919412"/>
            <a:ext cx="2118991" cy="1082427"/>
          </a:xfrm>
          <a:prstGeom prst="rect">
            <a:avLst/>
          </a:prstGeom>
          <a:noFill/>
          <a:ln/>
        </p:spPr>
        <p:txBody>
          <a:bodyPr wrap="square" lIns="0" tIns="0" rIns="0" bIns="0" rtlCol="0" anchor="ctr"/>
          <a:lstStyle/>
          <a:p>
            <a:pPr>
              <a:lnSpc>
                <a:spcPts val="1624"/>
              </a:lnSpc>
            </a:pPr>
            <a:r>
              <a:rPr lang="en-US" sz="1120" dirty="0">
                <a:solidFill>
                  <a:srgbClr val="4A6FA5"/>
                </a:solidFill>
                <a:latin typeface="Calibri" pitchFamily="34" charset="0"/>
                <a:ea typeface="Calibri" pitchFamily="34" charset="-122"/>
                <a:cs typeface="Calibri" pitchFamily="34" charset="-120"/>
              </a:rPr>
              <a:t>If </a:t>
            </a:r>
            <a:r>
              <a:rPr lang="en-US" sz="1120" b="1" dirty="0">
                <a:solidFill>
                  <a:srgbClr val="0288D1"/>
                </a:solidFill>
                <a:latin typeface="Calibri" pitchFamily="34" charset="0"/>
                <a:ea typeface="Calibri" pitchFamily="34" charset="-122"/>
                <a:cs typeface="Calibri" pitchFamily="34" charset="-120"/>
              </a:rPr>
              <a:t>SSR &gt;&gt; SSE</a:t>
            </a:r>
            <a:r>
              <a:rPr lang="en-US" sz="1120" dirty="0">
                <a:solidFill>
                  <a:srgbClr val="4A6FA5"/>
                </a:solidFill>
                <a:latin typeface="Calibri" pitchFamily="34" charset="0"/>
                <a:ea typeface="Calibri" pitchFamily="34" charset="-122"/>
                <a:cs typeface="Calibri" pitchFamily="34" charset="-120"/>
              </a:rPr>
              <a:t>, the model explains far more than it misses — it's </a:t>
            </a:r>
            <a:r>
              <a:rPr lang="en-US" sz="1120" i="1" dirty="0">
                <a:solidFill>
                  <a:srgbClr val="4A6FA5"/>
                </a:solidFill>
                <a:latin typeface="Calibri" pitchFamily="34" charset="0"/>
                <a:ea typeface="Calibri" pitchFamily="34" charset="-122"/>
                <a:cs typeface="Calibri" pitchFamily="34" charset="-120"/>
              </a:rPr>
              <a:t>doing its job!</a:t>
            </a:r>
            <a:br>
              <a:rPr sz="2400"/>
            </a:br>
            <a:r>
              <a:rPr lang="en-US" sz="1120" dirty="0">
                <a:solidFill>
                  <a:srgbClr val="4A6FA5"/>
                </a:solidFill>
                <a:latin typeface="Calibri" pitchFamily="34" charset="0"/>
                <a:ea typeface="Calibri" pitchFamily="34" charset="-122"/>
                <a:cs typeface="Calibri" pitchFamily="34" charset="-120"/>
              </a:rPr>
              <a:t> This ratio becomes the </a:t>
            </a:r>
            <a:r>
              <a:rPr lang="en-US" sz="1120" b="1" dirty="0">
                <a:solidFill>
                  <a:srgbClr val="0D1B3E"/>
                </a:solidFill>
                <a:latin typeface="Calibri" pitchFamily="34" charset="0"/>
                <a:ea typeface="Calibri" pitchFamily="34" charset="-122"/>
                <a:cs typeface="Calibri" pitchFamily="34" charset="-120"/>
              </a:rPr>
              <a:t>F-statistic</a:t>
            </a:r>
            <a:r>
              <a:rPr lang="en-US" sz="1120" dirty="0">
                <a:solidFill>
                  <a:srgbClr val="4A6FA5"/>
                </a:solidFill>
                <a:latin typeface="Calibri" pitchFamily="34" charset="0"/>
                <a:ea typeface="Calibri" pitchFamily="34" charset="-122"/>
                <a:cs typeface="Calibri" pitchFamily="34" charset="-120"/>
              </a:rPr>
              <a:t>.</a:t>
            </a:r>
            <a:endParaRPr lang="en-US" sz="1120" dirty="0"/>
          </a:p>
        </p:txBody>
      </p:sp>
      <p:sp>
        <p:nvSpPr>
          <p:cNvPr id="33" name="Text 25"/>
          <p:cNvSpPr/>
          <p:nvPr/>
        </p:nvSpPr>
        <p:spPr>
          <a:xfrm>
            <a:off x="9300964" y="5139135"/>
            <a:ext cx="419893" cy="286147"/>
          </a:xfrm>
          <a:prstGeom prst="roundRect">
            <a:avLst>
              <a:gd name="adj" fmla="val 16570"/>
            </a:avLst>
          </a:prstGeom>
          <a:gradFill rotWithShape="1">
            <a:gsLst>
              <a:gs pos="0">
                <a:srgbClr val="4FC3F7"/>
              </a:gs>
              <a:gs pos="100000">
                <a:srgbClr val="0288D1"/>
              </a:gs>
            </a:gsLst>
            <a:lin ang="5400000" scaled="1"/>
          </a:gradFill>
          <a:ln/>
          <a:effectLst>
            <a:outerShdw blurRad="57150" dist="13970" dir="5400000" algn="bl" rotWithShape="0">
              <a:srgbClr val="4FC3F7">
                <a:alpha val="30000"/>
              </a:srgbClr>
            </a:outerShdw>
          </a:effectLst>
        </p:spPr>
        <p:txBody>
          <a:bodyPr wrap="none" rtlCol="0" anchor="t"/>
          <a:lstStyle/>
          <a:p>
            <a:endParaRPr lang="en-US" sz="2400" dirty="0"/>
          </a:p>
        </p:txBody>
      </p:sp>
      <p:sp>
        <p:nvSpPr>
          <p:cNvPr id="34" name="Text 26"/>
          <p:cNvSpPr/>
          <p:nvPr/>
        </p:nvSpPr>
        <p:spPr>
          <a:xfrm>
            <a:off x="9413479" y="5443736"/>
            <a:ext cx="214133" cy="142280"/>
          </a:xfrm>
          <a:prstGeom prst="rect">
            <a:avLst/>
          </a:prstGeom>
          <a:noFill/>
          <a:ln/>
        </p:spPr>
        <p:txBody>
          <a:bodyPr wrap="none" lIns="0" tIns="0" rIns="0" bIns="0" rtlCol="0" anchor="ctr"/>
          <a:lstStyle/>
          <a:p>
            <a:pPr>
              <a:lnSpc>
                <a:spcPts val="1120"/>
              </a:lnSpc>
            </a:pPr>
            <a:r>
              <a:rPr lang="en-US" sz="747" b="1" dirty="0">
                <a:solidFill>
                  <a:srgbClr val="0288D1"/>
                </a:solidFill>
                <a:latin typeface="Calibri" pitchFamily="34" charset="0"/>
                <a:ea typeface="Calibri" pitchFamily="34" charset="-122"/>
                <a:cs typeface="Calibri" pitchFamily="34" charset="-120"/>
              </a:rPr>
              <a:t>SSR</a:t>
            </a:r>
            <a:endParaRPr lang="en-US" sz="747" dirty="0"/>
          </a:p>
        </p:txBody>
      </p:sp>
      <p:sp>
        <p:nvSpPr>
          <p:cNvPr id="35" name="Text 27"/>
          <p:cNvSpPr/>
          <p:nvPr/>
        </p:nvSpPr>
        <p:spPr>
          <a:xfrm>
            <a:off x="9778406" y="5310188"/>
            <a:ext cx="419893" cy="115093"/>
          </a:xfrm>
          <a:prstGeom prst="roundRect">
            <a:avLst>
              <a:gd name="adj" fmla="val 41196"/>
            </a:avLst>
          </a:prstGeom>
          <a:gradFill rotWithShape="1">
            <a:gsLst>
              <a:gs pos="0">
                <a:srgbClr val="F7A74F">
                  <a:alpha val="80000"/>
                </a:srgbClr>
              </a:gs>
              <a:gs pos="100000">
                <a:srgbClr val="E07000">
                  <a:alpha val="80000"/>
                </a:srgbClr>
              </a:gs>
            </a:gsLst>
            <a:lin ang="5400000" scaled="1"/>
          </a:gradFill>
          <a:ln/>
        </p:spPr>
        <p:txBody>
          <a:bodyPr wrap="none" rtlCol="0" anchor="t"/>
          <a:lstStyle/>
          <a:p>
            <a:endParaRPr lang="en-US" sz="2400" dirty="0"/>
          </a:p>
        </p:txBody>
      </p:sp>
      <p:sp>
        <p:nvSpPr>
          <p:cNvPr id="36" name="Text 28"/>
          <p:cNvSpPr/>
          <p:nvPr/>
        </p:nvSpPr>
        <p:spPr>
          <a:xfrm>
            <a:off x="9893499" y="5443736"/>
            <a:ext cx="208459" cy="142280"/>
          </a:xfrm>
          <a:prstGeom prst="rect">
            <a:avLst/>
          </a:prstGeom>
          <a:noFill/>
          <a:ln/>
        </p:spPr>
        <p:txBody>
          <a:bodyPr wrap="none" lIns="0" tIns="0" rIns="0" bIns="0" rtlCol="0" anchor="ctr"/>
          <a:lstStyle/>
          <a:p>
            <a:pPr>
              <a:lnSpc>
                <a:spcPts val="1120"/>
              </a:lnSpc>
            </a:pPr>
            <a:r>
              <a:rPr lang="en-US" sz="747" b="1" dirty="0">
                <a:solidFill>
                  <a:srgbClr val="B85000"/>
                </a:solidFill>
                <a:latin typeface="Calibri" pitchFamily="34" charset="0"/>
                <a:ea typeface="Calibri" pitchFamily="34" charset="-122"/>
                <a:cs typeface="Calibri" pitchFamily="34" charset="-120"/>
              </a:rPr>
              <a:t>SSE</a:t>
            </a:r>
            <a:endParaRPr lang="en-US" sz="747" dirty="0"/>
          </a:p>
        </p:txBody>
      </p:sp>
      <p:pic>
        <p:nvPicPr>
          <p:cNvPr id="37" name="Image 6" descr="preencoded.png"/>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10322333" y="5418943"/>
            <a:ext cx="176784" cy="176784"/>
          </a:xfrm>
          <a:prstGeom prst="rect">
            <a:avLst/>
          </a:prstGeom>
        </p:spPr>
      </p:pic>
      <p:sp>
        <p:nvSpPr>
          <p:cNvPr id="38" name="Text 29"/>
          <p:cNvSpPr/>
          <p:nvPr/>
        </p:nvSpPr>
        <p:spPr>
          <a:xfrm>
            <a:off x="10507862" y="5428656"/>
            <a:ext cx="704393" cy="157361"/>
          </a:xfrm>
          <a:prstGeom prst="rect">
            <a:avLst/>
          </a:prstGeom>
          <a:noFill/>
          <a:ln/>
        </p:spPr>
        <p:txBody>
          <a:bodyPr wrap="none" lIns="0" tIns="0" rIns="0" bIns="0" rtlCol="0" anchor="ctr"/>
          <a:lstStyle/>
          <a:p>
            <a:pPr>
              <a:lnSpc>
                <a:spcPts val="1240"/>
              </a:lnSpc>
            </a:pPr>
            <a:r>
              <a:rPr lang="en-US" sz="827" b="1" dirty="0">
                <a:solidFill>
                  <a:srgbClr val="0A6640"/>
                </a:solidFill>
                <a:latin typeface="Calibri" pitchFamily="34" charset="0"/>
                <a:ea typeface="Calibri" pitchFamily="34" charset="-122"/>
                <a:cs typeface="Calibri" pitchFamily="34" charset="-120"/>
              </a:rPr>
              <a:t>Good Model!</a:t>
            </a:r>
            <a:endParaRPr lang="en-US" sz="827" dirty="0"/>
          </a:p>
        </p:txBody>
      </p:sp>
      <p:sp>
        <p:nvSpPr>
          <p:cNvPr id="39" name="Text 30"/>
          <p:cNvSpPr/>
          <p:nvPr/>
        </p:nvSpPr>
        <p:spPr>
          <a:xfrm>
            <a:off x="609600" y="6016626"/>
            <a:ext cx="10972800" cy="497681"/>
          </a:xfrm>
          <a:prstGeom prst="roundRect">
            <a:avLst>
              <a:gd name="adj" fmla="val 23137"/>
            </a:avLst>
          </a:prstGeom>
          <a:gradFill rotWithShape="1">
            <a:gsLst>
              <a:gs pos="0">
                <a:srgbClr val="0D1B3E"/>
              </a:gs>
              <a:gs pos="100000">
                <a:srgbClr val="1A3566"/>
              </a:gs>
            </a:gsLst>
            <a:lin ang="0" scaled="1"/>
          </a:gradFill>
          <a:ln/>
          <a:effectLst>
            <a:outerShdw blurRad="114300" dist="29210" dir="5400000" algn="bl" rotWithShape="0">
              <a:srgbClr val="0D1B3E">
                <a:alpha val="13000"/>
              </a:srgbClr>
            </a:outerShdw>
          </a:effectLst>
        </p:spPr>
        <p:txBody>
          <a:bodyPr wrap="square" rtlCol="0" anchor="t"/>
          <a:lstStyle/>
          <a:p>
            <a:endParaRPr lang="en-US" sz="2400" dirty="0"/>
          </a:p>
        </p:txBody>
      </p:sp>
      <p:pic>
        <p:nvPicPr>
          <p:cNvPr id="40" name="Image 7" descr="preencoded.png"/>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904688" y="6176975"/>
            <a:ext cx="176784" cy="176784"/>
          </a:xfrm>
          <a:prstGeom prst="rect">
            <a:avLst/>
          </a:prstGeom>
        </p:spPr>
      </p:pic>
      <p:sp>
        <p:nvSpPr>
          <p:cNvPr id="41" name="Text 31"/>
          <p:cNvSpPr/>
          <p:nvPr/>
        </p:nvSpPr>
        <p:spPr>
          <a:xfrm>
            <a:off x="1166416" y="6158707"/>
            <a:ext cx="1235472" cy="213320"/>
          </a:xfrm>
          <a:prstGeom prst="rect">
            <a:avLst/>
          </a:prstGeom>
          <a:noFill/>
          <a:ln/>
        </p:spPr>
        <p:txBody>
          <a:bodyPr wrap="none" lIns="0" tIns="0" rIns="0" bIns="0" rtlCol="0" anchor="ctr"/>
          <a:lstStyle/>
          <a:p>
            <a:pPr>
              <a:lnSpc>
                <a:spcPts val="1680"/>
              </a:lnSpc>
            </a:pPr>
            <a:r>
              <a:rPr lang="en-US" sz="1120" dirty="0">
                <a:solidFill>
                  <a:srgbClr val="E8F0FE">
                    <a:alpha val="70000"/>
                  </a:srgbClr>
                </a:solidFill>
                <a:latin typeface="Calibri Light" pitchFamily="34" charset="0"/>
                <a:ea typeface="Calibri Light" pitchFamily="34" charset="-122"/>
                <a:cs typeface="Calibri Light" pitchFamily="34" charset="-120"/>
              </a:rPr>
              <a:t>The relationship:</a:t>
            </a:r>
            <a:endParaRPr lang="en-US" sz="1120" dirty="0"/>
          </a:p>
        </p:txBody>
      </p:sp>
      <p:sp>
        <p:nvSpPr>
          <p:cNvPr id="42" name="Text 32"/>
          <p:cNvSpPr/>
          <p:nvPr/>
        </p:nvSpPr>
        <p:spPr>
          <a:xfrm>
            <a:off x="2557066" y="6143626"/>
            <a:ext cx="1480601" cy="243681"/>
          </a:xfrm>
          <a:prstGeom prst="rect">
            <a:avLst/>
          </a:prstGeom>
          <a:noFill/>
          <a:ln/>
        </p:spPr>
        <p:txBody>
          <a:bodyPr wrap="none" lIns="0" tIns="0" rIns="0" bIns="0" rtlCol="0" anchor="ctr"/>
          <a:lstStyle/>
          <a:p>
            <a:pPr>
              <a:lnSpc>
                <a:spcPts val="1920"/>
              </a:lnSpc>
            </a:pPr>
            <a:r>
              <a:rPr lang="en-US" sz="1280" b="1" dirty="0">
                <a:solidFill>
                  <a:srgbClr val="4FC3F7"/>
                </a:solidFill>
                <a:latin typeface="Calibri" pitchFamily="34" charset="0"/>
                <a:ea typeface="Calibri" pitchFamily="34" charset="-122"/>
                <a:cs typeface="Calibri" pitchFamily="34" charset="-120"/>
              </a:rPr>
              <a:t>SST = SSR + SSE</a:t>
            </a:r>
            <a:endParaRPr lang="en-US" sz="1280" dirty="0"/>
          </a:p>
        </p:txBody>
      </p:sp>
      <p:sp>
        <p:nvSpPr>
          <p:cNvPr id="43" name="Text 33"/>
          <p:cNvSpPr/>
          <p:nvPr/>
        </p:nvSpPr>
        <p:spPr>
          <a:xfrm>
            <a:off x="4438055" y="6158707"/>
            <a:ext cx="353616" cy="213320"/>
          </a:xfrm>
          <a:prstGeom prst="rect">
            <a:avLst/>
          </a:prstGeom>
          <a:noFill/>
          <a:ln/>
        </p:spPr>
        <p:txBody>
          <a:bodyPr wrap="none" lIns="0" tIns="0" rIns="0" bIns="0" rtlCol="0" anchor="ctr"/>
          <a:lstStyle/>
          <a:p>
            <a:pPr>
              <a:lnSpc>
                <a:spcPts val="1680"/>
              </a:lnSpc>
            </a:pPr>
            <a:r>
              <a:rPr lang="en-US" sz="1120" dirty="0">
                <a:solidFill>
                  <a:srgbClr val="E8F0FE">
                    <a:alpha val="70000"/>
                  </a:srgbClr>
                </a:solidFill>
                <a:latin typeface="Calibri Light" pitchFamily="34" charset="0"/>
                <a:ea typeface="Calibri Light" pitchFamily="34" charset="-122"/>
                <a:cs typeface="Calibri Light" pitchFamily="34" charset="-120"/>
              </a:rPr>
              <a:t>Total</a:t>
            </a:r>
            <a:endParaRPr lang="en-US" sz="1120" dirty="0"/>
          </a:p>
        </p:txBody>
      </p:sp>
      <p:sp>
        <p:nvSpPr>
          <p:cNvPr id="44" name="Text 34"/>
          <p:cNvSpPr/>
          <p:nvPr/>
        </p:nvSpPr>
        <p:spPr>
          <a:xfrm>
            <a:off x="5027018" y="6143626"/>
            <a:ext cx="104557" cy="243681"/>
          </a:xfrm>
          <a:prstGeom prst="rect">
            <a:avLst/>
          </a:prstGeom>
          <a:noFill/>
          <a:ln/>
        </p:spPr>
        <p:txBody>
          <a:bodyPr wrap="none" lIns="0" tIns="0" rIns="0" bIns="0" rtlCol="0" anchor="ctr"/>
          <a:lstStyle/>
          <a:p>
            <a:pPr>
              <a:lnSpc>
                <a:spcPts val="1920"/>
              </a:lnSpc>
            </a:pPr>
            <a:r>
              <a:rPr lang="en-US" sz="1280" b="1" dirty="0">
                <a:solidFill>
                  <a:srgbClr val="4FC3F7"/>
                </a:solidFill>
                <a:latin typeface="Calibri" pitchFamily="34" charset="0"/>
                <a:ea typeface="Calibri" pitchFamily="34" charset="-122"/>
                <a:cs typeface="Calibri" pitchFamily="34" charset="-120"/>
              </a:rPr>
              <a:t>=</a:t>
            </a:r>
            <a:endParaRPr lang="en-US" sz="1280" dirty="0"/>
          </a:p>
        </p:txBody>
      </p:sp>
      <p:sp>
        <p:nvSpPr>
          <p:cNvPr id="45" name="Text 35"/>
          <p:cNvSpPr/>
          <p:nvPr/>
        </p:nvSpPr>
        <p:spPr>
          <a:xfrm>
            <a:off x="5389564" y="6158707"/>
            <a:ext cx="728841" cy="213320"/>
          </a:xfrm>
          <a:prstGeom prst="rect">
            <a:avLst/>
          </a:prstGeom>
          <a:noFill/>
          <a:ln/>
        </p:spPr>
        <p:txBody>
          <a:bodyPr wrap="none" lIns="0" tIns="0" rIns="0" bIns="0" rtlCol="0" anchor="ctr"/>
          <a:lstStyle/>
          <a:p>
            <a:pPr>
              <a:lnSpc>
                <a:spcPts val="1680"/>
              </a:lnSpc>
            </a:pPr>
            <a:r>
              <a:rPr lang="en-US" sz="1120" dirty="0">
                <a:solidFill>
                  <a:srgbClr val="4FC3F7"/>
                </a:solidFill>
                <a:latin typeface="Calibri Light" pitchFamily="34" charset="0"/>
                <a:ea typeface="Calibri Light" pitchFamily="34" charset="-122"/>
                <a:cs typeface="Calibri Light" pitchFamily="34" charset="-120"/>
              </a:rPr>
              <a:t>Explained</a:t>
            </a:r>
            <a:endParaRPr lang="en-US" sz="1120" dirty="0"/>
          </a:p>
        </p:txBody>
      </p:sp>
      <p:sp>
        <p:nvSpPr>
          <p:cNvPr id="46" name="Text 36"/>
          <p:cNvSpPr/>
          <p:nvPr/>
        </p:nvSpPr>
        <p:spPr>
          <a:xfrm>
            <a:off x="6319639" y="6143626"/>
            <a:ext cx="104557" cy="243681"/>
          </a:xfrm>
          <a:prstGeom prst="rect">
            <a:avLst/>
          </a:prstGeom>
          <a:noFill/>
          <a:ln/>
        </p:spPr>
        <p:txBody>
          <a:bodyPr wrap="none" lIns="0" tIns="0" rIns="0" bIns="0" rtlCol="0" anchor="ctr"/>
          <a:lstStyle/>
          <a:p>
            <a:pPr>
              <a:lnSpc>
                <a:spcPts val="1920"/>
              </a:lnSpc>
            </a:pPr>
            <a:r>
              <a:rPr lang="en-US" sz="1280" b="1" dirty="0">
                <a:solidFill>
                  <a:srgbClr val="E8F0FE">
                    <a:alpha val="50000"/>
                  </a:srgbClr>
                </a:solidFill>
                <a:latin typeface="Calibri" pitchFamily="34" charset="0"/>
                <a:ea typeface="Calibri" pitchFamily="34" charset="-122"/>
                <a:cs typeface="Calibri" pitchFamily="34" charset="-120"/>
              </a:rPr>
              <a:t>+</a:t>
            </a:r>
            <a:endParaRPr lang="en-US" sz="1280" dirty="0"/>
          </a:p>
        </p:txBody>
      </p:sp>
      <p:sp>
        <p:nvSpPr>
          <p:cNvPr id="47" name="Text 37"/>
          <p:cNvSpPr/>
          <p:nvPr/>
        </p:nvSpPr>
        <p:spPr>
          <a:xfrm>
            <a:off x="6682185" y="6158707"/>
            <a:ext cx="920711" cy="213320"/>
          </a:xfrm>
          <a:prstGeom prst="rect">
            <a:avLst/>
          </a:prstGeom>
          <a:noFill/>
          <a:ln/>
        </p:spPr>
        <p:txBody>
          <a:bodyPr wrap="none" lIns="0" tIns="0" rIns="0" bIns="0" rtlCol="0" anchor="ctr"/>
          <a:lstStyle/>
          <a:p>
            <a:pPr>
              <a:lnSpc>
                <a:spcPts val="1680"/>
              </a:lnSpc>
            </a:pPr>
            <a:r>
              <a:rPr lang="en-US" sz="1120" dirty="0">
                <a:solidFill>
                  <a:srgbClr val="F7A74F"/>
                </a:solidFill>
                <a:latin typeface="Calibri Light" pitchFamily="34" charset="0"/>
                <a:ea typeface="Calibri Light" pitchFamily="34" charset="-122"/>
                <a:cs typeface="Calibri Light" pitchFamily="34" charset="-120"/>
              </a:rPr>
              <a:t>Unexplained</a:t>
            </a:r>
            <a:endParaRPr lang="en-US" sz="1120" dirty="0"/>
          </a:p>
        </p:txBody>
      </p:sp>
      <p:pic>
        <p:nvPicPr>
          <p:cNvPr id="48" name="Image 8" descr="preencoded.png"/>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8068779" y="6176875"/>
            <a:ext cx="176784" cy="176784"/>
          </a:xfrm>
          <a:prstGeom prst="rect">
            <a:avLst/>
          </a:prstGeom>
        </p:spPr>
      </p:pic>
      <p:sp>
        <p:nvSpPr>
          <p:cNvPr id="49" name="Text 38"/>
          <p:cNvSpPr/>
          <p:nvPr/>
        </p:nvSpPr>
        <p:spPr>
          <a:xfrm>
            <a:off x="8297466" y="6158707"/>
            <a:ext cx="3762951" cy="213320"/>
          </a:xfrm>
          <a:prstGeom prst="rect">
            <a:avLst/>
          </a:prstGeom>
          <a:noFill/>
          <a:ln/>
        </p:spPr>
        <p:txBody>
          <a:bodyPr wrap="none" lIns="0" tIns="0" rIns="0" bIns="0" rtlCol="0" anchor="ctr"/>
          <a:lstStyle/>
          <a:p>
            <a:pPr>
              <a:lnSpc>
                <a:spcPts val="1680"/>
              </a:lnSpc>
            </a:pPr>
            <a:r>
              <a:rPr lang="en-US" sz="1120" dirty="0">
                <a:solidFill>
                  <a:srgbClr val="E8F0FE">
                    <a:alpha val="70000"/>
                  </a:srgbClr>
                </a:solidFill>
                <a:latin typeface="Calibri Light" pitchFamily="34" charset="0"/>
                <a:ea typeface="Calibri Light" pitchFamily="34" charset="-122"/>
                <a:cs typeface="Calibri Light" pitchFamily="34" charset="-120"/>
              </a:rPr>
              <a:t>Steps 1–4 lead to the F-statistic on the next slides</a:t>
            </a:r>
            <a:endParaRPr lang="en-US" sz="112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D1B3E"/>
        </a:solidFill>
        <a:effectLst/>
      </p:bgPr>
    </p:bg>
    <p:spTree>
      <p:nvGrpSpPr>
        <p:cNvPr id="1" name=""/>
        <p:cNvGrpSpPr/>
        <p:nvPr/>
      </p:nvGrpSpPr>
      <p:grpSpPr>
        <a:xfrm>
          <a:off x="0" y="0"/>
          <a:ext cx="0" cy="0"/>
          <a:chOff x="0" y="0"/>
          <a:chExt cx="0" cy="0"/>
        </a:xfrm>
      </p:grpSpPr>
      <p:sp>
        <p:nvSpPr>
          <p:cNvPr id="2" name="Text 0"/>
          <p:cNvSpPr/>
          <p:nvPr/>
        </p:nvSpPr>
        <p:spPr>
          <a:xfrm>
            <a:off x="0" y="0"/>
            <a:ext cx="12192000" cy="38893"/>
          </a:xfrm>
          <a:prstGeom prst="rect">
            <a:avLst/>
          </a:prstGeom>
          <a:gradFill rotWithShape="1">
            <a:gsLst>
              <a:gs pos="0">
                <a:srgbClr val="4FC3F7"/>
              </a:gs>
              <a:gs pos="50000">
                <a:srgbClr val="1E6FA8"/>
              </a:gs>
              <a:gs pos="100000">
                <a:srgbClr val="000000">
                  <a:alpha val="0"/>
                </a:srgbClr>
              </a:gs>
            </a:gsLst>
            <a:lin ang="0" scaled="1"/>
          </a:gradFill>
          <a:ln/>
        </p:spPr>
        <p:txBody>
          <a:bodyPr wrap="none" rtlCol="0" anchor="t"/>
          <a:lstStyle/>
          <a:p>
            <a:pPr defTabSz="1219170"/>
            <a:endParaRPr lang="en-US" sz="2400" dirty="0">
              <a:solidFill>
                <a:prstClr val="black"/>
              </a:solidFill>
              <a:latin typeface="Calibri" panose="020F0502020204030204"/>
            </a:endParaRPr>
          </a:p>
        </p:txBody>
      </p:sp>
      <p:sp>
        <p:nvSpPr>
          <p:cNvPr id="3" name="Text 1"/>
          <p:cNvSpPr/>
          <p:nvPr/>
        </p:nvSpPr>
        <p:spPr>
          <a:xfrm>
            <a:off x="0" y="0"/>
            <a:ext cx="4191000" cy="4191000"/>
          </a:xfrm>
          <a:prstGeom prst="rect">
            <a:avLst/>
          </a:prstGeom>
          <a:gradFill rotWithShape="1">
            <a:gsLst>
              <a:gs pos="0">
                <a:srgbClr val="4FC3F7">
                  <a:alpha val="10000"/>
                </a:srgbClr>
              </a:gs>
              <a:gs pos="70000">
                <a:srgbClr val="000000">
                  <a:alpha val="0"/>
                </a:srgbClr>
              </a:gs>
            </a:gsLst>
            <a:path path="circle">
              <a:fillToRect l="50000" t="50000" r="50000" b="50000"/>
            </a:path>
          </a:gradFill>
          <a:ln/>
        </p:spPr>
        <p:txBody>
          <a:bodyPr wrap="square" rtlCol="0" anchor="t"/>
          <a:lstStyle/>
          <a:p>
            <a:pPr defTabSz="1219170"/>
            <a:endParaRPr lang="en-US" sz="2400" dirty="0">
              <a:solidFill>
                <a:prstClr val="black"/>
              </a:solidFill>
              <a:latin typeface="Calibri" panose="020F0502020204030204"/>
            </a:endParaRPr>
          </a:p>
        </p:txBody>
      </p:sp>
      <p:sp>
        <p:nvSpPr>
          <p:cNvPr id="4" name="Text 2"/>
          <p:cNvSpPr/>
          <p:nvPr/>
        </p:nvSpPr>
        <p:spPr>
          <a:xfrm>
            <a:off x="8001000" y="0"/>
            <a:ext cx="4191000" cy="4191000"/>
          </a:xfrm>
          <a:prstGeom prst="rect">
            <a:avLst/>
          </a:prstGeom>
          <a:gradFill rotWithShape="1">
            <a:gsLst>
              <a:gs pos="0">
                <a:srgbClr val="5B8DB8">
                  <a:alpha val="10000"/>
                </a:srgbClr>
              </a:gs>
              <a:gs pos="70000">
                <a:srgbClr val="000000">
                  <a:alpha val="0"/>
                </a:srgbClr>
              </a:gs>
            </a:gsLst>
            <a:path path="circle">
              <a:fillToRect l="50000" t="50000" r="50000" b="50000"/>
            </a:path>
          </a:gradFill>
          <a:ln/>
        </p:spPr>
        <p:txBody>
          <a:bodyPr wrap="square" rtlCol="0" anchor="t"/>
          <a:lstStyle/>
          <a:p>
            <a:pPr defTabSz="1219170"/>
            <a:endParaRPr lang="en-US" sz="2400" dirty="0">
              <a:solidFill>
                <a:prstClr val="black"/>
              </a:solidFill>
              <a:latin typeface="Calibri" panose="020F0502020204030204"/>
            </a:endParaRPr>
          </a:p>
        </p:txBody>
      </p:sp>
      <p:sp>
        <p:nvSpPr>
          <p:cNvPr id="5" name="Text 3"/>
          <p:cNvSpPr/>
          <p:nvPr/>
        </p:nvSpPr>
        <p:spPr>
          <a:xfrm>
            <a:off x="609600" y="343693"/>
            <a:ext cx="57547" cy="457200"/>
          </a:xfrm>
          <a:prstGeom prst="roundRect">
            <a:avLst>
              <a:gd name="adj" fmla="val 50023"/>
            </a:avLst>
          </a:prstGeom>
          <a:gradFill rotWithShape="1">
            <a:gsLst>
              <a:gs pos="0">
                <a:srgbClr val="4FC3F7"/>
              </a:gs>
              <a:gs pos="100000">
                <a:srgbClr val="1E6FA8"/>
              </a:gs>
            </a:gsLst>
            <a:lin ang="5400000" scaled="1"/>
          </a:gradFill>
          <a:ln/>
        </p:spPr>
        <p:txBody>
          <a:bodyPr wrap="square" rtlCol="0" anchor="t"/>
          <a:lstStyle/>
          <a:p>
            <a:pPr defTabSz="1219170"/>
            <a:endParaRPr lang="en-US" sz="2400" dirty="0">
              <a:solidFill>
                <a:prstClr val="black"/>
              </a:solidFill>
              <a:latin typeface="Calibri" panose="020F0502020204030204"/>
            </a:endParaRPr>
          </a:p>
        </p:txBody>
      </p:sp>
      <p:sp>
        <p:nvSpPr>
          <p:cNvPr id="6" name="Text 4"/>
          <p:cNvSpPr/>
          <p:nvPr/>
        </p:nvSpPr>
        <p:spPr>
          <a:xfrm>
            <a:off x="838001" y="373063"/>
            <a:ext cx="3679435" cy="398463"/>
          </a:xfrm>
          <a:prstGeom prst="rect">
            <a:avLst/>
          </a:prstGeom>
          <a:noFill/>
          <a:ln/>
        </p:spPr>
        <p:txBody>
          <a:bodyPr wrap="none" lIns="0" tIns="0" rIns="0" bIns="0" rtlCol="0" anchor="ctr"/>
          <a:lstStyle/>
          <a:p>
            <a:pPr defTabSz="1219170">
              <a:lnSpc>
                <a:spcPts val="3139"/>
              </a:lnSpc>
            </a:pPr>
            <a:r>
              <a:rPr lang="en-US" sz="2853" b="1" kern="0" spc="-40" dirty="0">
                <a:solidFill>
                  <a:srgbClr val="4FC3F7"/>
                </a:solidFill>
                <a:latin typeface="Calibri Light" pitchFamily="34" charset="0"/>
                <a:ea typeface="Calibri Light" pitchFamily="34" charset="-122"/>
                <a:cs typeface="Calibri Light" pitchFamily="34" charset="-120"/>
              </a:rPr>
              <a:t>Splitting</a:t>
            </a:r>
            <a:r>
              <a:rPr lang="en-US" sz="2853" kern="0" spc="-40" dirty="0">
                <a:solidFill>
                  <a:srgbClr val="E8F0FE"/>
                </a:solidFill>
                <a:latin typeface="Calibri Light" pitchFamily="34" charset="0"/>
                <a:ea typeface="Calibri Light" pitchFamily="34" charset="-122"/>
                <a:cs typeface="Calibri Light" pitchFamily="34" charset="-120"/>
              </a:rPr>
              <a:t> the Variation</a:t>
            </a:r>
            <a:endParaRPr lang="en-US" sz="2853" dirty="0">
              <a:solidFill>
                <a:prstClr val="black"/>
              </a:solidFill>
              <a:latin typeface="Calibri" panose="020F0502020204030204"/>
            </a:endParaRPr>
          </a:p>
        </p:txBody>
      </p:sp>
      <p:sp>
        <p:nvSpPr>
          <p:cNvPr id="7" name="Text 5"/>
          <p:cNvSpPr/>
          <p:nvPr/>
        </p:nvSpPr>
        <p:spPr>
          <a:xfrm>
            <a:off x="10405665" y="465535"/>
            <a:ext cx="1294408" cy="213320"/>
          </a:xfrm>
          <a:prstGeom prst="rect">
            <a:avLst/>
          </a:prstGeom>
          <a:noFill/>
          <a:ln/>
        </p:spPr>
        <p:txBody>
          <a:bodyPr wrap="none" lIns="0" tIns="0" rIns="0" bIns="0" rtlCol="0" anchor="ctr"/>
          <a:lstStyle/>
          <a:p>
            <a:pPr defTabSz="1219170">
              <a:lnSpc>
                <a:spcPts val="1680"/>
              </a:lnSpc>
            </a:pPr>
            <a:r>
              <a:rPr lang="en-US" sz="1120" i="1" dirty="0">
                <a:solidFill>
                  <a:srgbClr val="90CAF9"/>
                </a:solidFill>
                <a:latin typeface="Calibri" pitchFamily="34" charset="0"/>
                <a:ea typeface="Calibri" pitchFamily="34" charset="-122"/>
                <a:cs typeface="Calibri" pitchFamily="34" charset="-120"/>
              </a:rPr>
              <a:t>SST = SSR + SSE</a:t>
            </a:r>
            <a:endParaRPr lang="en-US" sz="1120" dirty="0">
              <a:solidFill>
                <a:prstClr val="black"/>
              </a:solidFill>
              <a:latin typeface="Calibri" panose="020F0502020204030204"/>
            </a:endParaRPr>
          </a:p>
        </p:txBody>
      </p:sp>
      <p:sp>
        <p:nvSpPr>
          <p:cNvPr id="8" name="Text 6"/>
          <p:cNvSpPr/>
          <p:nvPr/>
        </p:nvSpPr>
        <p:spPr>
          <a:xfrm>
            <a:off x="457201" y="1066800"/>
            <a:ext cx="5524500" cy="5029200"/>
          </a:xfrm>
          <a:prstGeom prst="roundRect">
            <a:avLst>
              <a:gd name="adj" fmla="val 3030"/>
            </a:avLst>
          </a:prstGeom>
          <a:gradFill rotWithShape="1">
            <a:gsLst>
              <a:gs pos="0">
                <a:srgbClr val="152A54"/>
              </a:gs>
              <a:gs pos="100000">
                <a:srgbClr val="0F2040"/>
              </a:gs>
            </a:gsLst>
            <a:lin ang="3300000" scaled="1"/>
          </a:gradFill>
          <a:ln w="9525">
            <a:solidFill>
              <a:srgbClr val="4FC3F7">
                <a:alpha val="28000"/>
              </a:srgbClr>
            </a:solidFill>
          </a:ln>
        </p:spPr>
        <p:txBody>
          <a:bodyPr wrap="square" rtlCol="0" anchor="t"/>
          <a:lstStyle/>
          <a:p>
            <a:pPr defTabSz="1219170"/>
            <a:endParaRPr lang="en-US" sz="2400" dirty="0">
              <a:solidFill>
                <a:prstClr val="black"/>
              </a:solidFill>
              <a:latin typeface="Calibri" panose="020F0502020204030204"/>
            </a:endParaRPr>
          </a:p>
        </p:txBody>
      </p:sp>
      <p:sp>
        <p:nvSpPr>
          <p:cNvPr id="9" name="Text 7"/>
          <p:cNvSpPr/>
          <p:nvPr/>
        </p:nvSpPr>
        <p:spPr>
          <a:xfrm>
            <a:off x="4386064" y="1270793"/>
            <a:ext cx="1422053" cy="685800"/>
          </a:xfrm>
          <a:prstGeom prst="rect">
            <a:avLst/>
          </a:prstGeom>
          <a:noFill/>
          <a:ln/>
        </p:spPr>
        <p:txBody>
          <a:bodyPr wrap="none" lIns="0" tIns="0" rIns="0" bIns="0" rtlCol="0" anchor="t"/>
          <a:lstStyle/>
          <a:p>
            <a:pPr defTabSz="1219170">
              <a:lnSpc>
                <a:spcPts val="5400"/>
              </a:lnSpc>
            </a:pPr>
            <a:r>
              <a:rPr lang="en-US" sz="5400" b="1" kern="0" spc="-147" dirty="0">
                <a:solidFill>
                  <a:srgbClr val="FFFFFF">
                    <a:alpha val="5000"/>
                  </a:srgbClr>
                </a:solidFill>
                <a:latin typeface="Calibri Light" pitchFamily="34" charset="0"/>
                <a:ea typeface="Calibri Light" pitchFamily="34" charset="-122"/>
                <a:cs typeface="Calibri Light" pitchFamily="34" charset="-120"/>
              </a:rPr>
              <a:t>SSR</a:t>
            </a:r>
            <a:endParaRPr lang="en-US" sz="5400" dirty="0">
              <a:solidFill>
                <a:prstClr val="black"/>
              </a:solidFill>
              <a:latin typeface="Calibri" panose="020F0502020204030204"/>
            </a:endParaRPr>
          </a:p>
        </p:txBody>
      </p:sp>
      <p:sp>
        <p:nvSpPr>
          <p:cNvPr id="10" name="Text 8"/>
          <p:cNvSpPr/>
          <p:nvPr/>
        </p:nvSpPr>
        <p:spPr>
          <a:xfrm>
            <a:off x="813593" y="1471415"/>
            <a:ext cx="76200" cy="76200"/>
          </a:xfrm>
          <a:prstGeom prst="ellipse">
            <a:avLst/>
          </a:prstGeom>
          <a:solidFill>
            <a:srgbClr val="4FC3F7"/>
          </a:solidFill>
          <a:ln/>
          <a:effectLst>
            <a:outerShdw blurRad="43180" dist="50800" dir="16200000" algn="bl" rotWithShape="0">
              <a:srgbClr val="4FC3F7">
                <a:alpha val="70000"/>
              </a:srgbClr>
            </a:outerShdw>
          </a:effectLst>
        </p:spPr>
        <p:txBody>
          <a:bodyPr wrap="none" rtlCol="0" anchor="t"/>
          <a:lstStyle/>
          <a:p>
            <a:pPr defTabSz="1219170"/>
            <a:endParaRPr lang="en-US" sz="2400" dirty="0">
              <a:solidFill>
                <a:prstClr val="black"/>
              </a:solidFill>
              <a:latin typeface="Calibri" panose="020F0502020204030204"/>
            </a:endParaRPr>
          </a:p>
        </p:txBody>
      </p:sp>
      <p:sp>
        <p:nvSpPr>
          <p:cNvPr id="11" name="Text 9"/>
          <p:cNvSpPr/>
          <p:nvPr/>
        </p:nvSpPr>
        <p:spPr>
          <a:xfrm>
            <a:off x="813593" y="1729581"/>
            <a:ext cx="5052299" cy="533400"/>
          </a:xfrm>
          <a:prstGeom prst="rect">
            <a:avLst/>
          </a:prstGeom>
          <a:noFill/>
          <a:ln/>
        </p:spPr>
        <p:txBody>
          <a:bodyPr wrap="none" lIns="0" tIns="0" rIns="0" bIns="0" rtlCol="0" anchor="t"/>
          <a:lstStyle/>
          <a:p>
            <a:pPr defTabSz="1219170">
              <a:lnSpc>
                <a:spcPts val="4200"/>
              </a:lnSpc>
            </a:pPr>
            <a:r>
              <a:rPr lang="en-US" sz="4200" b="1" kern="0" spc="-80" dirty="0">
                <a:solidFill>
                  <a:srgbClr val="4FC3F7"/>
                </a:solidFill>
                <a:latin typeface="Calibri Light" pitchFamily="34" charset="0"/>
                <a:ea typeface="Calibri Light" pitchFamily="34" charset="-122"/>
                <a:cs typeface="Calibri Light" pitchFamily="34" charset="-120"/>
              </a:rPr>
              <a:t>SSR</a:t>
            </a:r>
            <a:endParaRPr lang="en-US" sz="4200" dirty="0">
              <a:solidFill>
                <a:prstClr val="black"/>
              </a:solidFill>
              <a:latin typeface="Calibri" panose="020F0502020204030204"/>
            </a:endParaRPr>
          </a:p>
        </p:txBody>
      </p:sp>
      <p:sp>
        <p:nvSpPr>
          <p:cNvPr id="12" name="Text 10"/>
          <p:cNvSpPr/>
          <p:nvPr/>
        </p:nvSpPr>
        <p:spPr>
          <a:xfrm>
            <a:off x="813594" y="2301875"/>
            <a:ext cx="5292884" cy="228600"/>
          </a:xfrm>
          <a:prstGeom prst="rect">
            <a:avLst/>
          </a:prstGeom>
          <a:noFill/>
          <a:ln/>
        </p:spPr>
        <p:txBody>
          <a:bodyPr wrap="none" lIns="0" tIns="0" rIns="0" bIns="0" rtlCol="0" anchor="t"/>
          <a:lstStyle/>
          <a:p>
            <a:pPr defTabSz="1219170">
              <a:lnSpc>
                <a:spcPts val="1800"/>
              </a:lnSpc>
            </a:pPr>
            <a:r>
              <a:rPr lang="en-US" sz="1200" i="1" dirty="0">
                <a:solidFill>
                  <a:srgbClr val="90CAF9"/>
                </a:solidFill>
                <a:latin typeface="Calibri" pitchFamily="34" charset="0"/>
                <a:ea typeface="Calibri" pitchFamily="34" charset="-122"/>
                <a:cs typeface="Calibri" pitchFamily="34" charset="-120"/>
              </a:rPr>
              <a:t>Regression Sum of Squares</a:t>
            </a:r>
            <a:endParaRPr lang="en-US" sz="1200" dirty="0">
              <a:solidFill>
                <a:prstClr val="black"/>
              </a:solidFill>
              <a:latin typeface="Calibri" panose="020F0502020204030204"/>
            </a:endParaRPr>
          </a:p>
        </p:txBody>
      </p:sp>
      <p:pic>
        <p:nvPicPr>
          <p:cNvPr id="13" name="Image 0" descr="preencoded.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96937" y="2904541"/>
            <a:ext cx="176784" cy="176784"/>
          </a:xfrm>
          <a:prstGeom prst="rect">
            <a:avLst/>
          </a:prstGeom>
        </p:spPr>
      </p:pic>
      <p:sp>
        <p:nvSpPr>
          <p:cNvPr id="14" name="Text 11"/>
          <p:cNvSpPr/>
          <p:nvPr/>
        </p:nvSpPr>
        <p:spPr>
          <a:xfrm>
            <a:off x="1051720" y="2892625"/>
            <a:ext cx="2719129" cy="200620"/>
          </a:xfrm>
          <a:prstGeom prst="rect">
            <a:avLst/>
          </a:prstGeom>
          <a:noFill/>
          <a:ln/>
        </p:spPr>
        <p:txBody>
          <a:bodyPr wrap="none" lIns="0" tIns="0" rIns="0" bIns="0" rtlCol="0" anchor="ctr"/>
          <a:lstStyle/>
          <a:p>
            <a:pPr defTabSz="1219170">
              <a:lnSpc>
                <a:spcPts val="1580"/>
              </a:lnSpc>
            </a:pPr>
            <a:r>
              <a:rPr lang="en-US" sz="1053" dirty="0">
                <a:solidFill>
                  <a:srgbClr val="90CAF9"/>
                </a:solidFill>
                <a:latin typeface="Calibri" pitchFamily="34" charset="0"/>
                <a:ea typeface="Calibri" pitchFamily="34" charset="-122"/>
                <a:cs typeface="Calibri" pitchFamily="34" charset="-120"/>
              </a:rPr>
              <a:t>The regression line captures this variation</a:t>
            </a:r>
            <a:endParaRPr lang="en-US" sz="1053" dirty="0">
              <a:solidFill>
                <a:prstClr val="black"/>
              </a:solidFill>
              <a:latin typeface="Calibri" panose="020F0502020204030204"/>
            </a:endParaRPr>
          </a:p>
        </p:txBody>
      </p:sp>
      <p:sp>
        <p:nvSpPr>
          <p:cNvPr id="15" name="Text 12"/>
          <p:cNvSpPr/>
          <p:nvPr/>
        </p:nvSpPr>
        <p:spPr>
          <a:xfrm>
            <a:off x="813593" y="3284538"/>
            <a:ext cx="4907947" cy="1670209"/>
          </a:xfrm>
          <a:prstGeom prst="rect">
            <a:avLst/>
          </a:prstGeom>
          <a:noFill/>
          <a:ln/>
        </p:spPr>
        <p:txBody>
          <a:bodyPr wrap="square" lIns="0" tIns="0" rIns="0" bIns="0" rtlCol="0" anchor="ctr"/>
          <a:lstStyle/>
          <a:p>
            <a:pPr defTabSz="1219170">
              <a:lnSpc>
                <a:spcPts val="2087"/>
              </a:lnSpc>
            </a:pPr>
            <a:r>
              <a:rPr lang="en-US" sz="1347" dirty="0">
                <a:solidFill>
                  <a:srgbClr val="E8F0FE"/>
                </a:solidFill>
                <a:latin typeface="Calibri" pitchFamily="34" charset="0"/>
                <a:ea typeface="Calibri" pitchFamily="34" charset="-122"/>
                <a:cs typeface="Calibri" pitchFamily="34" charset="-120"/>
              </a:rPr>
              <a:t>The portion of total variation that our regression model </a:t>
            </a:r>
            <a:r>
              <a:rPr lang="en-US" sz="1347" b="1" dirty="0">
                <a:solidFill>
                  <a:srgbClr val="E8F0FE"/>
                </a:solidFill>
                <a:latin typeface="Calibri" pitchFamily="34" charset="0"/>
                <a:ea typeface="Calibri" pitchFamily="34" charset="-122"/>
                <a:cs typeface="Calibri" pitchFamily="34" charset="-120"/>
              </a:rPr>
              <a:t>successfully explains</a:t>
            </a:r>
            <a:r>
              <a:rPr lang="en-US" sz="1347" dirty="0">
                <a:solidFill>
                  <a:srgbClr val="E8F0FE"/>
                </a:solidFill>
                <a:latin typeface="Calibri" pitchFamily="34" charset="0"/>
                <a:ea typeface="Calibri" pitchFamily="34" charset="-122"/>
                <a:cs typeface="Calibri" pitchFamily="34" charset="-120"/>
              </a:rPr>
              <a:t>. It measures how far the predicted values (ŷ) deviate from the overall mean (ȳ). </a:t>
            </a:r>
            <a:br>
              <a:rPr sz="2400">
                <a:solidFill>
                  <a:prstClr val="black"/>
                </a:solidFill>
                <a:latin typeface="Calibri" panose="020F0502020204030204"/>
              </a:rPr>
            </a:br>
            <a:r>
              <a:rPr lang="en-US" sz="1347" dirty="0">
                <a:solidFill>
                  <a:srgbClr val="E8F0FE"/>
                </a:solidFill>
                <a:latin typeface="Calibri" pitchFamily="34" charset="0"/>
                <a:ea typeface="Calibri" pitchFamily="34" charset="-122"/>
                <a:cs typeface="Calibri" pitchFamily="34" charset="-120"/>
              </a:rPr>
              <a:t> A </a:t>
            </a:r>
            <a:r>
              <a:rPr lang="en-US" sz="1347" b="1" dirty="0">
                <a:solidFill>
                  <a:srgbClr val="E8F0FE"/>
                </a:solidFill>
                <a:latin typeface="Calibri" pitchFamily="34" charset="0"/>
                <a:ea typeface="Calibri" pitchFamily="34" charset="-122"/>
                <a:cs typeface="Calibri" pitchFamily="34" charset="-120"/>
              </a:rPr>
              <a:t>larger SSR</a:t>
            </a:r>
            <a:r>
              <a:rPr lang="en-US" sz="1347" dirty="0">
                <a:solidFill>
                  <a:srgbClr val="E8F0FE"/>
                </a:solidFill>
                <a:latin typeface="Calibri" pitchFamily="34" charset="0"/>
                <a:ea typeface="Calibri" pitchFamily="34" charset="-122"/>
                <a:cs typeface="Calibri" pitchFamily="34" charset="-120"/>
              </a:rPr>
              <a:t> means the model is doing more of the heavy lifting.</a:t>
            </a:r>
            <a:endParaRPr lang="en-US" sz="1347" dirty="0">
              <a:solidFill>
                <a:prstClr val="black"/>
              </a:solidFill>
              <a:latin typeface="Calibri" panose="020F0502020204030204"/>
            </a:endParaRPr>
          </a:p>
        </p:txBody>
      </p:sp>
      <p:sp>
        <p:nvSpPr>
          <p:cNvPr id="16" name="Text 13"/>
          <p:cNvSpPr/>
          <p:nvPr/>
        </p:nvSpPr>
        <p:spPr>
          <a:xfrm>
            <a:off x="813593" y="5103813"/>
            <a:ext cx="4811712" cy="992188"/>
          </a:xfrm>
          <a:prstGeom prst="roundRect">
            <a:avLst>
              <a:gd name="adj" fmla="val 9557"/>
            </a:avLst>
          </a:prstGeom>
          <a:solidFill>
            <a:srgbClr val="4FC3F7">
              <a:alpha val="10000"/>
            </a:srgbClr>
          </a:solidFill>
          <a:ln w="9525">
            <a:solidFill>
              <a:srgbClr val="4FC3F7">
                <a:alpha val="25000"/>
              </a:srgbClr>
            </a:solidFill>
          </a:ln>
        </p:spPr>
        <p:txBody>
          <a:bodyPr wrap="square" rtlCol="0" anchor="t"/>
          <a:lstStyle/>
          <a:p>
            <a:pPr defTabSz="1219170"/>
            <a:endParaRPr lang="en-US" sz="2400" dirty="0">
              <a:solidFill>
                <a:prstClr val="black"/>
              </a:solidFill>
              <a:latin typeface="Calibri" panose="020F0502020204030204"/>
            </a:endParaRPr>
          </a:p>
        </p:txBody>
      </p:sp>
      <p:sp>
        <p:nvSpPr>
          <p:cNvPr id="17" name="Text 14"/>
          <p:cNvSpPr/>
          <p:nvPr/>
        </p:nvSpPr>
        <p:spPr>
          <a:xfrm>
            <a:off x="1017589" y="5268912"/>
            <a:ext cx="4844097" cy="172640"/>
          </a:xfrm>
          <a:prstGeom prst="rect">
            <a:avLst/>
          </a:prstGeom>
          <a:noFill/>
          <a:ln/>
        </p:spPr>
        <p:txBody>
          <a:bodyPr wrap="none" lIns="0" tIns="0" rIns="0" bIns="0" rtlCol="0" anchor="t"/>
          <a:lstStyle/>
          <a:p>
            <a:pPr defTabSz="1219170">
              <a:lnSpc>
                <a:spcPts val="1360"/>
              </a:lnSpc>
            </a:pPr>
            <a:r>
              <a:rPr lang="en-US" sz="907" kern="0" spc="107" dirty="0">
                <a:solidFill>
                  <a:srgbClr val="4FC3F7">
                    <a:alpha val="75000"/>
                  </a:srgbClr>
                </a:solidFill>
                <a:latin typeface="Calibri" pitchFamily="34" charset="0"/>
                <a:ea typeface="Calibri" pitchFamily="34" charset="-122"/>
                <a:cs typeface="Calibri" pitchFamily="34" charset="-120"/>
              </a:rPr>
              <a:t>FORMULA</a:t>
            </a:r>
            <a:endParaRPr lang="en-US" sz="907" dirty="0">
              <a:solidFill>
                <a:prstClr val="black"/>
              </a:solidFill>
              <a:latin typeface="Calibri" panose="020F0502020204030204"/>
            </a:endParaRPr>
          </a:p>
        </p:txBody>
      </p:sp>
      <p:sp>
        <p:nvSpPr>
          <p:cNvPr id="18" name="Text 15"/>
          <p:cNvSpPr/>
          <p:nvPr/>
        </p:nvSpPr>
        <p:spPr>
          <a:xfrm>
            <a:off x="1017589" y="5519340"/>
            <a:ext cx="4711985" cy="296664"/>
          </a:xfrm>
          <a:prstGeom prst="rect">
            <a:avLst/>
          </a:prstGeom>
          <a:noFill/>
          <a:ln/>
        </p:spPr>
        <p:txBody>
          <a:bodyPr wrap="none" lIns="0" tIns="0" rIns="0" bIns="0" rtlCol="0" anchor="t"/>
          <a:lstStyle/>
          <a:p>
            <a:pPr defTabSz="1219170">
              <a:lnSpc>
                <a:spcPts val="2336"/>
              </a:lnSpc>
            </a:pPr>
            <a:r>
              <a:rPr lang="en-US" sz="1947" kern="0" spc="40" dirty="0">
                <a:solidFill>
                  <a:srgbClr val="4FC3F7"/>
                </a:solidFill>
                <a:latin typeface="Cambria Math" pitchFamily="34" charset="0"/>
                <a:ea typeface="Cambria Math" pitchFamily="34" charset="-122"/>
                <a:cs typeface="Cambria Math" pitchFamily="34" charset="-120"/>
              </a:rPr>
              <a:t>SSR = Σ (ŷ − ȳ)²</a:t>
            </a:r>
            <a:endParaRPr lang="en-US" sz="1947" dirty="0">
              <a:solidFill>
                <a:prstClr val="black"/>
              </a:solidFill>
              <a:latin typeface="Calibri" panose="020F0502020204030204"/>
            </a:endParaRPr>
          </a:p>
        </p:txBody>
      </p:sp>
      <p:sp>
        <p:nvSpPr>
          <p:cNvPr id="19" name="Text 16"/>
          <p:cNvSpPr/>
          <p:nvPr/>
        </p:nvSpPr>
        <p:spPr>
          <a:xfrm>
            <a:off x="1017589" y="5873354"/>
            <a:ext cx="4844097" cy="185340"/>
          </a:xfrm>
          <a:prstGeom prst="rect">
            <a:avLst/>
          </a:prstGeom>
          <a:noFill/>
          <a:ln/>
        </p:spPr>
        <p:txBody>
          <a:bodyPr wrap="none" lIns="0" tIns="0" rIns="0" bIns="0" rtlCol="0" anchor="t"/>
          <a:lstStyle/>
          <a:p>
            <a:pPr defTabSz="1219170">
              <a:lnSpc>
                <a:spcPts val="1460"/>
              </a:lnSpc>
            </a:pPr>
            <a:r>
              <a:rPr lang="en-US" sz="973" dirty="0">
                <a:solidFill>
                  <a:srgbClr val="90CAF9"/>
                </a:solidFill>
                <a:latin typeface="Calibri" pitchFamily="34" charset="0"/>
                <a:ea typeface="Calibri" pitchFamily="34" charset="-122"/>
                <a:cs typeface="Calibri" pitchFamily="34" charset="-120"/>
              </a:rPr>
              <a:t>predicted value minus the mean, squared &amp; summed</a:t>
            </a:r>
            <a:endParaRPr lang="en-US" sz="973" dirty="0">
              <a:solidFill>
                <a:prstClr val="black"/>
              </a:solidFill>
              <a:latin typeface="Calibri" panose="020F0502020204030204"/>
            </a:endParaRPr>
          </a:p>
        </p:txBody>
      </p:sp>
      <p:sp>
        <p:nvSpPr>
          <p:cNvPr id="20" name="Text 17"/>
          <p:cNvSpPr/>
          <p:nvPr/>
        </p:nvSpPr>
        <p:spPr>
          <a:xfrm>
            <a:off x="6210301" y="1066800"/>
            <a:ext cx="5524500" cy="5029200"/>
          </a:xfrm>
          <a:prstGeom prst="roundRect">
            <a:avLst>
              <a:gd name="adj" fmla="val 3030"/>
            </a:avLst>
          </a:prstGeom>
          <a:gradFill rotWithShape="1">
            <a:gsLst>
              <a:gs pos="0">
                <a:srgbClr val="0F2245"/>
              </a:gs>
              <a:gs pos="100000">
                <a:srgbClr val="0A1A38"/>
              </a:gs>
            </a:gsLst>
            <a:lin ang="3300000" scaled="1"/>
          </a:gradFill>
          <a:ln w="9525">
            <a:solidFill>
              <a:srgbClr val="5B8DB8">
                <a:alpha val="22000"/>
              </a:srgbClr>
            </a:solidFill>
          </a:ln>
        </p:spPr>
        <p:txBody>
          <a:bodyPr wrap="square" rtlCol="0" anchor="t"/>
          <a:lstStyle/>
          <a:p>
            <a:pPr defTabSz="1219170"/>
            <a:endParaRPr lang="en-US" sz="2400" dirty="0">
              <a:solidFill>
                <a:prstClr val="black"/>
              </a:solidFill>
              <a:latin typeface="Calibri" panose="020F0502020204030204"/>
            </a:endParaRPr>
          </a:p>
        </p:txBody>
      </p:sp>
      <p:sp>
        <p:nvSpPr>
          <p:cNvPr id="21" name="Text 18"/>
          <p:cNvSpPr/>
          <p:nvPr/>
        </p:nvSpPr>
        <p:spPr>
          <a:xfrm>
            <a:off x="10177065" y="1270793"/>
            <a:ext cx="1382256" cy="685800"/>
          </a:xfrm>
          <a:prstGeom prst="rect">
            <a:avLst/>
          </a:prstGeom>
          <a:noFill/>
          <a:ln/>
        </p:spPr>
        <p:txBody>
          <a:bodyPr wrap="none" lIns="0" tIns="0" rIns="0" bIns="0" rtlCol="0" anchor="t"/>
          <a:lstStyle/>
          <a:p>
            <a:pPr defTabSz="1219170">
              <a:lnSpc>
                <a:spcPts val="5400"/>
              </a:lnSpc>
            </a:pPr>
            <a:r>
              <a:rPr lang="en-US" sz="5400" b="1" kern="0" spc="-147" dirty="0">
                <a:solidFill>
                  <a:srgbClr val="FFFFFF">
                    <a:alpha val="5000"/>
                  </a:srgbClr>
                </a:solidFill>
                <a:latin typeface="Calibri Light" pitchFamily="34" charset="0"/>
                <a:ea typeface="Calibri Light" pitchFamily="34" charset="-122"/>
                <a:cs typeface="Calibri Light" pitchFamily="34" charset="-120"/>
              </a:rPr>
              <a:t>SSE</a:t>
            </a:r>
            <a:endParaRPr lang="en-US" sz="5400" dirty="0">
              <a:solidFill>
                <a:prstClr val="black"/>
              </a:solidFill>
              <a:latin typeface="Calibri" panose="020F0502020204030204"/>
            </a:endParaRPr>
          </a:p>
        </p:txBody>
      </p:sp>
      <p:sp>
        <p:nvSpPr>
          <p:cNvPr id="22" name="Text 19"/>
          <p:cNvSpPr/>
          <p:nvPr/>
        </p:nvSpPr>
        <p:spPr>
          <a:xfrm>
            <a:off x="6566693" y="1471415"/>
            <a:ext cx="76200" cy="76200"/>
          </a:xfrm>
          <a:prstGeom prst="ellipse">
            <a:avLst/>
          </a:prstGeom>
          <a:solidFill>
            <a:srgbClr val="7AB3D4"/>
          </a:solidFill>
          <a:ln/>
        </p:spPr>
        <p:txBody>
          <a:bodyPr wrap="none" rtlCol="0" anchor="t"/>
          <a:lstStyle/>
          <a:p>
            <a:pPr defTabSz="1219170"/>
            <a:endParaRPr lang="en-US" sz="2400" dirty="0">
              <a:solidFill>
                <a:prstClr val="black"/>
              </a:solidFill>
              <a:latin typeface="Calibri" panose="020F0502020204030204"/>
            </a:endParaRPr>
          </a:p>
        </p:txBody>
      </p:sp>
      <p:sp>
        <p:nvSpPr>
          <p:cNvPr id="23" name="Text 20"/>
          <p:cNvSpPr/>
          <p:nvPr/>
        </p:nvSpPr>
        <p:spPr>
          <a:xfrm>
            <a:off x="6566693" y="1729581"/>
            <a:ext cx="5052299" cy="533400"/>
          </a:xfrm>
          <a:prstGeom prst="rect">
            <a:avLst/>
          </a:prstGeom>
          <a:noFill/>
          <a:ln/>
        </p:spPr>
        <p:txBody>
          <a:bodyPr wrap="none" lIns="0" tIns="0" rIns="0" bIns="0" rtlCol="0" anchor="t"/>
          <a:lstStyle/>
          <a:p>
            <a:pPr defTabSz="1219170">
              <a:lnSpc>
                <a:spcPts val="4200"/>
              </a:lnSpc>
            </a:pPr>
            <a:r>
              <a:rPr lang="en-US" sz="4200" b="1" kern="0" spc="-80" dirty="0">
                <a:solidFill>
                  <a:srgbClr val="7AB3D4"/>
                </a:solidFill>
                <a:latin typeface="Calibri Light" pitchFamily="34" charset="0"/>
                <a:ea typeface="Calibri Light" pitchFamily="34" charset="-122"/>
                <a:cs typeface="Calibri Light" pitchFamily="34" charset="-120"/>
              </a:rPr>
              <a:t>SSE</a:t>
            </a:r>
            <a:endParaRPr lang="en-US" sz="4200" dirty="0">
              <a:solidFill>
                <a:prstClr val="black"/>
              </a:solidFill>
              <a:latin typeface="Calibri" panose="020F0502020204030204"/>
            </a:endParaRPr>
          </a:p>
        </p:txBody>
      </p:sp>
      <p:sp>
        <p:nvSpPr>
          <p:cNvPr id="24" name="Text 21"/>
          <p:cNvSpPr/>
          <p:nvPr/>
        </p:nvSpPr>
        <p:spPr>
          <a:xfrm>
            <a:off x="6566694" y="2301875"/>
            <a:ext cx="5292884" cy="228600"/>
          </a:xfrm>
          <a:prstGeom prst="rect">
            <a:avLst/>
          </a:prstGeom>
          <a:noFill/>
          <a:ln/>
        </p:spPr>
        <p:txBody>
          <a:bodyPr wrap="none" lIns="0" tIns="0" rIns="0" bIns="0" rtlCol="0" anchor="t"/>
          <a:lstStyle/>
          <a:p>
            <a:pPr defTabSz="1219170">
              <a:lnSpc>
                <a:spcPts val="1800"/>
              </a:lnSpc>
            </a:pPr>
            <a:r>
              <a:rPr lang="en-US" sz="1200" i="1" dirty="0">
                <a:solidFill>
                  <a:srgbClr val="90CAF9"/>
                </a:solidFill>
                <a:latin typeface="Calibri" pitchFamily="34" charset="0"/>
                <a:ea typeface="Calibri" pitchFamily="34" charset="-122"/>
                <a:cs typeface="Calibri" pitchFamily="34" charset="-120"/>
              </a:rPr>
              <a:t>Error Sum of Squares</a:t>
            </a:r>
            <a:endParaRPr lang="en-US" sz="1200" dirty="0">
              <a:solidFill>
                <a:prstClr val="black"/>
              </a:solidFill>
              <a:latin typeface="Calibri" panose="020F0502020204030204"/>
            </a:endParaRPr>
          </a:p>
        </p:txBody>
      </p:sp>
      <p:pic>
        <p:nvPicPr>
          <p:cNvPr id="25" name="Image 1" descr="preencoded.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550037" y="2904541"/>
            <a:ext cx="176784" cy="176784"/>
          </a:xfrm>
          <a:prstGeom prst="rect">
            <a:avLst/>
          </a:prstGeom>
        </p:spPr>
      </p:pic>
      <p:sp>
        <p:nvSpPr>
          <p:cNvPr id="26" name="Text 22"/>
          <p:cNvSpPr/>
          <p:nvPr/>
        </p:nvSpPr>
        <p:spPr>
          <a:xfrm>
            <a:off x="6804820" y="2892625"/>
            <a:ext cx="2997001" cy="200620"/>
          </a:xfrm>
          <a:prstGeom prst="rect">
            <a:avLst/>
          </a:prstGeom>
          <a:noFill/>
          <a:ln/>
        </p:spPr>
        <p:txBody>
          <a:bodyPr wrap="none" lIns="0" tIns="0" rIns="0" bIns="0" rtlCol="0" anchor="ctr"/>
          <a:lstStyle/>
          <a:p>
            <a:pPr defTabSz="1219170">
              <a:lnSpc>
                <a:spcPts val="1580"/>
              </a:lnSpc>
            </a:pPr>
            <a:r>
              <a:rPr lang="en-US" sz="1053" dirty="0">
                <a:solidFill>
                  <a:srgbClr val="90CAF9"/>
                </a:solidFill>
                <a:latin typeface="Calibri" pitchFamily="34" charset="0"/>
                <a:ea typeface="Calibri" pitchFamily="34" charset="-122"/>
                <a:cs typeface="Calibri" pitchFamily="34" charset="-120"/>
              </a:rPr>
              <a:t>The leftover scatter around the regression line</a:t>
            </a:r>
            <a:endParaRPr lang="en-US" sz="1053" dirty="0">
              <a:solidFill>
                <a:prstClr val="black"/>
              </a:solidFill>
              <a:latin typeface="Calibri" panose="020F0502020204030204"/>
            </a:endParaRPr>
          </a:p>
        </p:txBody>
      </p:sp>
      <p:sp>
        <p:nvSpPr>
          <p:cNvPr id="27" name="Text 23"/>
          <p:cNvSpPr/>
          <p:nvPr/>
        </p:nvSpPr>
        <p:spPr>
          <a:xfrm>
            <a:off x="6566693" y="3284537"/>
            <a:ext cx="4907947" cy="1391840"/>
          </a:xfrm>
          <a:prstGeom prst="rect">
            <a:avLst/>
          </a:prstGeom>
          <a:noFill/>
          <a:ln/>
        </p:spPr>
        <p:txBody>
          <a:bodyPr wrap="square" lIns="0" tIns="0" rIns="0" bIns="0" rtlCol="0" anchor="ctr"/>
          <a:lstStyle/>
          <a:p>
            <a:pPr defTabSz="1219170">
              <a:lnSpc>
                <a:spcPts val="2087"/>
              </a:lnSpc>
            </a:pPr>
            <a:r>
              <a:rPr lang="en-US" sz="1347" dirty="0">
                <a:solidFill>
                  <a:srgbClr val="E8F0FE"/>
                </a:solidFill>
                <a:latin typeface="Calibri" pitchFamily="34" charset="0"/>
                <a:ea typeface="Calibri" pitchFamily="34" charset="-122"/>
                <a:cs typeface="Calibri" pitchFamily="34" charset="-120"/>
              </a:rPr>
              <a:t>The portion of total variation our model </a:t>
            </a:r>
            <a:r>
              <a:rPr lang="en-US" sz="1347" b="1" dirty="0">
                <a:solidFill>
                  <a:srgbClr val="E8F0FE"/>
                </a:solidFill>
                <a:latin typeface="Calibri" pitchFamily="34" charset="0"/>
                <a:ea typeface="Calibri" pitchFamily="34" charset="-122"/>
                <a:cs typeface="Calibri" pitchFamily="34" charset="-120"/>
              </a:rPr>
              <a:t>could not explain</a:t>
            </a:r>
            <a:r>
              <a:rPr lang="en-US" sz="1347" dirty="0">
                <a:solidFill>
                  <a:srgbClr val="E8F0FE"/>
                </a:solidFill>
                <a:latin typeface="Calibri" pitchFamily="34" charset="0"/>
                <a:ea typeface="Calibri" pitchFamily="34" charset="-122"/>
                <a:cs typeface="Calibri" pitchFamily="34" charset="-120"/>
              </a:rPr>
              <a:t>. It measures how far the actual observed values (y) deviate from the predicted values (ŷ). </a:t>
            </a:r>
            <a:br>
              <a:rPr sz="2400">
                <a:solidFill>
                  <a:prstClr val="black"/>
                </a:solidFill>
                <a:latin typeface="Calibri" panose="020F0502020204030204"/>
              </a:rPr>
            </a:br>
            <a:r>
              <a:rPr lang="en-US" sz="1347" dirty="0">
                <a:solidFill>
                  <a:srgbClr val="E8F0FE"/>
                </a:solidFill>
                <a:latin typeface="Calibri" pitchFamily="34" charset="0"/>
                <a:ea typeface="Calibri" pitchFamily="34" charset="-122"/>
                <a:cs typeface="Calibri" pitchFamily="34" charset="-120"/>
              </a:rPr>
              <a:t> A </a:t>
            </a:r>
            <a:r>
              <a:rPr lang="en-US" sz="1347" b="1" dirty="0">
                <a:solidFill>
                  <a:srgbClr val="E8F0FE"/>
                </a:solidFill>
                <a:latin typeface="Calibri" pitchFamily="34" charset="0"/>
                <a:ea typeface="Calibri" pitchFamily="34" charset="-122"/>
                <a:cs typeface="Calibri" pitchFamily="34" charset="-120"/>
              </a:rPr>
              <a:t>smaller SSE</a:t>
            </a:r>
            <a:r>
              <a:rPr lang="en-US" sz="1347" dirty="0">
                <a:solidFill>
                  <a:srgbClr val="E8F0FE"/>
                </a:solidFill>
                <a:latin typeface="Calibri" pitchFamily="34" charset="0"/>
                <a:ea typeface="Calibri" pitchFamily="34" charset="-122"/>
                <a:cs typeface="Calibri" pitchFamily="34" charset="-120"/>
              </a:rPr>
              <a:t> means the model fits the data more tightly.</a:t>
            </a:r>
            <a:endParaRPr lang="en-US" sz="1347" dirty="0">
              <a:solidFill>
                <a:prstClr val="black"/>
              </a:solidFill>
              <a:latin typeface="Calibri" panose="020F0502020204030204"/>
            </a:endParaRPr>
          </a:p>
        </p:txBody>
      </p:sp>
      <p:sp>
        <p:nvSpPr>
          <p:cNvPr id="28" name="Text 24"/>
          <p:cNvSpPr/>
          <p:nvPr/>
        </p:nvSpPr>
        <p:spPr>
          <a:xfrm>
            <a:off x="6566693" y="4838700"/>
            <a:ext cx="4811712" cy="1119981"/>
          </a:xfrm>
          <a:prstGeom prst="roundRect">
            <a:avLst>
              <a:gd name="adj" fmla="val 8467"/>
            </a:avLst>
          </a:prstGeom>
          <a:solidFill>
            <a:srgbClr val="5B8DB8">
              <a:alpha val="10000"/>
            </a:srgbClr>
          </a:solidFill>
          <a:ln w="9525">
            <a:solidFill>
              <a:srgbClr val="5B8DB8">
                <a:alpha val="22000"/>
              </a:srgbClr>
            </a:solidFill>
          </a:ln>
        </p:spPr>
        <p:txBody>
          <a:bodyPr wrap="square" rtlCol="0" anchor="t"/>
          <a:lstStyle/>
          <a:p>
            <a:pPr defTabSz="1219170"/>
            <a:endParaRPr lang="en-US" sz="2400" dirty="0">
              <a:solidFill>
                <a:prstClr val="black"/>
              </a:solidFill>
              <a:latin typeface="Calibri" panose="020F0502020204030204"/>
            </a:endParaRPr>
          </a:p>
        </p:txBody>
      </p:sp>
      <p:sp>
        <p:nvSpPr>
          <p:cNvPr id="29" name="Text 25"/>
          <p:cNvSpPr/>
          <p:nvPr/>
        </p:nvSpPr>
        <p:spPr>
          <a:xfrm>
            <a:off x="6770689" y="5003800"/>
            <a:ext cx="4844097" cy="172640"/>
          </a:xfrm>
          <a:prstGeom prst="rect">
            <a:avLst/>
          </a:prstGeom>
          <a:noFill/>
          <a:ln/>
        </p:spPr>
        <p:txBody>
          <a:bodyPr wrap="none" lIns="0" tIns="0" rIns="0" bIns="0" rtlCol="0" anchor="t"/>
          <a:lstStyle/>
          <a:p>
            <a:pPr defTabSz="1219170">
              <a:lnSpc>
                <a:spcPts val="1360"/>
              </a:lnSpc>
            </a:pPr>
            <a:r>
              <a:rPr lang="en-US" sz="907" kern="0" spc="107" dirty="0">
                <a:solidFill>
                  <a:srgbClr val="7BB3D4">
                    <a:alpha val="75000"/>
                  </a:srgbClr>
                </a:solidFill>
                <a:latin typeface="Calibri" pitchFamily="34" charset="0"/>
                <a:ea typeface="Calibri" pitchFamily="34" charset="-122"/>
                <a:cs typeface="Calibri" pitchFamily="34" charset="-120"/>
              </a:rPr>
              <a:t>FORMULA</a:t>
            </a:r>
            <a:endParaRPr lang="en-US" sz="907" dirty="0">
              <a:solidFill>
                <a:prstClr val="black"/>
              </a:solidFill>
              <a:latin typeface="Calibri" panose="020F0502020204030204"/>
            </a:endParaRPr>
          </a:p>
        </p:txBody>
      </p:sp>
      <p:sp>
        <p:nvSpPr>
          <p:cNvPr id="30" name="Text 26"/>
          <p:cNvSpPr/>
          <p:nvPr/>
        </p:nvSpPr>
        <p:spPr>
          <a:xfrm>
            <a:off x="6770689" y="5254228"/>
            <a:ext cx="4711985" cy="296664"/>
          </a:xfrm>
          <a:prstGeom prst="rect">
            <a:avLst/>
          </a:prstGeom>
          <a:noFill/>
          <a:ln/>
        </p:spPr>
        <p:txBody>
          <a:bodyPr wrap="none" lIns="0" tIns="0" rIns="0" bIns="0" rtlCol="0" anchor="t"/>
          <a:lstStyle/>
          <a:p>
            <a:pPr defTabSz="1219170">
              <a:lnSpc>
                <a:spcPts val="2336"/>
              </a:lnSpc>
            </a:pPr>
            <a:r>
              <a:rPr lang="en-US" sz="1947" kern="0" spc="40" dirty="0">
                <a:solidFill>
                  <a:srgbClr val="7AB3D4"/>
                </a:solidFill>
                <a:latin typeface="Cambria Math" pitchFamily="34" charset="0"/>
                <a:ea typeface="Cambria Math" pitchFamily="34" charset="-122"/>
                <a:cs typeface="Cambria Math" pitchFamily="34" charset="-120"/>
              </a:rPr>
              <a:t>SSE = Σ (y − ŷ)²</a:t>
            </a:r>
            <a:endParaRPr lang="en-US" sz="1947" dirty="0">
              <a:solidFill>
                <a:prstClr val="black"/>
              </a:solidFill>
              <a:latin typeface="Calibri" panose="020F0502020204030204"/>
            </a:endParaRPr>
          </a:p>
        </p:txBody>
      </p:sp>
      <p:sp>
        <p:nvSpPr>
          <p:cNvPr id="31" name="Text 27"/>
          <p:cNvSpPr/>
          <p:nvPr/>
        </p:nvSpPr>
        <p:spPr>
          <a:xfrm>
            <a:off x="6770689" y="5608241"/>
            <a:ext cx="4844097" cy="185340"/>
          </a:xfrm>
          <a:prstGeom prst="rect">
            <a:avLst/>
          </a:prstGeom>
          <a:noFill/>
          <a:ln/>
        </p:spPr>
        <p:txBody>
          <a:bodyPr wrap="none" lIns="0" tIns="0" rIns="0" bIns="0" rtlCol="0" anchor="t"/>
          <a:lstStyle/>
          <a:p>
            <a:pPr defTabSz="1219170">
              <a:lnSpc>
                <a:spcPts val="1460"/>
              </a:lnSpc>
            </a:pPr>
            <a:r>
              <a:rPr lang="en-US" sz="973" dirty="0">
                <a:solidFill>
                  <a:srgbClr val="90CAF9"/>
                </a:solidFill>
                <a:latin typeface="Calibri" pitchFamily="34" charset="0"/>
                <a:ea typeface="Calibri" pitchFamily="34" charset="-122"/>
                <a:cs typeface="Calibri" pitchFamily="34" charset="-120"/>
              </a:rPr>
              <a:t>actual value minus predicted value, squared &amp; summed</a:t>
            </a:r>
            <a:endParaRPr lang="en-US" sz="973" dirty="0">
              <a:solidFill>
                <a:prstClr val="black"/>
              </a:solidFill>
              <a:latin typeface="Calibri" panose="020F0502020204030204"/>
            </a:endParaRPr>
          </a:p>
        </p:txBody>
      </p:sp>
      <p:sp>
        <p:nvSpPr>
          <p:cNvPr id="32" name="Text 28"/>
          <p:cNvSpPr/>
          <p:nvPr/>
        </p:nvSpPr>
        <p:spPr>
          <a:xfrm>
            <a:off x="0" y="6248400"/>
            <a:ext cx="12192000" cy="609600"/>
          </a:xfrm>
          <a:prstGeom prst="rect">
            <a:avLst/>
          </a:prstGeom>
          <a:gradFill rotWithShape="1">
            <a:gsLst>
              <a:gs pos="0">
                <a:srgbClr val="4FC3F7">
                  <a:alpha val="12000"/>
                </a:srgbClr>
              </a:gs>
              <a:gs pos="40000">
                <a:srgbClr val="1A2F5E">
                  <a:alpha val="90000"/>
                </a:srgbClr>
              </a:gs>
              <a:gs pos="100000">
                <a:srgbClr val="5B8DB8">
                  <a:alpha val="12000"/>
                </a:srgbClr>
              </a:gs>
            </a:gsLst>
            <a:lin ang="0" scaled="1"/>
          </a:gradFill>
          <a:ln/>
        </p:spPr>
        <p:txBody>
          <a:bodyPr wrap="square" rtlCol="0" anchor="t"/>
          <a:lstStyle/>
          <a:p>
            <a:pPr defTabSz="1219170"/>
            <a:endParaRPr lang="en-US" sz="2400" dirty="0">
              <a:solidFill>
                <a:prstClr val="black"/>
              </a:solidFill>
              <a:latin typeface="Calibri" panose="020F0502020204030204"/>
            </a:endParaRPr>
          </a:p>
        </p:txBody>
      </p:sp>
      <p:sp>
        <p:nvSpPr>
          <p:cNvPr id="33" name="Text 29"/>
          <p:cNvSpPr/>
          <p:nvPr/>
        </p:nvSpPr>
        <p:spPr>
          <a:xfrm>
            <a:off x="0" y="6248401"/>
            <a:ext cx="12192000" cy="12700"/>
          </a:xfrm>
          <a:prstGeom prst="rect">
            <a:avLst/>
          </a:prstGeom>
          <a:solidFill>
            <a:srgbClr val="4FC3F7">
              <a:alpha val="18000"/>
            </a:srgbClr>
          </a:solidFill>
          <a:ln/>
        </p:spPr>
        <p:txBody>
          <a:bodyPr wrap="none" rtlCol="0" anchor="t"/>
          <a:lstStyle/>
          <a:p>
            <a:pPr defTabSz="1219170"/>
            <a:endParaRPr lang="en-US" sz="2400" dirty="0">
              <a:solidFill>
                <a:prstClr val="black"/>
              </a:solidFill>
              <a:latin typeface="Calibri" panose="020F0502020204030204"/>
            </a:endParaRPr>
          </a:p>
        </p:txBody>
      </p:sp>
      <p:sp>
        <p:nvSpPr>
          <p:cNvPr id="34" name="Text 30"/>
          <p:cNvSpPr/>
          <p:nvPr/>
        </p:nvSpPr>
        <p:spPr>
          <a:xfrm>
            <a:off x="1899840" y="6416081"/>
            <a:ext cx="407749" cy="286940"/>
          </a:xfrm>
          <a:prstGeom prst="rect">
            <a:avLst/>
          </a:prstGeom>
          <a:noFill/>
          <a:ln/>
        </p:spPr>
        <p:txBody>
          <a:bodyPr wrap="none" lIns="0" tIns="0" rIns="0" bIns="0" rtlCol="0" anchor="ctr"/>
          <a:lstStyle/>
          <a:p>
            <a:pPr defTabSz="1219170">
              <a:lnSpc>
                <a:spcPts val="2260"/>
              </a:lnSpc>
            </a:pPr>
            <a:r>
              <a:rPr lang="en-US" sz="1507" b="1" dirty="0">
                <a:solidFill>
                  <a:srgbClr val="E8F0FE"/>
                </a:solidFill>
                <a:latin typeface="Cambria Math" pitchFamily="34" charset="0"/>
                <a:ea typeface="Cambria Math" pitchFamily="34" charset="-122"/>
                <a:cs typeface="Cambria Math" pitchFamily="34" charset="-120"/>
              </a:rPr>
              <a:t>SST</a:t>
            </a:r>
            <a:endParaRPr lang="en-US" sz="1507" dirty="0">
              <a:solidFill>
                <a:prstClr val="black"/>
              </a:solidFill>
              <a:latin typeface="Calibri" panose="020F0502020204030204"/>
            </a:endParaRPr>
          </a:p>
        </p:txBody>
      </p:sp>
      <p:sp>
        <p:nvSpPr>
          <p:cNvPr id="35" name="Text 31"/>
          <p:cNvSpPr/>
          <p:nvPr/>
        </p:nvSpPr>
        <p:spPr>
          <a:xfrm>
            <a:off x="2385616" y="6416081"/>
            <a:ext cx="129877" cy="286940"/>
          </a:xfrm>
          <a:prstGeom prst="rect">
            <a:avLst/>
          </a:prstGeom>
          <a:noFill/>
          <a:ln/>
        </p:spPr>
        <p:txBody>
          <a:bodyPr wrap="none" lIns="0" tIns="0" rIns="0" bIns="0" rtlCol="0" anchor="ctr"/>
          <a:lstStyle/>
          <a:p>
            <a:pPr defTabSz="1219170">
              <a:lnSpc>
                <a:spcPts val="2260"/>
              </a:lnSpc>
            </a:pPr>
            <a:r>
              <a:rPr lang="en-US" sz="1507" dirty="0">
                <a:solidFill>
                  <a:srgbClr val="90CAF9"/>
                </a:solidFill>
                <a:latin typeface="Cambria Math" pitchFamily="34" charset="0"/>
                <a:ea typeface="Cambria Math" pitchFamily="34" charset="-122"/>
                <a:cs typeface="Cambria Math" pitchFamily="34" charset="-120"/>
              </a:rPr>
              <a:t>=</a:t>
            </a:r>
            <a:endParaRPr lang="en-US" sz="1507" dirty="0">
              <a:solidFill>
                <a:prstClr val="black"/>
              </a:solidFill>
              <a:latin typeface="Calibri" panose="020F0502020204030204"/>
            </a:endParaRPr>
          </a:p>
        </p:txBody>
      </p:sp>
      <p:sp>
        <p:nvSpPr>
          <p:cNvPr id="36" name="Text 32"/>
          <p:cNvSpPr/>
          <p:nvPr/>
        </p:nvSpPr>
        <p:spPr>
          <a:xfrm>
            <a:off x="2618780" y="6416081"/>
            <a:ext cx="407749" cy="286940"/>
          </a:xfrm>
          <a:prstGeom prst="rect">
            <a:avLst/>
          </a:prstGeom>
          <a:noFill/>
          <a:ln/>
        </p:spPr>
        <p:txBody>
          <a:bodyPr wrap="none" lIns="0" tIns="0" rIns="0" bIns="0" rtlCol="0" anchor="ctr"/>
          <a:lstStyle/>
          <a:p>
            <a:pPr defTabSz="1219170">
              <a:lnSpc>
                <a:spcPts val="2260"/>
              </a:lnSpc>
            </a:pPr>
            <a:r>
              <a:rPr lang="en-US" sz="1507" dirty="0">
                <a:solidFill>
                  <a:srgbClr val="4FC3F7"/>
                </a:solidFill>
                <a:latin typeface="Cambria Math" pitchFamily="34" charset="0"/>
                <a:ea typeface="Cambria Math" pitchFamily="34" charset="-122"/>
                <a:cs typeface="Cambria Math" pitchFamily="34" charset="-120"/>
              </a:rPr>
              <a:t>SSR</a:t>
            </a:r>
            <a:endParaRPr lang="en-US" sz="1507" dirty="0">
              <a:solidFill>
                <a:prstClr val="black"/>
              </a:solidFill>
              <a:latin typeface="Calibri" panose="020F0502020204030204"/>
            </a:endParaRPr>
          </a:p>
        </p:txBody>
      </p:sp>
      <p:sp>
        <p:nvSpPr>
          <p:cNvPr id="37" name="Text 33"/>
          <p:cNvSpPr/>
          <p:nvPr/>
        </p:nvSpPr>
        <p:spPr>
          <a:xfrm>
            <a:off x="3143448" y="6416081"/>
            <a:ext cx="129877" cy="286940"/>
          </a:xfrm>
          <a:prstGeom prst="rect">
            <a:avLst/>
          </a:prstGeom>
          <a:noFill/>
          <a:ln/>
        </p:spPr>
        <p:txBody>
          <a:bodyPr wrap="none" lIns="0" tIns="0" rIns="0" bIns="0" rtlCol="0" anchor="ctr"/>
          <a:lstStyle/>
          <a:p>
            <a:pPr defTabSz="1219170">
              <a:lnSpc>
                <a:spcPts val="2260"/>
              </a:lnSpc>
            </a:pPr>
            <a:r>
              <a:rPr lang="en-US" sz="1507" dirty="0">
                <a:solidFill>
                  <a:srgbClr val="90CAF9"/>
                </a:solidFill>
                <a:latin typeface="Cambria Math" pitchFamily="34" charset="0"/>
                <a:ea typeface="Cambria Math" pitchFamily="34" charset="-122"/>
                <a:cs typeface="Cambria Math" pitchFamily="34" charset="-120"/>
              </a:rPr>
              <a:t>+</a:t>
            </a:r>
            <a:endParaRPr lang="en-US" sz="1507" dirty="0">
              <a:solidFill>
                <a:prstClr val="black"/>
              </a:solidFill>
              <a:latin typeface="Calibri" panose="020F0502020204030204"/>
            </a:endParaRPr>
          </a:p>
        </p:txBody>
      </p:sp>
      <p:sp>
        <p:nvSpPr>
          <p:cNvPr id="38" name="Text 34"/>
          <p:cNvSpPr/>
          <p:nvPr/>
        </p:nvSpPr>
        <p:spPr>
          <a:xfrm>
            <a:off x="3415507" y="6416081"/>
            <a:ext cx="395744" cy="286940"/>
          </a:xfrm>
          <a:prstGeom prst="rect">
            <a:avLst/>
          </a:prstGeom>
          <a:noFill/>
          <a:ln/>
        </p:spPr>
        <p:txBody>
          <a:bodyPr wrap="none" lIns="0" tIns="0" rIns="0" bIns="0" rtlCol="0" anchor="ctr"/>
          <a:lstStyle/>
          <a:p>
            <a:pPr defTabSz="1219170">
              <a:lnSpc>
                <a:spcPts val="2260"/>
              </a:lnSpc>
            </a:pPr>
            <a:r>
              <a:rPr lang="en-US" sz="1507" dirty="0">
                <a:solidFill>
                  <a:srgbClr val="7AB3D4"/>
                </a:solidFill>
                <a:latin typeface="Cambria Math" pitchFamily="34" charset="0"/>
                <a:ea typeface="Cambria Math" pitchFamily="34" charset="-122"/>
                <a:cs typeface="Cambria Math" pitchFamily="34" charset="-120"/>
              </a:rPr>
              <a:t>SSE</a:t>
            </a:r>
            <a:endParaRPr lang="en-US" sz="1507" dirty="0">
              <a:solidFill>
                <a:prstClr val="black"/>
              </a:solidFill>
              <a:latin typeface="Calibri" panose="020F0502020204030204"/>
            </a:endParaRPr>
          </a:p>
        </p:txBody>
      </p:sp>
      <p:sp>
        <p:nvSpPr>
          <p:cNvPr id="39" name="Text 35"/>
          <p:cNvSpPr/>
          <p:nvPr/>
        </p:nvSpPr>
        <p:spPr>
          <a:xfrm>
            <a:off x="4156273" y="6416476"/>
            <a:ext cx="10120" cy="286147"/>
          </a:xfrm>
          <a:prstGeom prst="rect">
            <a:avLst/>
          </a:prstGeom>
          <a:solidFill>
            <a:srgbClr val="4FC3F7">
              <a:alpha val="30000"/>
            </a:srgbClr>
          </a:solidFill>
          <a:ln/>
        </p:spPr>
        <p:txBody>
          <a:bodyPr wrap="none" rtlCol="0" anchor="t"/>
          <a:lstStyle/>
          <a:p>
            <a:pPr defTabSz="1219170"/>
            <a:endParaRPr lang="en-US" sz="2400" dirty="0">
              <a:solidFill>
                <a:prstClr val="black"/>
              </a:solidFill>
              <a:latin typeface="Calibri" panose="020F0502020204030204"/>
            </a:endParaRPr>
          </a:p>
        </p:txBody>
      </p:sp>
      <p:sp>
        <p:nvSpPr>
          <p:cNvPr id="40" name="Text 36"/>
          <p:cNvSpPr/>
          <p:nvPr/>
        </p:nvSpPr>
        <p:spPr>
          <a:xfrm>
            <a:off x="4166393" y="6459141"/>
            <a:ext cx="3148707" cy="200620"/>
          </a:xfrm>
          <a:prstGeom prst="rect">
            <a:avLst/>
          </a:prstGeom>
          <a:noFill/>
          <a:ln/>
        </p:spPr>
        <p:txBody>
          <a:bodyPr wrap="none" lIns="381000" tIns="0" rIns="381000" bIns="0" rtlCol="0" anchor="t"/>
          <a:lstStyle/>
          <a:p>
            <a:pPr defTabSz="1219170">
              <a:lnSpc>
                <a:spcPts val="2400"/>
              </a:lnSpc>
            </a:pPr>
            <a:r>
              <a:rPr lang="en-US" sz="1053" kern="0" spc="40" dirty="0">
                <a:solidFill>
                  <a:srgbClr val="90CAF9"/>
                </a:solidFill>
                <a:latin typeface="Calibri" pitchFamily="34" charset="0"/>
                <a:ea typeface="Calibri" pitchFamily="34" charset="-122"/>
                <a:cs typeface="Calibri" pitchFamily="34" charset="-120"/>
              </a:rPr>
              <a:t> </a:t>
            </a:r>
            <a:r>
              <a:rPr lang="en-US" sz="1053" b="1" kern="0" spc="40" dirty="0">
                <a:solidFill>
                  <a:srgbClr val="E8F0FE"/>
                </a:solidFill>
                <a:latin typeface="Calibri" pitchFamily="34" charset="0"/>
                <a:ea typeface="Calibri" pitchFamily="34" charset="-122"/>
                <a:cs typeface="Calibri" pitchFamily="34" charset="-120"/>
              </a:rPr>
              <a:t>Total</a:t>
            </a:r>
            <a:r>
              <a:rPr lang="en-US" sz="1053" kern="0" spc="40" dirty="0">
                <a:solidFill>
                  <a:srgbClr val="90CAF9"/>
                </a:solidFill>
                <a:latin typeface="Calibri" pitchFamily="34" charset="0"/>
                <a:ea typeface="Calibri" pitchFamily="34" charset="-122"/>
                <a:cs typeface="Calibri" pitchFamily="34" charset="-120"/>
              </a:rPr>
              <a:t> = </a:t>
            </a:r>
            <a:r>
              <a:rPr lang="en-US" sz="1053" kern="0" spc="40" dirty="0">
                <a:solidFill>
                  <a:srgbClr val="4FC3F7"/>
                </a:solidFill>
                <a:latin typeface="Calibri" pitchFamily="34" charset="0"/>
                <a:ea typeface="Calibri" pitchFamily="34" charset="-122"/>
                <a:cs typeface="Calibri" pitchFamily="34" charset="-120"/>
              </a:rPr>
              <a:t>Explained</a:t>
            </a:r>
            <a:r>
              <a:rPr lang="en-US" sz="1053" kern="0" spc="40" dirty="0">
                <a:solidFill>
                  <a:srgbClr val="90CAF9"/>
                </a:solidFill>
                <a:latin typeface="Calibri" pitchFamily="34" charset="0"/>
                <a:ea typeface="Calibri" pitchFamily="34" charset="-122"/>
                <a:cs typeface="Calibri" pitchFamily="34" charset="-120"/>
              </a:rPr>
              <a:t> + </a:t>
            </a:r>
            <a:r>
              <a:rPr lang="en-US" sz="1053" kern="0" spc="40" dirty="0">
                <a:solidFill>
                  <a:srgbClr val="7AB3D4"/>
                </a:solidFill>
                <a:latin typeface="Calibri" pitchFamily="34" charset="0"/>
                <a:ea typeface="Calibri" pitchFamily="34" charset="-122"/>
                <a:cs typeface="Calibri" pitchFamily="34" charset="-120"/>
              </a:rPr>
              <a:t>Unexplained</a:t>
            </a:r>
            <a:endParaRPr lang="en-US" sz="1600" dirty="0">
              <a:solidFill>
                <a:prstClr val="black"/>
              </a:solidFill>
              <a:latin typeface="Calibri" panose="020F0502020204030204"/>
            </a:endParaRPr>
          </a:p>
        </p:txBody>
      </p:sp>
      <p:sp>
        <p:nvSpPr>
          <p:cNvPr id="41" name="Text 37"/>
          <p:cNvSpPr/>
          <p:nvPr/>
        </p:nvSpPr>
        <p:spPr>
          <a:xfrm>
            <a:off x="7028855" y="6416476"/>
            <a:ext cx="10120" cy="286147"/>
          </a:xfrm>
          <a:prstGeom prst="rect">
            <a:avLst/>
          </a:prstGeom>
          <a:solidFill>
            <a:srgbClr val="4FC3F7">
              <a:alpha val="30000"/>
            </a:srgbClr>
          </a:solidFill>
          <a:ln/>
        </p:spPr>
        <p:txBody>
          <a:bodyPr wrap="none" rtlCol="0" anchor="t"/>
          <a:lstStyle/>
          <a:p>
            <a:pPr defTabSz="1219170"/>
            <a:endParaRPr lang="en-US" sz="2400" dirty="0">
              <a:solidFill>
                <a:prstClr val="black"/>
              </a:solidFill>
              <a:latin typeface="Calibri" panose="020F0502020204030204"/>
            </a:endParaRPr>
          </a:p>
        </p:txBody>
      </p:sp>
      <p:pic>
        <p:nvPicPr>
          <p:cNvPr id="42" name="Image 2" descr="preencoded.png"/>
          <p:cNvPicPr>
            <a:picLocks noChangeAspect="1"/>
          </p:cNvPicPr>
          <p:nvPr/>
        </p:nvPicPr>
        <p:blipFill>
          <a:blip>
            <a:alphaModFix amt="75000"/>
            <a:extLst>
              <a:ext uri="{96DAC541-7B7A-43D3-8B79-37D633B846F1}">
                <asvg:svgBlip xmlns:asvg="http://schemas.microsoft.com/office/drawing/2016/SVG/main" r:embed="rId5"/>
              </a:ext>
            </a:extLst>
          </a:blip>
          <a:stretch>
            <a:fillRect/>
          </a:stretch>
        </p:blipFill>
        <p:spPr>
          <a:xfrm>
            <a:off x="7395679" y="6470960"/>
            <a:ext cx="176784" cy="176784"/>
          </a:xfrm>
          <a:prstGeom prst="rect">
            <a:avLst/>
          </a:prstGeom>
        </p:spPr>
      </p:pic>
      <p:sp>
        <p:nvSpPr>
          <p:cNvPr id="43" name="Text 38"/>
          <p:cNvSpPr/>
          <p:nvPr/>
        </p:nvSpPr>
        <p:spPr>
          <a:xfrm>
            <a:off x="7663261" y="6459141"/>
            <a:ext cx="2891791" cy="200620"/>
          </a:xfrm>
          <a:prstGeom prst="rect">
            <a:avLst/>
          </a:prstGeom>
          <a:noFill/>
          <a:ln/>
        </p:spPr>
        <p:txBody>
          <a:bodyPr wrap="none" lIns="0" tIns="0" rIns="0" bIns="0" rtlCol="0" anchor="ctr"/>
          <a:lstStyle/>
          <a:p>
            <a:pPr defTabSz="1219170">
              <a:lnSpc>
                <a:spcPts val="1580"/>
              </a:lnSpc>
            </a:pPr>
            <a:r>
              <a:rPr lang="en-US" sz="1053" dirty="0">
                <a:solidFill>
                  <a:srgbClr val="90CAF9"/>
                </a:solidFill>
                <a:latin typeface="Calibri" pitchFamily="34" charset="0"/>
                <a:ea typeface="Calibri" pitchFamily="34" charset="-122"/>
                <a:cs typeface="Calibri" pitchFamily="34" charset="-120"/>
              </a:rPr>
              <a:t>SST = Σ (y − ȳ)²  ·  Total Sum of Squares</a:t>
            </a:r>
            <a:endParaRPr lang="en-US" sz="1053" dirty="0">
              <a:solidFill>
                <a:prstClr val="black"/>
              </a:solidFill>
              <a:latin typeface="Calibri" panose="020F0502020204030204"/>
            </a:endParaRPr>
          </a:p>
        </p:txBody>
      </p:sp>
      <p:sp>
        <p:nvSpPr>
          <p:cNvPr id="44" name="Text 39"/>
          <p:cNvSpPr/>
          <p:nvPr/>
        </p:nvSpPr>
        <p:spPr>
          <a:xfrm>
            <a:off x="469901" y="1079500"/>
            <a:ext cx="47228" cy="5003800"/>
          </a:xfrm>
          <a:custGeom>
            <a:avLst/>
            <a:gdLst/>
            <a:ahLst/>
            <a:cxnLst/>
            <a:rect l="l" t="t" r="r" b="b"/>
            <a:pathLst>
              <a:path w="35421" h="3752850">
                <a:moveTo>
                  <a:pt x="0" y="114300"/>
                </a:moveTo>
                <a:lnTo>
                  <a:pt x="4428" y="82795"/>
                </a:lnTo>
                <a:lnTo>
                  <a:pt x="8855" y="70188"/>
                </a:lnTo>
                <a:lnTo>
                  <a:pt x="13283" y="60821"/>
                </a:lnTo>
                <a:lnTo>
                  <a:pt x="17711" y="53186"/>
                </a:lnTo>
                <a:lnTo>
                  <a:pt x="22138" y="46693"/>
                </a:lnTo>
                <a:lnTo>
                  <a:pt x="26566" y="41039"/>
                </a:lnTo>
                <a:lnTo>
                  <a:pt x="30993" y="36041"/>
                </a:lnTo>
                <a:lnTo>
                  <a:pt x="35421" y="31580"/>
                </a:lnTo>
                <a:lnTo>
                  <a:pt x="35421" y="3721270"/>
                </a:lnTo>
                <a:lnTo>
                  <a:pt x="30993" y="3716809"/>
                </a:lnTo>
                <a:lnTo>
                  <a:pt x="26566" y="3711811"/>
                </a:lnTo>
                <a:lnTo>
                  <a:pt x="22138" y="3706157"/>
                </a:lnTo>
                <a:lnTo>
                  <a:pt x="17711" y="3699664"/>
                </a:lnTo>
                <a:lnTo>
                  <a:pt x="13283" y="3692029"/>
                </a:lnTo>
                <a:lnTo>
                  <a:pt x="8855" y="3682662"/>
                </a:lnTo>
                <a:lnTo>
                  <a:pt x="4428" y="3670055"/>
                </a:lnTo>
                <a:lnTo>
                  <a:pt x="0" y="3638550"/>
                </a:lnTo>
                <a:close/>
              </a:path>
            </a:pathLst>
          </a:custGeom>
          <a:gradFill rotWithShape="1">
            <a:gsLst>
              <a:gs pos="0">
                <a:srgbClr val="4FC3F7"/>
              </a:gs>
              <a:gs pos="100000">
                <a:srgbClr val="1B7CB8"/>
              </a:gs>
            </a:gsLst>
            <a:lin ang="5400000" scaled="1"/>
          </a:gradFill>
          <a:ln/>
        </p:spPr>
        <p:txBody>
          <a:bodyPr wrap="square" rtlCol="0" anchor="t"/>
          <a:lstStyle/>
          <a:p>
            <a:pPr defTabSz="1219170"/>
            <a:endParaRPr lang="en-US" sz="2400" dirty="0">
              <a:solidFill>
                <a:prstClr val="black"/>
              </a:solidFill>
              <a:latin typeface="Calibri" panose="020F0502020204030204"/>
            </a:endParaRPr>
          </a:p>
        </p:txBody>
      </p:sp>
      <p:sp>
        <p:nvSpPr>
          <p:cNvPr id="45" name="Text 40"/>
          <p:cNvSpPr/>
          <p:nvPr/>
        </p:nvSpPr>
        <p:spPr>
          <a:xfrm>
            <a:off x="6223001" y="1079500"/>
            <a:ext cx="47228" cy="5003800"/>
          </a:xfrm>
          <a:custGeom>
            <a:avLst/>
            <a:gdLst/>
            <a:ahLst/>
            <a:cxnLst/>
            <a:rect l="l" t="t" r="r" b="b"/>
            <a:pathLst>
              <a:path w="35421" h="3752850">
                <a:moveTo>
                  <a:pt x="0" y="114300"/>
                </a:moveTo>
                <a:lnTo>
                  <a:pt x="4428" y="82795"/>
                </a:lnTo>
                <a:lnTo>
                  <a:pt x="8855" y="70188"/>
                </a:lnTo>
                <a:lnTo>
                  <a:pt x="13283" y="60821"/>
                </a:lnTo>
                <a:lnTo>
                  <a:pt x="17711" y="53186"/>
                </a:lnTo>
                <a:lnTo>
                  <a:pt x="22138" y="46693"/>
                </a:lnTo>
                <a:lnTo>
                  <a:pt x="26566" y="41039"/>
                </a:lnTo>
                <a:lnTo>
                  <a:pt x="30993" y="36041"/>
                </a:lnTo>
                <a:lnTo>
                  <a:pt x="35421" y="31580"/>
                </a:lnTo>
                <a:lnTo>
                  <a:pt x="35421" y="3721270"/>
                </a:lnTo>
                <a:lnTo>
                  <a:pt x="30993" y="3716809"/>
                </a:lnTo>
                <a:lnTo>
                  <a:pt x="26566" y="3711811"/>
                </a:lnTo>
                <a:lnTo>
                  <a:pt x="22138" y="3706157"/>
                </a:lnTo>
                <a:lnTo>
                  <a:pt x="17711" y="3699664"/>
                </a:lnTo>
                <a:lnTo>
                  <a:pt x="13283" y="3692029"/>
                </a:lnTo>
                <a:lnTo>
                  <a:pt x="8855" y="3682662"/>
                </a:lnTo>
                <a:lnTo>
                  <a:pt x="4428" y="3670055"/>
                </a:lnTo>
                <a:lnTo>
                  <a:pt x="0" y="3638550"/>
                </a:lnTo>
                <a:close/>
              </a:path>
            </a:pathLst>
          </a:custGeom>
          <a:gradFill rotWithShape="1">
            <a:gsLst>
              <a:gs pos="0">
                <a:srgbClr val="5B8DB8"/>
              </a:gs>
              <a:gs pos="100000">
                <a:srgbClr val="2A4A70"/>
              </a:gs>
            </a:gsLst>
            <a:lin ang="5400000" scaled="1"/>
          </a:gradFill>
          <a:ln/>
        </p:spPr>
        <p:txBody>
          <a:bodyPr wrap="square" rtlCol="0" anchor="t"/>
          <a:lstStyle/>
          <a:p>
            <a:pPr defTabSz="1219170"/>
            <a:endParaRPr lang="en-US" sz="2400" dirty="0">
              <a:solidFill>
                <a:prstClr val="black"/>
              </a:solidFill>
              <a:latin typeface="Calibri" panose="020F0502020204030204"/>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0" y="0"/>
            <a:ext cx="12192000" cy="6858000"/>
          </a:xfrm>
          <a:prstGeom prst="rect">
            <a:avLst/>
          </a:prstGeom>
          <a:gradFill rotWithShape="1">
            <a:gsLst>
              <a:gs pos="0">
                <a:srgbClr val="1565C0">
                  <a:alpha val="7000"/>
                </a:srgbClr>
              </a:gs>
              <a:gs pos="100000">
                <a:srgbClr val="000000">
                  <a:alpha val="0"/>
                </a:srgbClr>
              </a:gs>
            </a:gsLst>
            <a:path path="circle">
              <a:fillToRect l="50000" t="50000" r="50000" b="50000"/>
            </a:path>
          </a:gradFill>
          <a:ln/>
        </p:spPr>
        <p:txBody>
          <a:bodyPr wrap="square" rtlCol="0" anchor="t"/>
          <a:lstStyle/>
          <a:p>
            <a:endParaRPr lang="en-US" sz="2400" dirty="0"/>
          </a:p>
        </p:txBody>
      </p:sp>
      <p:sp>
        <p:nvSpPr>
          <p:cNvPr id="3" name="Text 1"/>
          <p:cNvSpPr/>
          <p:nvPr/>
        </p:nvSpPr>
        <p:spPr>
          <a:xfrm>
            <a:off x="8382000" y="0"/>
            <a:ext cx="3810000" cy="3429000"/>
          </a:xfrm>
          <a:prstGeom prst="ellipse">
            <a:avLst/>
          </a:prstGeom>
          <a:gradFill rotWithShape="1">
            <a:gsLst>
              <a:gs pos="0">
                <a:srgbClr val="4FC3F7">
                  <a:alpha val="10000"/>
                </a:srgbClr>
              </a:gs>
              <a:gs pos="70000">
                <a:srgbClr val="000000">
                  <a:alpha val="0"/>
                </a:srgbClr>
              </a:gs>
            </a:gsLst>
            <a:path path="circle">
              <a:fillToRect l="50000" t="50000" r="50000" b="50000"/>
            </a:path>
          </a:gradFill>
          <a:ln/>
        </p:spPr>
        <p:txBody>
          <a:bodyPr wrap="square" rtlCol="0" anchor="t"/>
          <a:lstStyle/>
          <a:p>
            <a:endParaRPr lang="en-US" sz="2400" dirty="0"/>
          </a:p>
        </p:txBody>
      </p:sp>
      <p:sp>
        <p:nvSpPr>
          <p:cNvPr id="4" name="Text 2"/>
          <p:cNvSpPr/>
          <p:nvPr/>
        </p:nvSpPr>
        <p:spPr>
          <a:xfrm>
            <a:off x="1" y="4380712"/>
            <a:ext cx="2666940" cy="2477288"/>
          </a:xfrm>
          <a:prstGeom prst="ellipse">
            <a:avLst/>
          </a:prstGeom>
          <a:gradFill rotWithShape="1">
            <a:gsLst>
              <a:gs pos="0">
                <a:srgbClr val="1565C0">
                  <a:alpha val="8000"/>
                </a:srgbClr>
              </a:gs>
              <a:gs pos="70000">
                <a:srgbClr val="000000">
                  <a:alpha val="0"/>
                </a:srgbClr>
              </a:gs>
            </a:gsLst>
            <a:path path="circle">
              <a:fillToRect l="50000" t="50000" r="50000" b="50000"/>
            </a:path>
          </a:gradFill>
          <a:ln/>
        </p:spPr>
        <p:txBody>
          <a:bodyPr wrap="square" rtlCol="0" anchor="t"/>
          <a:lstStyle/>
          <a:p>
            <a:endParaRPr lang="en-US" sz="2400" dirty="0"/>
          </a:p>
        </p:txBody>
      </p:sp>
      <p:sp>
        <p:nvSpPr>
          <p:cNvPr id="5" name="Text 3"/>
          <p:cNvSpPr/>
          <p:nvPr/>
        </p:nvSpPr>
        <p:spPr>
          <a:xfrm>
            <a:off x="622300" y="1718072"/>
            <a:ext cx="3530600" cy="28773"/>
          </a:xfrm>
          <a:custGeom>
            <a:avLst/>
            <a:gdLst/>
            <a:ahLst/>
            <a:cxnLst/>
            <a:rect l="l" t="t" r="r" b="b"/>
            <a:pathLst>
              <a:path w="2647950" h="21580">
                <a:moveTo>
                  <a:pt x="114300" y="0"/>
                </a:moveTo>
                <a:lnTo>
                  <a:pt x="2533650" y="0"/>
                </a:lnTo>
                <a:lnTo>
                  <a:pt x="2558335" y="2698"/>
                </a:lnTo>
                <a:lnTo>
                  <a:pt x="2568351" y="5395"/>
                </a:lnTo>
                <a:lnTo>
                  <a:pt x="2575893" y="8093"/>
                </a:lnTo>
                <a:lnTo>
                  <a:pt x="2582129" y="10790"/>
                </a:lnTo>
                <a:lnTo>
                  <a:pt x="2587514" y="13488"/>
                </a:lnTo>
                <a:lnTo>
                  <a:pt x="2592284" y="16185"/>
                </a:lnTo>
                <a:lnTo>
                  <a:pt x="2596578" y="18883"/>
                </a:lnTo>
                <a:lnTo>
                  <a:pt x="2600489" y="21580"/>
                </a:lnTo>
                <a:lnTo>
                  <a:pt x="47461" y="21580"/>
                </a:lnTo>
                <a:lnTo>
                  <a:pt x="51372" y="18883"/>
                </a:lnTo>
                <a:lnTo>
                  <a:pt x="55666" y="16185"/>
                </a:lnTo>
                <a:lnTo>
                  <a:pt x="60436" y="13488"/>
                </a:lnTo>
                <a:lnTo>
                  <a:pt x="65821" y="10790"/>
                </a:lnTo>
                <a:lnTo>
                  <a:pt x="72057" y="8093"/>
                </a:lnTo>
                <a:lnTo>
                  <a:pt x="79599" y="5395"/>
                </a:lnTo>
                <a:lnTo>
                  <a:pt x="89615" y="2698"/>
                </a:lnTo>
                <a:close/>
              </a:path>
            </a:pathLst>
          </a:custGeom>
          <a:gradFill rotWithShape="1">
            <a:gsLst>
              <a:gs pos="0">
                <a:srgbClr val="4FC3F7">
                  <a:alpha val="70000"/>
                </a:srgbClr>
              </a:gs>
              <a:gs pos="100000">
                <a:srgbClr val="1565C0">
                  <a:alpha val="70000"/>
                </a:srgbClr>
              </a:gs>
            </a:gsLst>
            <a:lin ang="0" scaled="1"/>
          </a:gradFill>
          <a:ln/>
        </p:spPr>
        <p:txBody>
          <a:bodyPr wrap="none" rtlCol="0" anchor="t"/>
          <a:lstStyle/>
          <a:p>
            <a:endParaRPr lang="en-US" sz="2400" dirty="0"/>
          </a:p>
        </p:txBody>
      </p:sp>
      <p:sp>
        <p:nvSpPr>
          <p:cNvPr id="6" name="Text 4"/>
          <p:cNvSpPr/>
          <p:nvPr/>
        </p:nvSpPr>
        <p:spPr>
          <a:xfrm>
            <a:off x="4330700" y="1718072"/>
            <a:ext cx="3530600" cy="28773"/>
          </a:xfrm>
          <a:custGeom>
            <a:avLst/>
            <a:gdLst/>
            <a:ahLst/>
            <a:cxnLst/>
            <a:rect l="l" t="t" r="r" b="b"/>
            <a:pathLst>
              <a:path w="2647950" h="21580">
                <a:moveTo>
                  <a:pt x="114300" y="0"/>
                </a:moveTo>
                <a:lnTo>
                  <a:pt x="2533650" y="0"/>
                </a:lnTo>
                <a:lnTo>
                  <a:pt x="2558335" y="2698"/>
                </a:lnTo>
                <a:lnTo>
                  <a:pt x="2568351" y="5395"/>
                </a:lnTo>
                <a:lnTo>
                  <a:pt x="2575893" y="8093"/>
                </a:lnTo>
                <a:lnTo>
                  <a:pt x="2582129" y="10790"/>
                </a:lnTo>
                <a:lnTo>
                  <a:pt x="2587514" y="13488"/>
                </a:lnTo>
                <a:lnTo>
                  <a:pt x="2592284" y="16185"/>
                </a:lnTo>
                <a:lnTo>
                  <a:pt x="2596578" y="18883"/>
                </a:lnTo>
                <a:lnTo>
                  <a:pt x="2600489" y="21580"/>
                </a:lnTo>
                <a:lnTo>
                  <a:pt x="47461" y="21580"/>
                </a:lnTo>
                <a:lnTo>
                  <a:pt x="51372" y="18883"/>
                </a:lnTo>
                <a:lnTo>
                  <a:pt x="55666" y="16185"/>
                </a:lnTo>
                <a:lnTo>
                  <a:pt x="60436" y="13488"/>
                </a:lnTo>
                <a:lnTo>
                  <a:pt x="65821" y="10790"/>
                </a:lnTo>
                <a:lnTo>
                  <a:pt x="72057" y="8093"/>
                </a:lnTo>
                <a:lnTo>
                  <a:pt x="79599" y="5395"/>
                </a:lnTo>
                <a:lnTo>
                  <a:pt x="89615" y="2698"/>
                </a:lnTo>
                <a:close/>
              </a:path>
            </a:pathLst>
          </a:custGeom>
          <a:gradFill rotWithShape="1">
            <a:gsLst>
              <a:gs pos="0">
                <a:srgbClr val="4FC3F7">
                  <a:alpha val="70000"/>
                </a:srgbClr>
              </a:gs>
              <a:gs pos="100000">
                <a:srgbClr val="1565C0">
                  <a:alpha val="70000"/>
                </a:srgbClr>
              </a:gs>
            </a:gsLst>
            <a:lin ang="0" scaled="1"/>
          </a:gradFill>
          <a:ln/>
        </p:spPr>
        <p:txBody>
          <a:bodyPr wrap="none" rtlCol="0" anchor="t"/>
          <a:lstStyle/>
          <a:p>
            <a:endParaRPr lang="en-US" sz="2400" dirty="0"/>
          </a:p>
        </p:txBody>
      </p:sp>
      <p:sp>
        <p:nvSpPr>
          <p:cNvPr id="7" name="Text 5"/>
          <p:cNvSpPr/>
          <p:nvPr/>
        </p:nvSpPr>
        <p:spPr>
          <a:xfrm>
            <a:off x="8039100" y="1718072"/>
            <a:ext cx="3530600" cy="28773"/>
          </a:xfrm>
          <a:custGeom>
            <a:avLst/>
            <a:gdLst/>
            <a:ahLst/>
            <a:cxnLst/>
            <a:rect l="l" t="t" r="r" b="b"/>
            <a:pathLst>
              <a:path w="2647950" h="21580">
                <a:moveTo>
                  <a:pt x="114300" y="0"/>
                </a:moveTo>
                <a:lnTo>
                  <a:pt x="2533650" y="0"/>
                </a:lnTo>
                <a:lnTo>
                  <a:pt x="2558335" y="2698"/>
                </a:lnTo>
                <a:lnTo>
                  <a:pt x="2568351" y="5395"/>
                </a:lnTo>
                <a:lnTo>
                  <a:pt x="2575893" y="8093"/>
                </a:lnTo>
                <a:lnTo>
                  <a:pt x="2582129" y="10790"/>
                </a:lnTo>
                <a:lnTo>
                  <a:pt x="2587514" y="13488"/>
                </a:lnTo>
                <a:lnTo>
                  <a:pt x="2592284" y="16185"/>
                </a:lnTo>
                <a:lnTo>
                  <a:pt x="2596578" y="18883"/>
                </a:lnTo>
                <a:lnTo>
                  <a:pt x="2600489" y="21580"/>
                </a:lnTo>
                <a:lnTo>
                  <a:pt x="47461" y="21580"/>
                </a:lnTo>
                <a:lnTo>
                  <a:pt x="51372" y="18883"/>
                </a:lnTo>
                <a:lnTo>
                  <a:pt x="55666" y="16185"/>
                </a:lnTo>
                <a:lnTo>
                  <a:pt x="60436" y="13488"/>
                </a:lnTo>
                <a:lnTo>
                  <a:pt x="65821" y="10790"/>
                </a:lnTo>
                <a:lnTo>
                  <a:pt x="72057" y="8093"/>
                </a:lnTo>
                <a:lnTo>
                  <a:pt x="79599" y="5395"/>
                </a:lnTo>
                <a:lnTo>
                  <a:pt x="89615" y="2698"/>
                </a:lnTo>
                <a:close/>
              </a:path>
            </a:pathLst>
          </a:custGeom>
          <a:gradFill rotWithShape="1">
            <a:gsLst>
              <a:gs pos="0">
                <a:srgbClr val="4FC3F7">
                  <a:alpha val="70000"/>
                </a:srgbClr>
              </a:gs>
              <a:gs pos="100000">
                <a:srgbClr val="1565C0">
                  <a:alpha val="70000"/>
                </a:srgbClr>
              </a:gs>
            </a:gsLst>
            <a:lin ang="0" scaled="1"/>
          </a:gradFill>
          <a:ln/>
        </p:spPr>
        <p:txBody>
          <a:bodyPr wrap="none" rtlCol="0" anchor="t"/>
          <a:lstStyle/>
          <a:p>
            <a:endParaRPr lang="en-US" sz="2400" dirty="0"/>
          </a:p>
        </p:txBody>
      </p:sp>
      <p:sp>
        <p:nvSpPr>
          <p:cNvPr id="8" name="Text 6"/>
          <p:cNvSpPr/>
          <p:nvPr/>
        </p:nvSpPr>
        <p:spPr>
          <a:xfrm>
            <a:off x="622300" y="3793728"/>
            <a:ext cx="3530600" cy="28773"/>
          </a:xfrm>
          <a:custGeom>
            <a:avLst/>
            <a:gdLst/>
            <a:ahLst/>
            <a:cxnLst/>
            <a:rect l="l" t="t" r="r" b="b"/>
            <a:pathLst>
              <a:path w="2647950" h="21580">
                <a:moveTo>
                  <a:pt x="114300" y="0"/>
                </a:moveTo>
                <a:lnTo>
                  <a:pt x="2533650" y="0"/>
                </a:lnTo>
                <a:lnTo>
                  <a:pt x="2558335" y="2698"/>
                </a:lnTo>
                <a:lnTo>
                  <a:pt x="2568351" y="5395"/>
                </a:lnTo>
                <a:lnTo>
                  <a:pt x="2575893" y="8093"/>
                </a:lnTo>
                <a:lnTo>
                  <a:pt x="2582129" y="10790"/>
                </a:lnTo>
                <a:lnTo>
                  <a:pt x="2587514" y="13488"/>
                </a:lnTo>
                <a:lnTo>
                  <a:pt x="2592284" y="16185"/>
                </a:lnTo>
                <a:lnTo>
                  <a:pt x="2596578" y="18883"/>
                </a:lnTo>
                <a:lnTo>
                  <a:pt x="2600489" y="21580"/>
                </a:lnTo>
                <a:lnTo>
                  <a:pt x="47461" y="21580"/>
                </a:lnTo>
                <a:lnTo>
                  <a:pt x="51372" y="18883"/>
                </a:lnTo>
                <a:lnTo>
                  <a:pt x="55666" y="16185"/>
                </a:lnTo>
                <a:lnTo>
                  <a:pt x="60436" y="13488"/>
                </a:lnTo>
                <a:lnTo>
                  <a:pt x="65821" y="10790"/>
                </a:lnTo>
                <a:lnTo>
                  <a:pt x="72057" y="8093"/>
                </a:lnTo>
                <a:lnTo>
                  <a:pt x="79599" y="5395"/>
                </a:lnTo>
                <a:lnTo>
                  <a:pt x="89615" y="2698"/>
                </a:lnTo>
                <a:close/>
              </a:path>
            </a:pathLst>
          </a:custGeom>
          <a:gradFill rotWithShape="1">
            <a:gsLst>
              <a:gs pos="0">
                <a:srgbClr val="4FC3F7">
                  <a:alpha val="70000"/>
                </a:srgbClr>
              </a:gs>
              <a:gs pos="100000">
                <a:srgbClr val="1565C0">
                  <a:alpha val="70000"/>
                </a:srgbClr>
              </a:gs>
            </a:gsLst>
            <a:lin ang="0" scaled="1"/>
          </a:gradFill>
          <a:ln/>
        </p:spPr>
        <p:txBody>
          <a:bodyPr wrap="none" rtlCol="0" anchor="t"/>
          <a:lstStyle/>
          <a:p>
            <a:endParaRPr lang="en-US" sz="2400" dirty="0"/>
          </a:p>
        </p:txBody>
      </p:sp>
      <p:sp>
        <p:nvSpPr>
          <p:cNvPr id="9" name="Text 7"/>
          <p:cNvSpPr/>
          <p:nvPr/>
        </p:nvSpPr>
        <p:spPr>
          <a:xfrm>
            <a:off x="4330700" y="3793728"/>
            <a:ext cx="3530600" cy="28773"/>
          </a:xfrm>
          <a:custGeom>
            <a:avLst/>
            <a:gdLst/>
            <a:ahLst/>
            <a:cxnLst/>
            <a:rect l="l" t="t" r="r" b="b"/>
            <a:pathLst>
              <a:path w="2647950" h="21580">
                <a:moveTo>
                  <a:pt x="114300" y="0"/>
                </a:moveTo>
                <a:lnTo>
                  <a:pt x="2533650" y="0"/>
                </a:lnTo>
                <a:lnTo>
                  <a:pt x="2558335" y="2698"/>
                </a:lnTo>
                <a:lnTo>
                  <a:pt x="2568351" y="5395"/>
                </a:lnTo>
                <a:lnTo>
                  <a:pt x="2575893" y="8093"/>
                </a:lnTo>
                <a:lnTo>
                  <a:pt x="2582129" y="10790"/>
                </a:lnTo>
                <a:lnTo>
                  <a:pt x="2587514" y="13488"/>
                </a:lnTo>
                <a:lnTo>
                  <a:pt x="2592284" y="16185"/>
                </a:lnTo>
                <a:lnTo>
                  <a:pt x="2596578" y="18883"/>
                </a:lnTo>
                <a:lnTo>
                  <a:pt x="2600489" y="21580"/>
                </a:lnTo>
                <a:lnTo>
                  <a:pt x="47461" y="21580"/>
                </a:lnTo>
                <a:lnTo>
                  <a:pt x="51372" y="18883"/>
                </a:lnTo>
                <a:lnTo>
                  <a:pt x="55666" y="16185"/>
                </a:lnTo>
                <a:lnTo>
                  <a:pt x="60436" y="13488"/>
                </a:lnTo>
                <a:lnTo>
                  <a:pt x="65821" y="10790"/>
                </a:lnTo>
                <a:lnTo>
                  <a:pt x="72057" y="8093"/>
                </a:lnTo>
                <a:lnTo>
                  <a:pt x="79599" y="5395"/>
                </a:lnTo>
                <a:lnTo>
                  <a:pt x="89615" y="2698"/>
                </a:lnTo>
                <a:close/>
              </a:path>
            </a:pathLst>
          </a:custGeom>
          <a:gradFill rotWithShape="1">
            <a:gsLst>
              <a:gs pos="0">
                <a:srgbClr val="4FC3F7">
                  <a:alpha val="70000"/>
                </a:srgbClr>
              </a:gs>
              <a:gs pos="100000">
                <a:srgbClr val="1565C0">
                  <a:alpha val="70000"/>
                </a:srgbClr>
              </a:gs>
            </a:gsLst>
            <a:lin ang="0" scaled="1"/>
          </a:gradFill>
          <a:ln/>
        </p:spPr>
        <p:txBody>
          <a:bodyPr wrap="none" rtlCol="0" anchor="t"/>
          <a:lstStyle/>
          <a:p>
            <a:endParaRPr lang="en-US" sz="2400" dirty="0"/>
          </a:p>
        </p:txBody>
      </p:sp>
      <p:sp>
        <p:nvSpPr>
          <p:cNvPr id="10" name="Text 8"/>
          <p:cNvSpPr/>
          <p:nvPr/>
        </p:nvSpPr>
        <p:spPr>
          <a:xfrm>
            <a:off x="8039100" y="3793728"/>
            <a:ext cx="3530600" cy="28773"/>
          </a:xfrm>
          <a:custGeom>
            <a:avLst/>
            <a:gdLst/>
            <a:ahLst/>
            <a:cxnLst/>
            <a:rect l="l" t="t" r="r" b="b"/>
            <a:pathLst>
              <a:path w="2647950" h="21580">
                <a:moveTo>
                  <a:pt x="114300" y="0"/>
                </a:moveTo>
                <a:lnTo>
                  <a:pt x="2533650" y="0"/>
                </a:lnTo>
                <a:lnTo>
                  <a:pt x="2558335" y="2698"/>
                </a:lnTo>
                <a:lnTo>
                  <a:pt x="2568351" y="5395"/>
                </a:lnTo>
                <a:lnTo>
                  <a:pt x="2575893" y="8093"/>
                </a:lnTo>
                <a:lnTo>
                  <a:pt x="2582129" y="10790"/>
                </a:lnTo>
                <a:lnTo>
                  <a:pt x="2587514" y="13488"/>
                </a:lnTo>
                <a:lnTo>
                  <a:pt x="2592284" y="16185"/>
                </a:lnTo>
                <a:lnTo>
                  <a:pt x="2596578" y="18883"/>
                </a:lnTo>
                <a:lnTo>
                  <a:pt x="2600489" y="21580"/>
                </a:lnTo>
                <a:lnTo>
                  <a:pt x="47461" y="21580"/>
                </a:lnTo>
                <a:lnTo>
                  <a:pt x="51372" y="18883"/>
                </a:lnTo>
                <a:lnTo>
                  <a:pt x="55666" y="16185"/>
                </a:lnTo>
                <a:lnTo>
                  <a:pt x="60436" y="13488"/>
                </a:lnTo>
                <a:lnTo>
                  <a:pt x="65821" y="10790"/>
                </a:lnTo>
                <a:lnTo>
                  <a:pt x="72057" y="8093"/>
                </a:lnTo>
                <a:lnTo>
                  <a:pt x="79599" y="5395"/>
                </a:lnTo>
                <a:lnTo>
                  <a:pt x="89615" y="2698"/>
                </a:lnTo>
                <a:close/>
              </a:path>
            </a:pathLst>
          </a:custGeom>
          <a:gradFill rotWithShape="1">
            <a:gsLst>
              <a:gs pos="0">
                <a:srgbClr val="4FC3F7">
                  <a:alpha val="70000"/>
                </a:srgbClr>
              </a:gs>
              <a:gs pos="100000">
                <a:srgbClr val="1565C0">
                  <a:alpha val="70000"/>
                </a:srgbClr>
              </a:gs>
            </a:gsLst>
            <a:lin ang="0" scaled="1"/>
          </a:gradFill>
          <a:ln/>
        </p:spPr>
        <p:txBody>
          <a:bodyPr wrap="none" rtlCol="0" anchor="t"/>
          <a:lstStyle/>
          <a:p>
            <a:endParaRPr lang="en-US" sz="2400" dirty="0"/>
          </a:p>
        </p:txBody>
      </p:sp>
      <p:sp>
        <p:nvSpPr>
          <p:cNvPr id="11" name="Text 9"/>
          <p:cNvSpPr/>
          <p:nvPr/>
        </p:nvSpPr>
        <p:spPr>
          <a:xfrm>
            <a:off x="609600" y="362347"/>
            <a:ext cx="1670661" cy="275828"/>
          </a:xfrm>
          <a:prstGeom prst="roundRect">
            <a:avLst>
              <a:gd name="adj" fmla="val 69372"/>
            </a:avLst>
          </a:prstGeom>
          <a:solidFill>
            <a:srgbClr val="1565C0">
              <a:alpha val="10000"/>
            </a:srgbClr>
          </a:solidFill>
          <a:ln w="9525">
            <a:solidFill>
              <a:srgbClr val="1565C0">
                <a:alpha val="22000"/>
              </a:srgbClr>
            </a:solidFill>
          </a:ln>
        </p:spPr>
        <p:txBody>
          <a:bodyPr wrap="none" lIns="278395" tIns="38947" rIns="133773" bIns="38947" rtlCol="0" anchor="ctr"/>
          <a:lstStyle/>
          <a:p>
            <a:r>
              <a:rPr lang="en-US" sz="907" b="1" kern="0" spc="81" dirty="0">
                <a:solidFill>
                  <a:srgbClr val="1565C0"/>
                </a:solidFill>
                <a:latin typeface="Calibri" pitchFamily="34" charset="0"/>
                <a:ea typeface="Calibri" pitchFamily="34" charset="-122"/>
                <a:cs typeface="Calibri" pitchFamily="34" charset="-120"/>
              </a:rPr>
              <a:t>ANOVA DEEP DIVE</a:t>
            </a:r>
            <a:endParaRPr lang="en-US" sz="907" dirty="0"/>
          </a:p>
        </p:txBody>
      </p:sp>
      <p:pic>
        <p:nvPicPr>
          <p:cNvPr id="12" name="Image 0" descr="preencoded.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06945" y="411869"/>
            <a:ext cx="176784" cy="176784"/>
          </a:xfrm>
          <a:prstGeom prst="rect">
            <a:avLst/>
          </a:prstGeom>
        </p:spPr>
      </p:pic>
      <p:sp>
        <p:nvSpPr>
          <p:cNvPr id="13" name="Text 10"/>
          <p:cNvSpPr/>
          <p:nvPr/>
        </p:nvSpPr>
        <p:spPr>
          <a:xfrm>
            <a:off x="609600" y="714375"/>
            <a:ext cx="11740896" cy="419100"/>
          </a:xfrm>
          <a:prstGeom prst="rect">
            <a:avLst/>
          </a:prstGeom>
          <a:noFill/>
          <a:ln/>
        </p:spPr>
        <p:txBody>
          <a:bodyPr wrap="none" lIns="0" tIns="0" rIns="0" bIns="0" rtlCol="0" anchor="t"/>
          <a:lstStyle/>
          <a:p>
            <a:pPr>
              <a:lnSpc>
                <a:spcPts val="3300"/>
              </a:lnSpc>
              <a:spcAft>
                <a:spcPts val="307"/>
              </a:spcAft>
            </a:pPr>
            <a:r>
              <a:rPr lang="en-US" sz="3000" dirty="0">
                <a:solidFill>
                  <a:srgbClr val="0D1B3E"/>
                </a:solidFill>
                <a:latin typeface="Calibri Light" pitchFamily="34" charset="0"/>
                <a:ea typeface="Calibri Light" pitchFamily="34" charset="-122"/>
                <a:cs typeface="Calibri Light" pitchFamily="34" charset="-120"/>
              </a:rPr>
              <a:t>The </a:t>
            </a:r>
            <a:r>
              <a:rPr lang="en-US" sz="3000" b="1" dirty="0">
                <a:solidFill>
                  <a:srgbClr val="1565C0"/>
                </a:solidFill>
                <a:latin typeface="Calibri Light" pitchFamily="34" charset="0"/>
                <a:ea typeface="Calibri Light" pitchFamily="34" charset="-122"/>
                <a:cs typeface="Calibri Light" pitchFamily="34" charset="-120"/>
              </a:rPr>
              <a:t>ANOVA</a:t>
            </a:r>
            <a:r>
              <a:rPr lang="en-US" sz="3000" dirty="0">
                <a:solidFill>
                  <a:srgbClr val="0D1B3E"/>
                </a:solidFill>
                <a:latin typeface="Calibri Light" pitchFamily="34" charset="0"/>
                <a:ea typeface="Calibri Light" pitchFamily="34" charset="-122"/>
                <a:cs typeface="Calibri Light" pitchFamily="34" charset="-120"/>
              </a:rPr>
              <a:t> Table</a:t>
            </a:r>
            <a:endParaRPr lang="en-US" sz="3000" dirty="0"/>
          </a:p>
        </p:txBody>
      </p:sp>
      <p:sp>
        <p:nvSpPr>
          <p:cNvPr id="14" name="Text 11"/>
          <p:cNvSpPr/>
          <p:nvPr/>
        </p:nvSpPr>
        <p:spPr>
          <a:xfrm>
            <a:off x="609600" y="1172369"/>
            <a:ext cx="12070080" cy="228600"/>
          </a:xfrm>
          <a:prstGeom prst="rect">
            <a:avLst/>
          </a:prstGeom>
          <a:noFill/>
          <a:ln/>
        </p:spPr>
        <p:txBody>
          <a:bodyPr wrap="none" lIns="0" tIns="0" rIns="0" bIns="0" rtlCol="0" anchor="t"/>
          <a:lstStyle/>
          <a:p>
            <a:pPr>
              <a:lnSpc>
                <a:spcPts val="1800"/>
              </a:lnSpc>
            </a:pPr>
            <a:r>
              <a:rPr lang="en-US" sz="1200" i="1" dirty="0">
                <a:solidFill>
                  <a:srgbClr val="3A5A9B"/>
                </a:solidFill>
                <a:latin typeface="Calibri" pitchFamily="34" charset="0"/>
                <a:ea typeface="Calibri" pitchFamily="34" charset="-122"/>
                <a:cs typeface="Calibri" pitchFamily="34" charset="-120"/>
              </a:rPr>
              <a:t>A summary table that organizes everything ANOVA calculates.</a:t>
            </a:r>
            <a:endParaRPr lang="en-US" sz="1200" dirty="0"/>
          </a:p>
        </p:txBody>
      </p:sp>
      <p:sp>
        <p:nvSpPr>
          <p:cNvPr id="15" name="Text 12"/>
          <p:cNvSpPr/>
          <p:nvPr/>
        </p:nvSpPr>
        <p:spPr>
          <a:xfrm>
            <a:off x="609600" y="1495624"/>
            <a:ext cx="685800" cy="38893"/>
          </a:xfrm>
          <a:prstGeom prst="roundRect">
            <a:avLst>
              <a:gd name="adj" fmla="val 47892"/>
            </a:avLst>
          </a:prstGeom>
          <a:gradFill rotWithShape="1">
            <a:gsLst>
              <a:gs pos="0">
                <a:srgbClr val="4FC3F7"/>
              </a:gs>
              <a:gs pos="100000">
                <a:srgbClr val="1565C0"/>
              </a:gs>
            </a:gsLst>
            <a:lin ang="0" scaled="1"/>
          </a:gradFill>
          <a:ln/>
        </p:spPr>
        <p:txBody>
          <a:bodyPr wrap="none" rtlCol="0" anchor="t"/>
          <a:lstStyle/>
          <a:p>
            <a:endParaRPr lang="en-US" sz="2400" dirty="0"/>
          </a:p>
        </p:txBody>
      </p:sp>
      <p:sp>
        <p:nvSpPr>
          <p:cNvPr id="16" name="Text 13"/>
          <p:cNvSpPr/>
          <p:nvPr/>
        </p:nvSpPr>
        <p:spPr>
          <a:xfrm>
            <a:off x="609600" y="1705372"/>
            <a:ext cx="3556000" cy="1923256"/>
          </a:xfrm>
          <a:prstGeom prst="roundRect">
            <a:avLst>
              <a:gd name="adj" fmla="val 7924"/>
            </a:avLst>
          </a:prstGeom>
          <a:solidFill>
            <a:srgbClr val="FFFFFF"/>
          </a:solidFill>
          <a:ln w="9525">
            <a:solidFill>
              <a:srgbClr val="1565C0">
                <a:alpha val="13000"/>
              </a:srgbClr>
            </a:solidFill>
          </a:ln>
          <a:effectLst>
            <a:outerShdw blurRad="128270" dist="29210" dir="5400000" algn="bl" rotWithShape="0">
              <a:srgbClr val="0D1B3E">
                <a:alpha val="7000"/>
              </a:srgbClr>
            </a:outerShdw>
          </a:effectLst>
        </p:spPr>
        <p:txBody>
          <a:bodyPr wrap="square" rtlCol="0" anchor="t"/>
          <a:lstStyle/>
          <a:p>
            <a:endParaRPr lang="en-US" sz="2400" dirty="0"/>
          </a:p>
        </p:txBody>
      </p:sp>
      <p:sp>
        <p:nvSpPr>
          <p:cNvPr id="17" name="Text 14"/>
          <p:cNvSpPr/>
          <p:nvPr/>
        </p:nvSpPr>
        <p:spPr>
          <a:xfrm>
            <a:off x="832247" y="1909365"/>
            <a:ext cx="419893" cy="461883"/>
          </a:xfrm>
          <a:prstGeom prst="roundRect">
            <a:avLst>
              <a:gd name="adj" fmla="val 27423"/>
            </a:avLst>
          </a:prstGeom>
          <a:gradFill rotWithShape="1">
            <a:gsLst>
              <a:gs pos="0">
                <a:srgbClr val="4FC3F7">
                  <a:alpha val="18000"/>
                </a:srgbClr>
              </a:gs>
              <a:gs pos="100000">
                <a:srgbClr val="1565C0">
                  <a:alpha val="13000"/>
                </a:srgbClr>
              </a:gs>
            </a:gsLst>
            <a:lin ang="2700000" scaled="1"/>
          </a:gradFill>
          <a:ln w="9525">
            <a:solidFill>
              <a:srgbClr val="4FC3F7">
                <a:alpha val="28000"/>
              </a:srgbClr>
            </a:solidFill>
          </a:ln>
        </p:spPr>
        <p:txBody>
          <a:bodyPr wrap="none" lIns="0" tIns="0" rIns="0" bIns="0" rtlCol="0" anchor="ctr"/>
          <a:lstStyle/>
          <a:p>
            <a:pPr algn="ctr"/>
            <a:r>
              <a:rPr lang="en-US" sz="1653" dirty="0">
                <a:solidFill>
                  <a:srgbClr val="0D1B3E"/>
                </a:solidFill>
                <a:latin typeface="Calibri" pitchFamily="34" charset="0"/>
                <a:ea typeface="Calibri" pitchFamily="34" charset="-122"/>
                <a:cs typeface="Calibri" pitchFamily="34" charset="-120"/>
              </a:rPr>
              <a:t>📋</a:t>
            </a:r>
            <a:endParaRPr lang="en-US" sz="1653" dirty="0"/>
          </a:p>
        </p:txBody>
      </p:sp>
      <p:sp>
        <p:nvSpPr>
          <p:cNvPr id="18" name="Text 15"/>
          <p:cNvSpPr/>
          <p:nvPr/>
        </p:nvSpPr>
        <p:spPr>
          <a:xfrm>
            <a:off x="1367235" y="2014140"/>
            <a:ext cx="700028" cy="210344"/>
          </a:xfrm>
          <a:prstGeom prst="rect">
            <a:avLst/>
          </a:prstGeom>
          <a:noFill/>
          <a:ln/>
        </p:spPr>
        <p:txBody>
          <a:bodyPr wrap="none" lIns="0" tIns="0" rIns="0" bIns="0" rtlCol="0" anchor="ctr"/>
          <a:lstStyle/>
          <a:p>
            <a:pPr>
              <a:lnSpc>
                <a:spcPts val="1657"/>
              </a:lnSpc>
            </a:pPr>
            <a:r>
              <a:rPr lang="en-US" sz="1507" b="1" kern="0" spc="-15" dirty="0">
                <a:solidFill>
                  <a:srgbClr val="1565C0"/>
                </a:solidFill>
                <a:latin typeface="Calibri Light" pitchFamily="34" charset="0"/>
                <a:ea typeface="Calibri Light" pitchFamily="34" charset="-122"/>
                <a:cs typeface="Calibri Light" pitchFamily="34" charset="-120"/>
              </a:rPr>
              <a:t>Source</a:t>
            </a:r>
            <a:endParaRPr lang="en-US" sz="1507" dirty="0"/>
          </a:p>
        </p:txBody>
      </p:sp>
      <p:sp>
        <p:nvSpPr>
          <p:cNvPr id="19" name="Text 16"/>
          <p:cNvSpPr/>
          <p:nvPr/>
        </p:nvSpPr>
        <p:spPr>
          <a:xfrm>
            <a:off x="832247" y="2423915"/>
            <a:ext cx="3172920" cy="634455"/>
          </a:xfrm>
          <a:prstGeom prst="rect">
            <a:avLst/>
          </a:prstGeom>
          <a:noFill/>
          <a:ln/>
        </p:spPr>
        <p:txBody>
          <a:bodyPr wrap="square" lIns="18627" tIns="0" rIns="0" bIns="0" rtlCol="0" anchor="t"/>
          <a:lstStyle/>
          <a:p>
            <a:pPr>
              <a:lnSpc>
                <a:spcPts val="1585"/>
              </a:lnSpc>
            </a:pPr>
            <a:r>
              <a:rPr lang="en-US" sz="1093" dirty="0">
                <a:solidFill>
                  <a:srgbClr val="2D4A80"/>
                </a:solidFill>
                <a:latin typeface="Calibri" pitchFamily="34" charset="0"/>
                <a:ea typeface="Calibri" pitchFamily="34" charset="-122"/>
                <a:cs typeface="Calibri" pitchFamily="34" charset="-120"/>
              </a:rPr>
              <a:t>Where does the variation come from? The table lists two sources: </a:t>
            </a:r>
            <a:r>
              <a:rPr lang="en-US" sz="1093" b="1" dirty="0">
                <a:solidFill>
                  <a:srgbClr val="0D1B3E"/>
                </a:solidFill>
                <a:latin typeface="Calibri" pitchFamily="34" charset="0"/>
                <a:ea typeface="Calibri" pitchFamily="34" charset="-122"/>
                <a:cs typeface="Calibri" pitchFamily="34" charset="-120"/>
              </a:rPr>
              <a:t>Regression</a:t>
            </a:r>
            <a:r>
              <a:rPr lang="en-US" sz="1093" dirty="0">
                <a:solidFill>
                  <a:srgbClr val="2D4A80"/>
                </a:solidFill>
                <a:latin typeface="Calibri" pitchFamily="34" charset="0"/>
                <a:ea typeface="Calibri" pitchFamily="34" charset="-122"/>
                <a:cs typeface="Calibri" pitchFamily="34" charset="-120"/>
              </a:rPr>
              <a:t> (what the model explains) and </a:t>
            </a:r>
            <a:r>
              <a:rPr lang="en-US" sz="1093" b="1" dirty="0">
                <a:solidFill>
                  <a:srgbClr val="0D1B3E"/>
                </a:solidFill>
                <a:latin typeface="Calibri" pitchFamily="34" charset="0"/>
                <a:ea typeface="Calibri" pitchFamily="34" charset="-122"/>
                <a:cs typeface="Calibri" pitchFamily="34" charset="-120"/>
              </a:rPr>
              <a:t>Error</a:t>
            </a:r>
            <a:r>
              <a:rPr lang="en-US" sz="1093" dirty="0">
                <a:solidFill>
                  <a:srgbClr val="2D4A80"/>
                </a:solidFill>
                <a:latin typeface="Calibri" pitchFamily="34" charset="0"/>
                <a:ea typeface="Calibri" pitchFamily="34" charset="-122"/>
                <a:cs typeface="Calibri" pitchFamily="34" charset="-120"/>
              </a:rPr>
              <a:t> (what it doesn't).</a:t>
            </a:r>
            <a:endParaRPr lang="en-US" sz="1093" dirty="0"/>
          </a:p>
        </p:txBody>
      </p:sp>
      <p:sp>
        <p:nvSpPr>
          <p:cNvPr id="20" name="Text 17"/>
          <p:cNvSpPr/>
          <p:nvPr/>
        </p:nvSpPr>
        <p:spPr>
          <a:xfrm>
            <a:off x="4318000" y="1705372"/>
            <a:ext cx="3556000" cy="1923256"/>
          </a:xfrm>
          <a:prstGeom prst="roundRect">
            <a:avLst>
              <a:gd name="adj" fmla="val 7924"/>
            </a:avLst>
          </a:prstGeom>
          <a:solidFill>
            <a:srgbClr val="FFFFFF"/>
          </a:solidFill>
          <a:ln w="9525">
            <a:solidFill>
              <a:srgbClr val="1565C0">
                <a:alpha val="13000"/>
              </a:srgbClr>
            </a:solidFill>
          </a:ln>
          <a:effectLst>
            <a:outerShdw blurRad="128270" dist="29210" dir="5400000" algn="bl" rotWithShape="0">
              <a:srgbClr val="0D1B3E">
                <a:alpha val="7000"/>
              </a:srgbClr>
            </a:outerShdw>
          </a:effectLst>
        </p:spPr>
        <p:txBody>
          <a:bodyPr wrap="square" rtlCol="0" anchor="t"/>
          <a:lstStyle/>
          <a:p>
            <a:endParaRPr lang="en-US" sz="2400" dirty="0"/>
          </a:p>
        </p:txBody>
      </p:sp>
      <p:sp>
        <p:nvSpPr>
          <p:cNvPr id="21" name="Text 18"/>
          <p:cNvSpPr/>
          <p:nvPr/>
        </p:nvSpPr>
        <p:spPr>
          <a:xfrm>
            <a:off x="4540647" y="1909366"/>
            <a:ext cx="419893" cy="419893"/>
          </a:xfrm>
          <a:prstGeom prst="roundRect">
            <a:avLst>
              <a:gd name="adj" fmla="val 27423"/>
            </a:avLst>
          </a:prstGeom>
          <a:gradFill rotWithShape="1">
            <a:gsLst>
              <a:gs pos="0">
                <a:srgbClr val="4FC3F7">
                  <a:alpha val="18000"/>
                </a:srgbClr>
              </a:gs>
              <a:gs pos="100000">
                <a:srgbClr val="1565C0">
                  <a:alpha val="13000"/>
                </a:srgbClr>
              </a:gs>
            </a:gsLst>
            <a:lin ang="2700000" scaled="1"/>
          </a:gradFill>
          <a:ln w="9525">
            <a:solidFill>
              <a:srgbClr val="4FC3F7">
                <a:alpha val="28000"/>
              </a:srgbClr>
            </a:solidFill>
          </a:ln>
        </p:spPr>
        <p:txBody>
          <a:bodyPr wrap="square" rtlCol="0" anchor="t"/>
          <a:lstStyle/>
          <a:p>
            <a:endParaRPr lang="en-US" sz="2400" dirty="0"/>
          </a:p>
        </p:txBody>
      </p:sp>
      <p:pic>
        <p:nvPicPr>
          <p:cNvPr id="22" name="Image 1" descr="preencoded.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662201" y="2030920"/>
            <a:ext cx="176784" cy="176784"/>
          </a:xfrm>
          <a:prstGeom prst="rect">
            <a:avLst/>
          </a:prstGeom>
        </p:spPr>
      </p:pic>
      <p:sp>
        <p:nvSpPr>
          <p:cNvPr id="23" name="Text 19"/>
          <p:cNvSpPr/>
          <p:nvPr/>
        </p:nvSpPr>
        <p:spPr>
          <a:xfrm>
            <a:off x="5075636" y="2014140"/>
            <a:ext cx="2167969" cy="210344"/>
          </a:xfrm>
          <a:prstGeom prst="rect">
            <a:avLst/>
          </a:prstGeom>
          <a:noFill/>
          <a:ln/>
        </p:spPr>
        <p:txBody>
          <a:bodyPr wrap="none" lIns="0" tIns="0" rIns="0" bIns="0" rtlCol="0" anchor="ctr"/>
          <a:lstStyle/>
          <a:p>
            <a:pPr>
              <a:lnSpc>
                <a:spcPts val="1657"/>
              </a:lnSpc>
            </a:pPr>
            <a:r>
              <a:rPr lang="en-US" sz="1507" b="1" kern="0" spc="-15" dirty="0">
                <a:solidFill>
                  <a:srgbClr val="1565C0"/>
                </a:solidFill>
                <a:latin typeface="Calibri Light" pitchFamily="34" charset="0"/>
                <a:ea typeface="Calibri Light" pitchFamily="34" charset="-122"/>
                <a:cs typeface="Calibri Light" pitchFamily="34" charset="-120"/>
              </a:rPr>
              <a:t>SS</a:t>
            </a:r>
            <a:r>
              <a:rPr lang="en-US" sz="1507" b="1" kern="0" spc="-15" dirty="0">
                <a:solidFill>
                  <a:srgbClr val="0D1B3E"/>
                </a:solidFill>
                <a:latin typeface="Calibri Light" pitchFamily="34" charset="0"/>
                <a:ea typeface="Calibri Light" pitchFamily="34" charset="-122"/>
                <a:cs typeface="Calibri Light" pitchFamily="34" charset="-120"/>
              </a:rPr>
              <a:t> — Sum of Squares</a:t>
            </a:r>
            <a:endParaRPr lang="en-US" sz="1507" dirty="0"/>
          </a:p>
        </p:txBody>
      </p:sp>
      <p:sp>
        <p:nvSpPr>
          <p:cNvPr id="24" name="Text 20"/>
          <p:cNvSpPr/>
          <p:nvPr/>
        </p:nvSpPr>
        <p:spPr>
          <a:xfrm>
            <a:off x="4540647" y="2423915"/>
            <a:ext cx="3172920" cy="634455"/>
          </a:xfrm>
          <a:prstGeom prst="rect">
            <a:avLst/>
          </a:prstGeom>
          <a:noFill/>
          <a:ln/>
        </p:spPr>
        <p:txBody>
          <a:bodyPr wrap="square" lIns="18627" tIns="0" rIns="0" bIns="0" rtlCol="0" anchor="t"/>
          <a:lstStyle/>
          <a:p>
            <a:pPr>
              <a:lnSpc>
                <a:spcPts val="1585"/>
              </a:lnSpc>
            </a:pPr>
            <a:r>
              <a:rPr lang="en-US" sz="1093" dirty="0">
                <a:solidFill>
                  <a:srgbClr val="2D4A80"/>
                </a:solidFill>
                <a:latin typeface="Calibri" pitchFamily="34" charset="0"/>
                <a:ea typeface="Calibri" pitchFamily="34" charset="-122"/>
                <a:cs typeface="Calibri" pitchFamily="34" charset="-120"/>
              </a:rPr>
              <a:t>Measures the total amount of variation. Split into </a:t>
            </a:r>
            <a:r>
              <a:rPr lang="en-US" sz="1093" b="1" dirty="0">
                <a:solidFill>
                  <a:srgbClr val="0D1B3E"/>
                </a:solidFill>
                <a:latin typeface="Calibri" pitchFamily="34" charset="0"/>
                <a:ea typeface="Calibri" pitchFamily="34" charset="-122"/>
                <a:cs typeface="Calibri" pitchFamily="34" charset="-120"/>
              </a:rPr>
              <a:t>SSR</a:t>
            </a:r>
            <a:r>
              <a:rPr lang="en-US" sz="1093" dirty="0">
                <a:solidFill>
                  <a:srgbClr val="2D4A80"/>
                </a:solidFill>
                <a:latin typeface="Calibri" pitchFamily="34" charset="0"/>
                <a:ea typeface="Calibri" pitchFamily="34" charset="-122"/>
                <a:cs typeface="Calibri" pitchFamily="34" charset="-120"/>
              </a:rPr>
              <a:t> (explained by the model) and </a:t>
            </a:r>
            <a:r>
              <a:rPr lang="en-US" sz="1093" b="1" dirty="0">
                <a:solidFill>
                  <a:srgbClr val="0D1B3E"/>
                </a:solidFill>
                <a:latin typeface="Calibri" pitchFamily="34" charset="0"/>
                <a:ea typeface="Calibri" pitchFamily="34" charset="-122"/>
                <a:cs typeface="Calibri" pitchFamily="34" charset="-120"/>
              </a:rPr>
              <a:t>SSE</a:t>
            </a:r>
            <a:r>
              <a:rPr lang="en-US" sz="1093" dirty="0">
                <a:solidFill>
                  <a:srgbClr val="2D4A80"/>
                </a:solidFill>
                <a:latin typeface="Calibri" pitchFamily="34" charset="0"/>
                <a:ea typeface="Calibri" pitchFamily="34" charset="-122"/>
                <a:cs typeface="Calibri" pitchFamily="34" charset="-120"/>
              </a:rPr>
              <a:t> (the leftover error).</a:t>
            </a:r>
            <a:endParaRPr lang="en-US" sz="1093" dirty="0"/>
          </a:p>
        </p:txBody>
      </p:sp>
      <p:sp>
        <p:nvSpPr>
          <p:cNvPr id="25" name="Text 21"/>
          <p:cNvSpPr/>
          <p:nvPr/>
        </p:nvSpPr>
        <p:spPr>
          <a:xfrm>
            <a:off x="4540647" y="3141266"/>
            <a:ext cx="3110707" cy="334188"/>
          </a:xfrm>
          <a:prstGeom prst="roundRect">
            <a:avLst>
              <a:gd name="adj" fmla="val 22802"/>
            </a:avLst>
          </a:prstGeom>
          <a:gradFill rotWithShape="1">
            <a:gsLst>
              <a:gs pos="0">
                <a:srgbClr val="4FC3F7">
                  <a:alpha val="13000"/>
                </a:srgbClr>
              </a:gs>
              <a:gs pos="100000">
                <a:srgbClr val="1565C0">
                  <a:alpha val="9000"/>
                </a:srgbClr>
              </a:gs>
            </a:gsLst>
            <a:lin ang="0" scaled="1"/>
          </a:gradFill>
          <a:ln w="9525">
            <a:solidFill>
              <a:srgbClr val="1565C0">
                <a:alpha val="18000"/>
              </a:srgbClr>
            </a:solidFill>
          </a:ln>
        </p:spPr>
        <p:txBody>
          <a:bodyPr wrap="none" lIns="0" tIns="0" rIns="0" bIns="0" rtlCol="0" anchor="ctr"/>
          <a:lstStyle/>
          <a:p>
            <a:pPr algn="ctr"/>
            <a:r>
              <a:rPr lang="en-US" sz="1053" b="1" dirty="0">
                <a:solidFill>
                  <a:srgbClr val="1565C0"/>
                </a:solidFill>
                <a:latin typeface="Cambria Math" pitchFamily="34" charset="0"/>
                <a:ea typeface="Cambria Math" pitchFamily="34" charset="-122"/>
                <a:cs typeface="Cambria Math" pitchFamily="34" charset="-120"/>
              </a:rPr>
              <a:t>SST = SSR + SSE</a:t>
            </a:r>
            <a:endParaRPr lang="en-US" sz="1053" dirty="0"/>
          </a:p>
        </p:txBody>
      </p:sp>
      <p:sp>
        <p:nvSpPr>
          <p:cNvPr id="26" name="Text 22"/>
          <p:cNvSpPr/>
          <p:nvPr/>
        </p:nvSpPr>
        <p:spPr>
          <a:xfrm>
            <a:off x="8026400" y="1705372"/>
            <a:ext cx="3556000" cy="1923256"/>
          </a:xfrm>
          <a:prstGeom prst="roundRect">
            <a:avLst>
              <a:gd name="adj" fmla="val 7924"/>
            </a:avLst>
          </a:prstGeom>
          <a:solidFill>
            <a:srgbClr val="FFFFFF"/>
          </a:solidFill>
          <a:ln w="9525">
            <a:solidFill>
              <a:srgbClr val="1565C0">
                <a:alpha val="13000"/>
              </a:srgbClr>
            </a:solidFill>
          </a:ln>
          <a:effectLst>
            <a:outerShdw blurRad="128270" dist="29210" dir="5400000" algn="bl" rotWithShape="0">
              <a:srgbClr val="0D1B3E">
                <a:alpha val="7000"/>
              </a:srgbClr>
            </a:outerShdw>
          </a:effectLst>
        </p:spPr>
        <p:txBody>
          <a:bodyPr wrap="square" rtlCol="0" anchor="t"/>
          <a:lstStyle/>
          <a:p>
            <a:endParaRPr lang="en-US" sz="2400" dirty="0"/>
          </a:p>
        </p:txBody>
      </p:sp>
      <p:sp>
        <p:nvSpPr>
          <p:cNvPr id="27" name="Text 23"/>
          <p:cNvSpPr/>
          <p:nvPr/>
        </p:nvSpPr>
        <p:spPr>
          <a:xfrm>
            <a:off x="8249047" y="1909365"/>
            <a:ext cx="419893" cy="461883"/>
          </a:xfrm>
          <a:prstGeom prst="roundRect">
            <a:avLst>
              <a:gd name="adj" fmla="val 27423"/>
            </a:avLst>
          </a:prstGeom>
          <a:gradFill rotWithShape="1">
            <a:gsLst>
              <a:gs pos="0">
                <a:srgbClr val="4FC3F7">
                  <a:alpha val="18000"/>
                </a:srgbClr>
              </a:gs>
              <a:gs pos="100000">
                <a:srgbClr val="1565C0">
                  <a:alpha val="13000"/>
                </a:srgbClr>
              </a:gs>
            </a:gsLst>
            <a:lin ang="2700000" scaled="1"/>
          </a:gradFill>
          <a:ln w="9525">
            <a:solidFill>
              <a:srgbClr val="4FC3F7">
                <a:alpha val="28000"/>
              </a:srgbClr>
            </a:solidFill>
          </a:ln>
        </p:spPr>
        <p:txBody>
          <a:bodyPr wrap="none" lIns="0" tIns="0" rIns="0" bIns="0" rtlCol="0" anchor="ctr"/>
          <a:lstStyle/>
          <a:p>
            <a:pPr algn="ctr"/>
            <a:r>
              <a:rPr lang="en-US" sz="1653" dirty="0">
                <a:solidFill>
                  <a:srgbClr val="0D1B3E"/>
                </a:solidFill>
                <a:latin typeface="Calibri" pitchFamily="34" charset="0"/>
                <a:ea typeface="Calibri" pitchFamily="34" charset="-122"/>
                <a:cs typeface="Calibri" pitchFamily="34" charset="-120"/>
              </a:rPr>
              <a:t>🔢</a:t>
            </a:r>
            <a:endParaRPr lang="en-US" sz="1653" dirty="0"/>
          </a:p>
        </p:txBody>
      </p:sp>
      <p:sp>
        <p:nvSpPr>
          <p:cNvPr id="28" name="Text 24"/>
          <p:cNvSpPr/>
          <p:nvPr/>
        </p:nvSpPr>
        <p:spPr>
          <a:xfrm>
            <a:off x="8784035" y="2014140"/>
            <a:ext cx="2509797" cy="210344"/>
          </a:xfrm>
          <a:prstGeom prst="rect">
            <a:avLst/>
          </a:prstGeom>
          <a:noFill/>
          <a:ln/>
        </p:spPr>
        <p:txBody>
          <a:bodyPr wrap="none" lIns="0" tIns="0" rIns="0" bIns="0" rtlCol="0" anchor="ctr"/>
          <a:lstStyle/>
          <a:p>
            <a:pPr>
              <a:lnSpc>
                <a:spcPts val="1657"/>
              </a:lnSpc>
            </a:pPr>
            <a:r>
              <a:rPr lang="en-US" sz="1507" b="1" kern="0" spc="-15" dirty="0">
                <a:solidFill>
                  <a:srgbClr val="1565C0"/>
                </a:solidFill>
                <a:latin typeface="Calibri Light" pitchFamily="34" charset="0"/>
                <a:ea typeface="Calibri Light" pitchFamily="34" charset="-122"/>
                <a:cs typeface="Calibri Light" pitchFamily="34" charset="-120"/>
              </a:rPr>
              <a:t>df</a:t>
            </a:r>
            <a:r>
              <a:rPr lang="en-US" sz="1507" b="1" kern="0" spc="-15" dirty="0">
                <a:solidFill>
                  <a:srgbClr val="0D1B3E"/>
                </a:solidFill>
                <a:latin typeface="Calibri Light" pitchFamily="34" charset="0"/>
                <a:ea typeface="Calibri Light" pitchFamily="34" charset="-122"/>
                <a:cs typeface="Calibri Light" pitchFamily="34" charset="-120"/>
              </a:rPr>
              <a:t> — Degrees of Freedom</a:t>
            </a:r>
            <a:endParaRPr lang="en-US" sz="1507" dirty="0"/>
          </a:p>
        </p:txBody>
      </p:sp>
      <p:sp>
        <p:nvSpPr>
          <p:cNvPr id="29" name="Text 25"/>
          <p:cNvSpPr/>
          <p:nvPr/>
        </p:nvSpPr>
        <p:spPr>
          <a:xfrm>
            <a:off x="8249047" y="2423915"/>
            <a:ext cx="3172920" cy="634455"/>
          </a:xfrm>
          <a:prstGeom prst="rect">
            <a:avLst/>
          </a:prstGeom>
          <a:noFill/>
          <a:ln/>
        </p:spPr>
        <p:txBody>
          <a:bodyPr wrap="square" lIns="18627" tIns="0" rIns="0" bIns="0" rtlCol="0" anchor="t"/>
          <a:lstStyle/>
          <a:p>
            <a:pPr>
              <a:lnSpc>
                <a:spcPts val="1585"/>
              </a:lnSpc>
            </a:pPr>
            <a:r>
              <a:rPr lang="en-US" sz="1093" dirty="0">
                <a:solidFill>
                  <a:srgbClr val="2D4A80"/>
                </a:solidFill>
                <a:latin typeface="Calibri" pitchFamily="34" charset="0"/>
                <a:ea typeface="Calibri" pitchFamily="34" charset="-122"/>
                <a:cs typeface="Calibri" pitchFamily="34" charset="-120"/>
              </a:rPr>
              <a:t>Counts how many values are </a:t>
            </a:r>
            <a:r>
              <a:rPr lang="en-US" sz="1093" b="1" dirty="0">
                <a:solidFill>
                  <a:srgbClr val="0D1B3E"/>
                </a:solidFill>
                <a:latin typeface="Calibri" pitchFamily="34" charset="0"/>
                <a:ea typeface="Calibri" pitchFamily="34" charset="-122"/>
                <a:cs typeface="Calibri" pitchFamily="34" charset="-120"/>
              </a:rPr>
              <a:t>free to vary</a:t>
            </a:r>
            <a:r>
              <a:rPr lang="en-US" sz="1093" dirty="0">
                <a:solidFill>
                  <a:srgbClr val="2D4A80"/>
                </a:solidFill>
                <a:latin typeface="Calibri" pitchFamily="34" charset="0"/>
                <a:ea typeface="Calibri" pitchFamily="34" charset="-122"/>
                <a:cs typeface="Calibri" pitchFamily="34" charset="-120"/>
              </a:rPr>
              <a:t>. For Regression: df = 1 (for simple regression). For Error: df = n − 2.</a:t>
            </a:r>
            <a:endParaRPr lang="en-US" sz="1093" dirty="0"/>
          </a:p>
        </p:txBody>
      </p:sp>
      <p:sp>
        <p:nvSpPr>
          <p:cNvPr id="30" name="Text 26"/>
          <p:cNvSpPr/>
          <p:nvPr/>
        </p:nvSpPr>
        <p:spPr>
          <a:xfrm>
            <a:off x="609600" y="3781028"/>
            <a:ext cx="3556000" cy="1923256"/>
          </a:xfrm>
          <a:prstGeom prst="roundRect">
            <a:avLst>
              <a:gd name="adj" fmla="val 7924"/>
            </a:avLst>
          </a:prstGeom>
          <a:solidFill>
            <a:srgbClr val="FFFFFF"/>
          </a:solidFill>
          <a:ln w="9525">
            <a:solidFill>
              <a:srgbClr val="1565C0">
                <a:alpha val="13000"/>
              </a:srgbClr>
            </a:solidFill>
          </a:ln>
          <a:effectLst>
            <a:outerShdw blurRad="128270" dist="29210" dir="5400000" algn="bl" rotWithShape="0">
              <a:srgbClr val="0D1B3E">
                <a:alpha val="7000"/>
              </a:srgbClr>
            </a:outerShdw>
          </a:effectLst>
        </p:spPr>
        <p:txBody>
          <a:bodyPr wrap="square" rtlCol="0" anchor="t"/>
          <a:lstStyle/>
          <a:p>
            <a:endParaRPr lang="en-US" sz="2400" dirty="0"/>
          </a:p>
        </p:txBody>
      </p:sp>
      <p:sp>
        <p:nvSpPr>
          <p:cNvPr id="31" name="Text 27"/>
          <p:cNvSpPr/>
          <p:nvPr/>
        </p:nvSpPr>
        <p:spPr>
          <a:xfrm>
            <a:off x="832247" y="3985022"/>
            <a:ext cx="419893" cy="419893"/>
          </a:xfrm>
          <a:prstGeom prst="roundRect">
            <a:avLst>
              <a:gd name="adj" fmla="val 27423"/>
            </a:avLst>
          </a:prstGeom>
          <a:gradFill rotWithShape="1">
            <a:gsLst>
              <a:gs pos="0">
                <a:srgbClr val="4FC3F7">
                  <a:alpha val="18000"/>
                </a:srgbClr>
              </a:gs>
              <a:gs pos="100000">
                <a:srgbClr val="1565C0">
                  <a:alpha val="13000"/>
                </a:srgbClr>
              </a:gs>
            </a:gsLst>
            <a:lin ang="2700000" scaled="1"/>
          </a:gradFill>
          <a:ln w="9525">
            <a:solidFill>
              <a:srgbClr val="4FC3F7">
                <a:alpha val="28000"/>
              </a:srgbClr>
            </a:solidFill>
          </a:ln>
        </p:spPr>
        <p:txBody>
          <a:bodyPr wrap="square" rtlCol="0" anchor="t"/>
          <a:lstStyle/>
          <a:p>
            <a:endParaRPr lang="en-US" sz="2400" dirty="0"/>
          </a:p>
        </p:txBody>
      </p:sp>
      <p:pic>
        <p:nvPicPr>
          <p:cNvPr id="32" name="Image 2" descr="preencoded.png"/>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53801" y="4106577"/>
            <a:ext cx="176784" cy="176784"/>
          </a:xfrm>
          <a:prstGeom prst="rect">
            <a:avLst/>
          </a:prstGeom>
        </p:spPr>
      </p:pic>
      <p:sp>
        <p:nvSpPr>
          <p:cNvPr id="33" name="Text 28"/>
          <p:cNvSpPr/>
          <p:nvPr/>
        </p:nvSpPr>
        <p:spPr>
          <a:xfrm>
            <a:off x="1367235" y="4089797"/>
            <a:ext cx="1917164" cy="210344"/>
          </a:xfrm>
          <a:prstGeom prst="rect">
            <a:avLst/>
          </a:prstGeom>
          <a:noFill/>
          <a:ln/>
        </p:spPr>
        <p:txBody>
          <a:bodyPr wrap="none" lIns="0" tIns="0" rIns="0" bIns="0" rtlCol="0" anchor="ctr"/>
          <a:lstStyle/>
          <a:p>
            <a:pPr>
              <a:lnSpc>
                <a:spcPts val="1657"/>
              </a:lnSpc>
            </a:pPr>
            <a:r>
              <a:rPr lang="en-US" sz="1507" b="1" kern="0" spc="-15" dirty="0">
                <a:solidFill>
                  <a:srgbClr val="1565C0"/>
                </a:solidFill>
                <a:latin typeface="Calibri Light" pitchFamily="34" charset="0"/>
                <a:ea typeface="Calibri Light" pitchFamily="34" charset="-122"/>
                <a:cs typeface="Calibri Light" pitchFamily="34" charset="-120"/>
              </a:rPr>
              <a:t>MS</a:t>
            </a:r>
            <a:r>
              <a:rPr lang="en-US" sz="1507" b="1" kern="0" spc="-15" dirty="0">
                <a:solidFill>
                  <a:srgbClr val="0D1B3E"/>
                </a:solidFill>
                <a:latin typeface="Calibri Light" pitchFamily="34" charset="0"/>
                <a:ea typeface="Calibri Light" pitchFamily="34" charset="-122"/>
                <a:cs typeface="Calibri Light" pitchFamily="34" charset="-120"/>
              </a:rPr>
              <a:t> — Mean Square</a:t>
            </a:r>
            <a:endParaRPr lang="en-US" sz="1507" dirty="0"/>
          </a:p>
        </p:txBody>
      </p:sp>
      <p:sp>
        <p:nvSpPr>
          <p:cNvPr id="34" name="Text 29"/>
          <p:cNvSpPr/>
          <p:nvPr/>
        </p:nvSpPr>
        <p:spPr>
          <a:xfrm>
            <a:off x="832247" y="4499571"/>
            <a:ext cx="3172920" cy="634455"/>
          </a:xfrm>
          <a:prstGeom prst="rect">
            <a:avLst/>
          </a:prstGeom>
          <a:noFill/>
          <a:ln/>
        </p:spPr>
        <p:txBody>
          <a:bodyPr wrap="square" lIns="18627" tIns="0" rIns="0" bIns="0" rtlCol="0" anchor="t"/>
          <a:lstStyle/>
          <a:p>
            <a:pPr>
              <a:lnSpc>
                <a:spcPts val="1585"/>
              </a:lnSpc>
            </a:pPr>
            <a:r>
              <a:rPr lang="en-US" sz="1093" dirty="0">
                <a:solidFill>
                  <a:srgbClr val="2D4A80"/>
                </a:solidFill>
                <a:latin typeface="Calibri" pitchFamily="34" charset="0"/>
                <a:ea typeface="Calibri" pitchFamily="34" charset="-122"/>
                <a:cs typeface="Calibri" pitchFamily="34" charset="-120"/>
              </a:rPr>
              <a:t>Divides each Sum of Squares by its degrees of freedom. This </a:t>
            </a:r>
            <a:r>
              <a:rPr lang="en-US" sz="1093" b="1" dirty="0">
                <a:solidFill>
                  <a:srgbClr val="0D1B3E"/>
                </a:solidFill>
                <a:latin typeface="Calibri" pitchFamily="34" charset="0"/>
                <a:ea typeface="Calibri" pitchFamily="34" charset="-122"/>
                <a:cs typeface="Calibri" pitchFamily="34" charset="-120"/>
              </a:rPr>
              <a:t>averages out</a:t>
            </a:r>
            <a:r>
              <a:rPr lang="en-US" sz="1093" dirty="0">
                <a:solidFill>
                  <a:srgbClr val="2D4A80"/>
                </a:solidFill>
                <a:latin typeface="Calibri" pitchFamily="34" charset="0"/>
                <a:ea typeface="Calibri" pitchFamily="34" charset="-122"/>
                <a:cs typeface="Calibri" pitchFamily="34" charset="-120"/>
              </a:rPr>
              <a:t> the variation so we can compare them fairly.</a:t>
            </a:r>
            <a:endParaRPr lang="en-US" sz="1093" dirty="0"/>
          </a:p>
        </p:txBody>
      </p:sp>
      <p:sp>
        <p:nvSpPr>
          <p:cNvPr id="35" name="Text 30"/>
          <p:cNvSpPr/>
          <p:nvPr/>
        </p:nvSpPr>
        <p:spPr>
          <a:xfrm>
            <a:off x="832247" y="5216922"/>
            <a:ext cx="3110707" cy="334188"/>
          </a:xfrm>
          <a:prstGeom prst="roundRect">
            <a:avLst>
              <a:gd name="adj" fmla="val 22802"/>
            </a:avLst>
          </a:prstGeom>
          <a:gradFill rotWithShape="1">
            <a:gsLst>
              <a:gs pos="0">
                <a:srgbClr val="4FC3F7">
                  <a:alpha val="13000"/>
                </a:srgbClr>
              </a:gs>
              <a:gs pos="100000">
                <a:srgbClr val="1565C0">
                  <a:alpha val="9000"/>
                </a:srgbClr>
              </a:gs>
            </a:gsLst>
            <a:lin ang="0" scaled="1"/>
          </a:gradFill>
          <a:ln w="9525">
            <a:solidFill>
              <a:srgbClr val="1565C0">
                <a:alpha val="18000"/>
              </a:srgbClr>
            </a:solidFill>
          </a:ln>
        </p:spPr>
        <p:txBody>
          <a:bodyPr wrap="none" lIns="0" tIns="0" rIns="0" bIns="0" rtlCol="0" anchor="ctr"/>
          <a:lstStyle/>
          <a:p>
            <a:pPr algn="ctr"/>
            <a:r>
              <a:rPr lang="en-US" sz="1053" b="1" dirty="0">
                <a:solidFill>
                  <a:srgbClr val="1565C0"/>
                </a:solidFill>
                <a:latin typeface="Cambria Math" pitchFamily="34" charset="0"/>
                <a:ea typeface="Cambria Math" pitchFamily="34" charset="-122"/>
                <a:cs typeface="Cambria Math" pitchFamily="34" charset="-120"/>
              </a:rPr>
              <a:t>MS = SS ÷ df</a:t>
            </a:r>
            <a:endParaRPr lang="en-US" sz="1053" dirty="0"/>
          </a:p>
        </p:txBody>
      </p:sp>
      <p:sp>
        <p:nvSpPr>
          <p:cNvPr id="36" name="Text 31"/>
          <p:cNvSpPr/>
          <p:nvPr/>
        </p:nvSpPr>
        <p:spPr>
          <a:xfrm>
            <a:off x="4318000" y="3781028"/>
            <a:ext cx="3556000" cy="1923256"/>
          </a:xfrm>
          <a:prstGeom prst="roundRect">
            <a:avLst>
              <a:gd name="adj" fmla="val 7924"/>
            </a:avLst>
          </a:prstGeom>
          <a:solidFill>
            <a:srgbClr val="FFFFFF"/>
          </a:solidFill>
          <a:ln w="9525">
            <a:solidFill>
              <a:srgbClr val="1565C0">
                <a:alpha val="13000"/>
              </a:srgbClr>
            </a:solidFill>
          </a:ln>
          <a:effectLst>
            <a:outerShdw blurRad="128270" dist="29210" dir="5400000" algn="bl" rotWithShape="0">
              <a:srgbClr val="0D1B3E">
                <a:alpha val="7000"/>
              </a:srgbClr>
            </a:outerShdw>
          </a:effectLst>
        </p:spPr>
        <p:txBody>
          <a:bodyPr wrap="square" rtlCol="0" anchor="t"/>
          <a:lstStyle/>
          <a:p>
            <a:endParaRPr lang="en-US" sz="2400" dirty="0"/>
          </a:p>
        </p:txBody>
      </p:sp>
      <p:sp>
        <p:nvSpPr>
          <p:cNvPr id="37" name="Text 32"/>
          <p:cNvSpPr/>
          <p:nvPr/>
        </p:nvSpPr>
        <p:spPr>
          <a:xfrm>
            <a:off x="4540647" y="3985022"/>
            <a:ext cx="419893" cy="419893"/>
          </a:xfrm>
          <a:prstGeom prst="roundRect">
            <a:avLst>
              <a:gd name="adj" fmla="val 27423"/>
            </a:avLst>
          </a:prstGeom>
          <a:gradFill rotWithShape="1">
            <a:gsLst>
              <a:gs pos="0">
                <a:srgbClr val="4FC3F7">
                  <a:alpha val="18000"/>
                </a:srgbClr>
              </a:gs>
              <a:gs pos="100000">
                <a:srgbClr val="1565C0">
                  <a:alpha val="13000"/>
                </a:srgbClr>
              </a:gs>
            </a:gsLst>
            <a:lin ang="2700000" scaled="1"/>
          </a:gradFill>
          <a:ln w="9525">
            <a:solidFill>
              <a:srgbClr val="4FC3F7">
                <a:alpha val="28000"/>
              </a:srgbClr>
            </a:solidFill>
          </a:ln>
        </p:spPr>
        <p:txBody>
          <a:bodyPr wrap="square" rtlCol="0" anchor="t"/>
          <a:lstStyle/>
          <a:p>
            <a:endParaRPr lang="en-US" sz="2400" dirty="0"/>
          </a:p>
        </p:txBody>
      </p:sp>
      <p:pic>
        <p:nvPicPr>
          <p:cNvPr id="38" name="Image 3" descr="preencoded.png"/>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657925" y="4102299"/>
            <a:ext cx="185340" cy="185340"/>
          </a:xfrm>
          <a:prstGeom prst="rect">
            <a:avLst/>
          </a:prstGeom>
        </p:spPr>
      </p:pic>
      <p:sp>
        <p:nvSpPr>
          <p:cNvPr id="39" name="Text 33"/>
          <p:cNvSpPr/>
          <p:nvPr/>
        </p:nvSpPr>
        <p:spPr>
          <a:xfrm>
            <a:off x="5075635" y="4089797"/>
            <a:ext cx="1863904" cy="210344"/>
          </a:xfrm>
          <a:prstGeom prst="rect">
            <a:avLst/>
          </a:prstGeom>
          <a:noFill/>
          <a:ln/>
        </p:spPr>
        <p:txBody>
          <a:bodyPr wrap="none" lIns="0" tIns="0" rIns="0" bIns="0" rtlCol="0" anchor="ctr"/>
          <a:lstStyle/>
          <a:p>
            <a:pPr>
              <a:lnSpc>
                <a:spcPts val="1657"/>
              </a:lnSpc>
            </a:pPr>
            <a:r>
              <a:rPr lang="en-US" sz="1507" b="1" kern="0" spc="-15" dirty="0">
                <a:solidFill>
                  <a:srgbClr val="1565C0"/>
                </a:solidFill>
                <a:latin typeface="Calibri Light" pitchFamily="34" charset="0"/>
                <a:ea typeface="Calibri Light" pitchFamily="34" charset="-122"/>
                <a:cs typeface="Calibri Light" pitchFamily="34" charset="-120"/>
              </a:rPr>
              <a:t>F</a:t>
            </a:r>
            <a:r>
              <a:rPr lang="en-US" sz="1507" b="1" kern="0" spc="-15" dirty="0">
                <a:solidFill>
                  <a:srgbClr val="0D1B3E"/>
                </a:solidFill>
                <a:latin typeface="Calibri Light" pitchFamily="34" charset="0"/>
                <a:ea typeface="Calibri Light" pitchFamily="34" charset="-122"/>
                <a:cs typeface="Calibri Light" pitchFamily="34" charset="-120"/>
              </a:rPr>
              <a:t> — The F-Statistic</a:t>
            </a:r>
            <a:endParaRPr lang="en-US" sz="1507" dirty="0"/>
          </a:p>
        </p:txBody>
      </p:sp>
      <p:sp>
        <p:nvSpPr>
          <p:cNvPr id="40" name="Text 34"/>
          <p:cNvSpPr/>
          <p:nvPr/>
        </p:nvSpPr>
        <p:spPr>
          <a:xfrm>
            <a:off x="4540647" y="4499571"/>
            <a:ext cx="3172920" cy="634455"/>
          </a:xfrm>
          <a:prstGeom prst="rect">
            <a:avLst/>
          </a:prstGeom>
          <a:noFill/>
          <a:ln/>
        </p:spPr>
        <p:txBody>
          <a:bodyPr wrap="square" lIns="18627" tIns="0" rIns="0" bIns="0" rtlCol="0" anchor="t"/>
          <a:lstStyle/>
          <a:p>
            <a:pPr>
              <a:lnSpc>
                <a:spcPts val="1585"/>
              </a:lnSpc>
            </a:pPr>
            <a:r>
              <a:rPr lang="en-US" sz="1093" dirty="0">
                <a:solidFill>
                  <a:srgbClr val="2D4A80"/>
                </a:solidFill>
                <a:latin typeface="Calibri" pitchFamily="34" charset="0"/>
                <a:ea typeface="Calibri" pitchFamily="34" charset="-122"/>
                <a:cs typeface="Calibri" pitchFamily="34" charset="-120"/>
              </a:rPr>
              <a:t>The </a:t>
            </a:r>
            <a:r>
              <a:rPr lang="en-US" sz="1093" b="1" dirty="0">
                <a:solidFill>
                  <a:srgbClr val="0D1B3E"/>
                </a:solidFill>
                <a:latin typeface="Calibri" pitchFamily="34" charset="0"/>
                <a:ea typeface="Calibri" pitchFamily="34" charset="-122"/>
                <a:cs typeface="Calibri" pitchFamily="34" charset="-120"/>
              </a:rPr>
              <a:t>main result</a:t>
            </a:r>
            <a:r>
              <a:rPr lang="en-US" sz="1093" dirty="0">
                <a:solidFill>
                  <a:srgbClr val="2D4A80"/>
                </a:solidFill>
                <a:latin typeface="Calibri" pitchFamily="34" charset="0"/>
                <a:ea typeface="Calibri" pitchFamily="34" charset="-122"/>
                <a:cs typeface="Calibri" pitchFamily="34" charset="-120"/>
              </a:rPr>
              <a:t> of ANOVA. A big F means the model explains much more than the noise. A small F means it doesn't.</a:t>
            </a:r>
            <a:endParaRPr lang="en-US" sz="1093" dirty="0"/>
          </a:p>
        </p:txBody>
      </p:sp>
      <p:sp>
        <p:nvSpPr>
          <p:cNvPr id="41" name="Text 35"/>
          <p:cNvSpPr/>
          <p:nvPr/>
        </p:nvSpPr>
        <p:spPr>
          <a:xfrm>
            <a:off x="4540647" y="5216922"/>
            <a:ext cx="3110707" cy="334188"/>
          </a:xfrm>
          <a:prstGeom prst="roundRect">
            <a:avLst>
              <a:gd name="adj" fmla="val 22802"/>
            </a:avLst>
          </a:prstGeom>
          <a:gradFill rotWithShape="1">
            <a:gsLst>
              <a:gs pos="0">
                <a:srgbClr val="4FC3F7">
                  <a:alpha val="13000"/>
                </a:srgbClr>
              </a:gs>
              <a:gs pos="100000">
                <a:srgbClr val="1565C0">
                  <a:alpha val="9000"/>
                </a:srgbClr>
              </a:gs>
            </a:gsLst>
            <a:lin ang="0" scaled="1"/>
          </a:gradFill>
          <a:ln w="9525">
            <a:solidFill>
              <a:srgbClr val="1565C0">
                <a:alpha val="18000"/>
              </a:srgbClr>
            </a:solidFill>
          </a:ln>
        </p:spPr>
        <p:txBody>
          <a:bodyPr wrap="none" lIns="0" tIns="0" rIns="0" bIns="0" rtlCol="0" anchor="ctr"/>
          <a:lstStyle/>
          <a:p>
            <a:pPr algn="ctr"/>
            <a:r>
              <a:rPr lang="en-US" sz="1053" b="1" dirty="0">
                <a:solidFill>
                  <a:srgbClr val="1565C0"/>
                </a:solidFill>
                <a:latin typeface="Cambria Math" pitchFamily="34" charset="0"/>
                <a:ea typeface="Cambria Math" pitchFamily="34" charset="-122"/>
                <a:cs typeface="Cambria Math" pitchFamily="34" charset="-120"/>
              </a:rPr>
              <a:t>F = MSR ÷ MSE</a:t>
            </a:r>
            <a:endParaRPr lang="en-US" sz="1053" dirty="0"/>
          </a:p>
        </p:txBody>
      </p:sp>
      <p:sp>
        <p:nvSpPr>
          <p:cNvPr id="42" name="Text 36"/>
          <p:cNvSpPr/>
          <p:nvPr/>
        </p:nvSpPr>
        <p:spPr>
          <a:xfrm>
            <a:off x="8026400" y="3781028"/>
            <a:ext cx="3556000" cy="1923256"/>
          </a:xfrm>
          <a:prstGeom prst="roundRect">
            <a:avLst>
              <a:gd name="adj" fmla="val 7924"/>
            </a:avLst>
          </a:prstGeom>
          <a:solidFill>
            <a:srgbClr val="FFFFFF"/>
          </a:solidFill>
          <a:ln w="9525">
            <a:solidFill>
              <a:srgbClr val="1565C0">
                <a:alpha val="13000"/>
              </a:srgbClr>
            </a:solidFill>
          </a:ln>
          <a:effectLst>
            <a:outerShdw blurRad="128270" dist="29210" dir="5400000" algn="bl" rotWithShape="0">
              <a:srgbClr val="0D1B3E">
                <a:alpha val="7000"/>
              </a:srgbClr>
            </a:outerShdw>
          </a:effectLst>
        </p:spPr>
        <p:txBody>
          <a:bodyPr wrap="square" rtlCol="0" anchor="t"/>
          <a:lstStyle/>
          <a:p>
            <a:endParaRPr lang="en-US" sz="2400" dirty="0"/>
          </a:p>
        </p:txBody>
      </p:sp>
      <p:sp>
        <p:nvSpPr>
          <p:cNvPr id="43" name="Text 37"/>
          <p:cNvSpPr/>
          <p:nvPr/>
        </p:nvSpPr>
        <p:spPr>
          <a:xfrm>
            <a:off x="8249047" y="3985022"/>
            <a:ext cx="419893" cy="419893"/>
          </a:xfrm>
          <a:prstGeom prst="roundRect">
            <a:avLst>
              <a:gd name="adj" fmla="val 27423"/>
            </a:avLst>
          </a:prstGeom>
          <a:gradFill rotWithShape="1">
            <a:gsLst>
              <a:gs pos="0">
                <a:srgbClr val="4FC3F7">
                  <a:alpha val="18000"/>
                </a:srgbClr>
              </a:gs>
              <a:gs pos="100000">
                <a:srgbClr val="1565C0">
                  <a:alpha val="13000"/>
                </a:srgbClr>
              </a:gs>
            </a:gsLst>
            <a:lin ang="2700000" scaled="1"/>
          </a:gradFill>
          <a:ln w="9525">
            <a:solidFill>
              <a:srgbClr val="4FC3F7">
                <a:alpha val="28000"/>
              </a:srgbClr>
            </a:solidFill>
          </a:ln>
        </p:spPr>
        <p:txBody>
          <a:bodyPr wrap="square" rtlCol="0" anchor="t"/>
          <a:lstStyle/>
          <a:p>
            <a:endParaRPr lang="en-US" sz="2400" dirty="0"/>
          </a:p>
        </p:txBody>
      </p:sp>
      <p:pic>
        <p:nvPicPr>
          <p:cNvPr id="44" name="Image 4" descr="preencoded.png"/>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366325" y="4102299"/>
            <a:ext cx="185340" cy="185340"/>
          </a:xfrm>
          <a:prstGeom prst="rect">
            <a:avLst/>
          </a:prstGeom>
        </p:spPr>
      </p:pic>
      <p:sp>
        <p:nvSpPr>
          <p:cNvPr id="45" name="Text 38"/>
          <p:cNvSpPr/>
          <p:nvPr/>
        </p:nvSpPr>
        <p:spPr>
          <a:xfrm>
            <a:off x="8784036" y="4089797"/>
            <a:ext cx="721201" cy="210344"/>
          </a:xfrm>
          <a:prstGeom prst="rect">
            <a:avLst/>
          </a:prstGeom>
          <a:noFill/>
          <a:ln/>
        </p:spPr>
        <p:txBody>
          <a:bodyPr wrap="none" lIns="0" tIns="0" rIns="0" bIns="0" rtlCol="0" anchor="ctr"/>
          <a:lstStyle/>
          <a:p>
            <a:pPr>
              <a:lnSpc>
                <a:spcPts val="1657"/>
              </a:lnSpc>
            </a:pPr>
            <a:r>
              <a:rPr lang="en-US" sz="1507" b="1" kern="0" spc="-15" dirty="0">
                <a:solidFill>
                  <a:srgbClr val="1565C0"/>
                </a:solidFill>
                <a:latin typeface="Calibri Light" pitchFamily="34" charset="0"/>
                <a:ea typeface="Calibri Light" pitchFamily="34" charset="-122"/>
                <a:cs typeface="Calibri Light" pitchFamily="34" charset="-120"/>
              </a:rPr>
              <a:t>p-value</a:t>
            </a:r>
            <a:endParaRPr lang="en-US" sz="1507" dirty="0"/>
          </a:p>
        </p:txBody>
      </p:sp>
      <p:sp>
        <p:nvSpPr>
          <p:cNvPr id="46" name="Text 39"/>
          <p:cNvSpPr/>
          <p:nvPr/>
        </p:nvSpPr>
        <p:spPr>
          <a:xfrm>
            <a:off x="8249047" y="4499571"/>
            <a:ext cx="3172920" cy="634455"/>
          </a:xfrm>
          <a:prstGeom prst="rect">
            <a:avLst/>
          </a:prstGeom>
          <a:noFill/>
          <a:ln/>
        </p:spPr>
        <p:txBody>
          <a:bodyPr wrap="square" lIns="18627" tIns="0" rIns="0" bIns="0" rtlCol="0" anchor="t"/>
          <a:lstStyle/>
          <a:p>
            <a:pPr>
              <a:lnSpc>
                <a:spcPts val="1585"/>
              </a:lnSpc>
            </a:pPr>
            <a:r>
              <a:rPr lang="en-US" sz="1093" dirty="0">
                <a:solidFill>
                  <a:srgbClr val="2D4A80"/>
                </a:solidFill>
                <a:latin typeface="Calibri" pitchFamily="34" charset="0"/>
                <a:ea typeface="Calibri" pitchFamily="34" charset="-122"/>
                <a:cs typeface="Calibri" pitchFamily="34" charset="-120"/>
              </a:rPr>
              <a:t>The probability of getting our F-statistic </a:t>
            </a:r>
            <a:r>
              <a:rPr lang="en-US" sz="1093" b="1" dirty="0">
                <a:solidFill>
                  <a:srgbClr val="0D1B3E"/>
                </a:solidFill>
                <a:latin typeface="Calibri" pitchFamily="34" charset="0"/>
                <a:ea typeface="Calibri" pitchFamily="34" charset="-122"/>
                <a:cs typeface="Calibri" pitchFamily="34" charset="-120"/>
              </a:rPr>
              <a:t>just by chance</a:t>
            </a:r>
            <a:r>
              <a:rPr lang="en-US" sz="1093" dirty="0">
                <a:solidFill>
                  <a:srgbClr val="2D4A80"/>
                </a:solidFill>
                <a:latin typeface="Calibri" pitchFamily="34" charset="0"/>
                <a:ea typeface="Calibri" pitchFamily="34" charset="-122"/>
                <a:cs typeface="Calibri" pitchFamily="34" charset="-120"/>
              </a:rPr>
              <a:t>. If p &lt; 0.05, we can trust that our model really works! ✅</a:t>
            </a:r>
            <a:endParaRPr lang="en-US" sz="1093" dirty="0"/>
          </a:p>
        </p:txBody>
      </p:sp>
      <p:sp>
        <p:nvSpPr>
          <p:cNvPr id="47" name="Text 40"/>
          <p:cNvSpPr/>
          <p:nvPr/>
        </p:nvSpPr>
        <p:spPr>
          <a:xfrm>
            <a:off x="0" y="6438107"/>
            <a:ext cx="12192000" cy="419893"/>
          </a:xfrm>
          <a:prstGeom prst="rect">
            <a:avLst/>
          </a:prstGeom>
          <a:gradFill rotWithShape="1">
            <a:gsLst>
              <a:gs pos="0">
                <a:srgbClr val="1565C0"/>
              </a:gs>
              <a:gs pos="100000">
                <a:srgbClr val="0D47A1"/>
              </a:gs>
            </a:gsLst>
            <a:lin ang="0" scaled="1"/>
          </a:gradFill>
          <a:ln/>
        </p:spPr>
        <p:txBody>
          <a:bodyPr wrap="square" rtlCol="0" anchor="t"/>
          <a:lstStyle/>
          <a:p>
            <a:endParaRPr lang="en-US" sz="2400" dirty="0"/>
          </a:p>
        </p:txBody>
      </p:sp>
      <p:sp>
        <p:nvSpPr>
          <p:cNvPr id="48" name="Text 41"/>
          <p:cNvSpPr/>
          <p:nvPr/>
        </p:nvSpPr>
        <p:spPr>
          <a:xfrm>
            <a:off x="0" y="6467674"/>
            <a:ext cx="2033984" cy="371377"/>
          </a:xfrm>
          <a:prstGeom prst="rect">
            <a:avLst/>
          </a:prstGeom>
          <a:noFill/>
          <a:ln/>
        </p:spPr>
        <p:txBody>
          <a:bodyPr wrap="none" lIns="76200" tIns="0" rIns="76200" bIns="0" rtlCol="0" anchor="t"/>
          <a:lstStyle/>
          <a:p>
            <a:pPr algn="ctr"/>
            <a:r>
              <a:rPr lang="en-US" sz="1013" b="1" kern="0" spc="51" dirty="0">
                <a:solidFill>
                  <a:srgbClr val="FFFFFF"/>
                </a:solidFill>
                <a:latin typeface="Calibri Light" pitchFamily="34" charset="0"/>
                <a:ea typeface="Calibri Light" pitchFamily="34" charset="-122"/>
                <a:cs typeface="Calibri Light" pitchFamily="34" charset="-120"/>
              </a:rPr>
              <a:t>SOURCE </a:t>
            </a:r>
            <a:r>
              <a:rPr lang="en-US" sz="827" b="1" kern="0" spc="51" dirty="0">
                <a:solidFill>
                  <a:srgbClr val="FFFFFF">
                    <a:alpha val="60000"/>
                  </a:srgbClr>
                </a:solidFill>
                <a:latin typeface="Calibri Light" pitchFamily="34" charset="0"/>
                <a:ea typeface="Calibri Light" pitchFamily="34" charset="-122"/>
                <a:cs typeface="Calibri Light" pitchFamily="34" charset="-120"/>
              </a:rPr>
              <a:t>REGRESSION / ERROR</a:t>
            </a:r>
            <a:endParaRPr lang="en-US" sz="1013" dirty="0"/>
          </a:p>
        </p:txBody>
      </p:sp>
      <p:sp>
        <p:nvSpPr>
          <p:cNvPr id="49" name="Text 42"/>
          <p:cNvSpPr/>
          <p:nvPr/>
        </p:nvSpPr>
        <p:spPr>
          <a:xfrm>
            <a:off x="2021285" y="6467674"/>
            <a:ext cx="12700" cy="360561"/>
          </a:xfrm>
          <a:prstGeom prst="rect">
            <a:avLst/>
          </a:prstGeom>
          <a:solidFill>
            <a:srgbClr val="FFFFFF">
              <a:alpha val="18000"/>
            </a:srgbClr>
          </a:solidFill>
          <a:ln/>
        </p:spPr>
        <p:txBody>
          <a:bodyPr wrap="none" rtlCol="0" anchor="t"/>
          <a:lstStyle/>
          <a:p>
            <a:endParaRPr lang="en-US" sz="2400" dirty="0"/>
          </a:p>
        </p:txBody>
      </p:sp>
      <p:sp>
        <p:nvSpPr>
          <p:cNvPr id="50" name="Text 43"/>
          <p:cNvSpPr/>
          <p:nvPr/>
        </p:nvSpPr>
        <p:spPr>
          <a:xfrm>
            <a:off x="2033985" y="6467674"/>
            <a:ext cx="2034183" cy="371377"/>
          </a:xfrm>
          <a:prstGeom prst="rect">
            <a:avLst/>
          </a:prstGeom>
          <a:noFill/>
          <a:ln/>
        </p:spPr>
        <p:txBody>
          <a:bodyPr wrap="none" lIns="76200" tIns="0" rIns="76200" bIns="0" rtlCol="0" anchor="t"/>
          <a:lstStyle/>
          <a:p>
            <a:pPr algn="ctr"/>
            <a:r>
              <a:rPr lang="en-US" sz="1013" b="1" kern="0" spc="51" dirty="0">
                <a:solidFill>
                  <a:srgbClr val="FFFFFF"/>
                </a:solidFill>
                <a:latin typeface="Calibri Light" pitchFamily="34" charset="0"/>
                <a:ea typeface="Calibri Light" pitchFamily="34" charset="-122"/>
                <a:cs typeface="Calibri Light" pitchFamily="34" charset="-120"/>
              </a:rPr>
              <a:t>SS </a:t>
            </a:r>
            <a:r>
              <a:rPr lang="en-US" sz="827" b="1" kern="0" spc="51" dirty="0">
                <a:solidFill>
                  <a:srgbClr val="FFFFFF">
                    <a:alpha val="60000"/>
                  </a:srgbClr>
                </a:solidFill>
                <a:latin typeface="Calibri Light" pitchFamily="34" charset="0"/>
                <a:ea typeface="Calibri Light" pitchFamily="34" charset="-122"/>
                <a:cs typeface="Calibri Light" pitchFamily="34" charset="-120"/>
              </a:rPr>
              <a:t>SSR &amp; SSE</a:t>
            </a:r>
            <a:endParaRPr lang="en-US" sz="1013" dirty="0"/>
          </a:p>
        </p:txBody>
      </p:sp>
      <p:sp>
        <p:nvSpPr>
          <p:cNvPr id="51" name="Text 44"/>
          <p:cNvSpPr/>
          <p:nvPr/>
        </p:nvSpPr>
        <p:spPr>
          <a:xfrm>
            <a:off x="4055467" y="6467674"/>
            <a:ext cx="12700" cy="360561"/>
          </a:xfrm>
          <a:prstGeom prst="rect">
            <a:avLst/>
          </a:prstGeom>
          <a:solidFill>
            <a:srgbClr val="FFFFFF">
              <a:alpha val="18000"/>
            </a:srgbClr>
          </a:solidFill>
          <a:ln/>
        </p:spPr>
        <p:txBody>
          <a:bodyPr wrap="none" rtlCol="0" anchor="t"/>
          <a:lstStyle/>
          <a:p>
            <a:endParaRPr lang="en-US" sz="2400" dirty="0"/>
          </a:p>
        </p:txBody>
      </p:sp>
      <p:sp>
        <p:nvSpPr>
          <p:cNvPr id="52" name="Text 45"/>
          <p:cNvSpPr/>
          <p:nvPr/>
        </p:nvSpPr>
        <p:spPr>
          <a:xfrm>
            <a:off x="4068167" y="6467674"/>
            <a:ext cx="2033984" cy="371377"/>
          </a:xfrm>
          <a:prstGeom prst="rect">
            <a:avLst/>
          </a:prstGeom>
          <a:noFill/>
          <a:ln/>
        </p:spPr>
        <p:txBody>
          <a:bodyPr wrap="none" lIns="76200" tIns="0" rIns="76200" bIns="0" rtlCol="0" anchor="t"/>
          <a:lstStyle/>
          <a:p>
            <a:pPr algn="ctr"/>
            <a:r>
              <a:rPr lang="en-US" sz="1013" b="1" kern="0" spc="51" dirty="0">
                <a:solidFill>
                  <a:srgbClr val="FFFFFF"/>
                </a:solidFill>
                <a:latin typeface="Calibri Light" pitchFamily="34" charset="0"/>
                <a:ea typeface="Calibri Light" pitchFamily="34" charset="-122"/>
                <a:cs typeface="Calibri Light" pitchFamily="34" charset="-120"/>
              </a:rPr>
              <a:t>DF </a:t>
            </a:r>
            <a:r>
              <a:rPr lang="en-US" sz="827" b="1" kern="0" spc="51" dirty="0">
                <a:solidFill>
                  <a:srgbClr val="FFFFFF">
                    <a:alpha val="60000"/>
                  </a:srgbClr>
                </a:solidFill>
                <a:latin typeface="Calibri Light" pitchFamily="34" charset="0"/>
                <a:ea typeface="Calibri Light" pitchFamily="34" charset="-122"/>
                <a:cs typeface="Calibri Light" pitchFamily="34" charset="-120"/>
              </a:rPr>
              <a:t>FREE VALUES</a:t>
            </a:r>
            <a:endParaRPr lang="en-US" sz="1013" dirty="0"/>
          </a:p>
        </p:txBody>
      </p:sp>
      <p:sp>
        <p:nvSpPr>
          <p:cNvPr id="53" name="Text 46"/>
          <p:cNvSpPr/>
          <p:nvPr/>
        </p:nvSpPr>
        <p:spPr>
          <a:xfrm>
            <a:off x="6089453" y="6467674"/>
            <a:ext cx="12700" cy="360561"/>
          </a:xfrm>
          <a:prstGeom prst="rect">
            <a:avLst/>
          </a:prstGeom>
          <a:solidFill>
            <a:srgbClr val="FFFFFF">
              <a:alpha val="18000"/>
            </a:srgbClr>
          </a:solidFill>
          <a:ln/>
        </p:spPr>
        <p:txBody>
          <a:bodyPr wrap="none" rtlCol="0" anchor="t"/>
          <a:lstStyle/>
          <a:p>
            <a:endParaRPr lang="en-US" sz="2400" dirty="0"/>
          </a:p>
        </p:txBody>
      </p:sp>
      <p:sp>
        <p:nvSpPr>
          <p:cNvPr id="54" name="Text 47"/>
          <p:cNvSpPr/>
          <p:nvPr/>
        </p:nvSpPr>
        <p:spPr>
          <a:xfrm>
            <a:off x="6102153" y="6467674"/>
            <a:ext cx="2034183" cy="371377"/>
          </a:xfrm>
          <a:prstGeom prst="rect">
            <a:avLst/>
          </a:prstGeom>
          <a:noFill/>
          <a:ln/>
        </p:spPr>
        <p:txBody>
          <a:bodyPr wrap="none" lIns="76200" tIns="0" rIns="76200" bIns="0" rtlCol="0" anchor="t"/>
          <a:lstStyle/>
          <a:p>
            <a:pPr algn="ctr"/>
            <a:r>
              <a:rPr lang="en-US" sz="1013" b="1" kern="0" spc="51" dirty="0">
                <a:solidFill>
                  <a:srgbClr val="FFFFFF"/>
                </a:solidFill>
                <a:latin typeface="Calibri Light" pitchFamily="34" charset="0"/>
                <a:ea typeface="Calibri Light" pitchFamily="34" charset="-122"/>
                <a:cs typeface="Calibri Light" pitchFamily="34" charset="-120"/>
              </a:rPr>
              <a:t>MS </a:t>
            </a:r>
            <a:r>
              <a:rPr lang="en-US" sz="827" b="1" kern="0" spc="51" dirty="0">
                <a:solidFill>
                  <a:srgbClr val="FFFFFF">
                    <a:alpha val="60000"/>
                  </a:srgbClr>
                </a:solidFill>
                <a:latin typeface="Calibri Light" pitchFamily="34" charset="0"/>
                <a:ea typeface="Calibri Light" pitchFamily="34" charset="-122"/>
                <a:cs typeface="Calibri Light" pitchFamily="34" charset="-120"/>
              </a:rPr>
              <a:t>SS ÷ DF</a:t>
            </a:r>
            <a:endParaRPr lang="en-US" sz="1013" dirty="0"/>
          </a:p>
        </p:txBody>
      </p:sp>
      <p:sp>
        <p:nvSpPr>
          <p:cNvPr id="55" name="Text 48"/>
          <p:cNvSpPr/>
          <p:nvPr/>
        </p:nvSpPr>
        <p:spPr>
          <a:xfrm>
            <a:off x="8123635" y="6467674"/>
            <a:ext cx="12700" cy="360561"/>
          </a:xfrm>
          <a:prstGeom prst="rect">
            <a:avLst/>
          </a:prstGeom>
          <a:solidFill>
            <a:srgbClr val="FFFFFF">
              <a:alpha val="18000"/>
            </a:srgbClr>
          </a:solidFill>
          <a:ln/>
        </p:spPr>
        <p:txBody>
          <a:bodyPr wrap="none" rtlCol="0" anchor="t"/>
          <a:lstStyle/>
          <a:p>
            <a:endParaRPr lang="en-US" sz="2400" dirty="0"/>
          </a:p>
        </p:txBody>
      </p:sp>
      <p:sp>
        <p:nvSpPr>
          <p:cNvPr id="56" name="Text 49"/>
          <p:cNvSpPr/>
          <p:nvPr/>
        </p:nvSpPr>
        <p:spPr>
          <a:xfrm>
            <a:off x="8136335" y="6467674"/>
            <a:ext cx="2034183" cy="371377"/>
          </a:xfrm>
          <a:prstGeom prst="rect">
            <a:avLst/>
          </a:prstGeom>
          <a:noFill/>
          <a:ln/>
        </p:spPr>
        <p:txBody>
          <a:bodyPr wrap="none" lIns="76200" tIns="0" rIns="76200" bIns="0" rtlCol="0" anchor="t"/>
          <a:lstStyle/>
          <a:p>
            <a:pPr algn="ctr"/>
            <a:r>
              <a:rPr lang="en-US" sz="1013" b="1" kern="0" spc="51" dirty="0">
                <a:solidFill>
                  <a:srgbClr val="FFFFFF"/>
                </a:solidFill>
                <a:latin typeface="Calibri Light" pitchFamily="34" charset="0"/>
                <a:ea typeface="Calibri Light" pitchFamily="34" charset="-122"/>
                <a:cs typeface="Calibri Light" pitchFamily="34" charset="-120"/>
              </a:rPr>
              <a:t>F </a:t>
            </a:r>
            <a:r>
              <a:rPr lang="en-US" sz="827" b="1" kern="0" spc="51" dirty="0">
                <a:solidFill>
                  <a:srgbClr val="FFFFFF">
                    <a:alpha val="60000"/>
                  </a:srgbClr>
                </a:solidFill>
                <a:latin typeface="Calibri Light" pitchFamily="34" charset="0"/>
                <a:ea typeface="Calibri Light" pitchFamily="34" charset="-122"/>
                <a:cs typeface="Calibri Light" pitchFamily="34" charset="-120"/>
              </a:rPr>
              <a:t>MSR ÷ MSE</a:t>
            </a:r>
            <a:endParaRPr lang="en-US" sz="1013" dirty="0"/>
          </a:p>
        </p:txBody>
      </p:sp>
      <p:sp>
        <p:nvSpPr>
          <p:cNvPr id="57" name="Text 50"/>
          <p:cNvSpPr/>
          <p:nvPr/>
        </p:nvSpPr>
        <p:spPr>
          <a:xfrm>
            <a:off x="10157818" y="6467674"/>
            <a:ext cx="12700" cy="360561"/>
          </a:xfrm>
          <a:prstGeom prst="rect">
            <a:avLst/>
          </a:prstGeom>
          <a:solidFill>
            <a:srgbClr val="FFFFFF">
              <a:alpha val="18000"/>
            </a:srgbClr>
          </a:solidFill>
          <a:ln/>
        </p:spPr>
        <p:txBody>
          <a:bodyPr wrap="none" rtlCol="0" anchor="t"/>
          <a:lstStyle/>
          <a:p>
            <a:endParaRPr lang="en-US" sz="2400" dirty="0"/>
          </a:p>
        </p:txBody>
      </p:sp>
      <p:sp>
        <p:nvSpPr>
          <p:cNvPr id="58" name="Text 51"/>
          <p:cNvSpPr/>
          <p:nvPr/>
        </p:nvSpPr>
        <p:spPr>
          <a:xfrm>
            <a:off x="10228027" y="6467674"/>
            <a:ext cx="1906464" cy="378589"/>
          </a:xfrm>
          <a:prstGeom prst="rect">
            <a:avLst/>
          </a:prstGeom>
          <a:noFill/>
          <a:ln/>
        </p:spPr>
        <p:txBody>
          <a:bodyPr wrap="square" lIns="0" tIns="0" rIns="0" bIns="0" rtlCol="0" anchor="ctr"/>
          <a:lstStyle/>
          <a:p>
            <a:pPr algn="ctr">
              <a:lnSpc>
                <a:spcPts val="1520"/>
              </a:lnSpc>
            </a:pPr>
            <a:r>
              <a:rPr lang="en-US" sz="1013" kern="0" spc="51" dirty="0">
                <a:solidFill>
                  <a:srgbClr val="FFFFFF">
                    <a:alpha val="92000"/>
                  </a:srgbClr>
                </a:solidFill>
                <a:latin typeface="Calibri Light" pitchFamily="34" charset="0"/>
                <a:ea typeface="Calibri Light" pitchFamily="34" charset="-122"/>
                <a:cs typeface="Calibri Light" pitchFamily="34" charset="-120"/>
              </a:rPr>
              <a:t>P-VALUE </a:t>
            </a:r>
            <a:r>
              <a:rPr lang="en-US" sz="827" kern="0" spc="51" dirty="0">
                <a:solidFill>
                  <a:srgbClr val="FFFFFF">
                    <a:alpha val="60000"/>
                  </a:srgbClr>
                </a:solidFill>
                <a:latin typeface="Calibri Light" pitchFamily="34" charset="0"/>
                <a:ea typeface="Calibri Light" pitchFamily="34" charset="-122"/>
                <a:cs typeface="Calibri Light" pitchFamily="34" charset="-120"/>
              </a:rPr>
              <a:t>&lt; 0.05 = SIGNIFICANT</a:t>
            </a:r>
            <a:endParaRPr lang="en-US" sz="1013"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8F2FF"/>
        </a:solidFill>
        <a:effectLst/>
      </p:bgPr>
    </p:bg>
    <p:spTree>
      <p:nvGrpSpPr>
        <p:cNvPr id="1" name=""/>
        <p:cNvGrpSpPr/>
        <p:nvPr/>
      </p:nvGrpSpPr>
      <p:grpSpPr>
        <a:xfrm>
          <a:off x="0" y="0"/>
          <a:ext cx="0" cy="0"/>
          <a:chOff x="0" y="0"/>
          <a:chExt cx="0" cy="0"/>
        </a:xfrm>
      </p:grpSpPr>
      <p:sp>
        <p:nvSpPr>
          <p:cNvPr id="2" name="Text 0"/>
          <p:cNvSpPr/>
          <p:nvPr/>
        </p:nvSpPr>
        <p:spPr>
          <a:xfrm>
            <a:off x="0" y="0"/>
            <a:ext cx="12192000" cy="6858000"/>
          </a:xfrm>
          <a:prstGeom prst="rect">
            <a:avLst/>
          </a:prstGeom>
          <a:gradFill rotWithShape="1">
            <a:gsLst>
              <a:gs pos="0">
                <a:srgbClr val="1565C0">
                  <a:alpha val="7000"/>
                </a:srgbClr>
              </a:gs>
              <a:gs pos="100000">
                <a:srgbClr val="000000">
                  <a:alpha val="0"/>
                </a:srgbClr>
              </a:gs>
            </a:gsLst>
            <a:path path="circle">
              <a:fillToRect l="50000" t="50000" r="50000" b="50000"/>
            </a:path>
          </a:gradFill>
          <a:ln/>
        </p:spPr>
        <p:txBody>
          <a:bodyPr wrap="square" rtlCol="0" anchor="t"/>
          <a:lstStyle/>
          <a:p>
            <a:pPr defTabSz="1219170"/>
            <a:endParaRPr lang="en-US" sz="2400" dirty="0">
              <a:solidFill>
                <a:prstClr val="black"/>
              </a:solidFill>
              <a:latin typeface="Calibri" panose="020F0502020204030204"/>
            </a:endParaRPr>
          </a:p>
        </p:txBody>
      </p:sp>
      <p:sp>
        <p:nvSpPr>
          <p:cNvPr id="3" name="Text 1"/>
          <p:cNvSpPr/>
          <p:nvPr/>
        </p:nvSpPr>
        <p:spPr>
          <a:xfrm>
            <a:off x="8382000" y="0"/>
            <a:ext cx="3810000" cy="3429000"/>
          </a:xfrm>
          <a:prstGeom prst="ellipse">
            <a:avLst/>
          </a:prstGeom>
          <a:gradFill rotWithShape="1">
            <a:gsLst>
              <a:gs pos="0">
                <a:srgbClr val="4FC3F7">
                  <a:alpha val="10000"/>
                </a:srgbClr>
              </a:gs>
              <a:gs pos="70000">
                <a:srgbClr val="000000">
                  <a:alpha val="0"/>
                </a:srgbClr>
              </a:gs>
            </a:gsLst>
            <a:path path="circle">
              <a:fillToRect l="50000" t="50000" r="50000" b="50000"/>
            </a:path>
          </a:gradFill>
          <a:ln/>
        </p:spPr>
        <p:txBody>
          <a:bodyPr wrap="square" rtlCol="0" anchor="t"/>
          <a:lstStyle/>
          <a:p>
            <a:pPr defTabSz="1219170"/>
            <a:endParaRPr lang="en-US" sz="2400" dirty="0">
              <a:solidFill>
                <a:prstClr val="black"/>
              </a:solidFill>
              <a:latin typeface="Calibri" panose="020F0502020204030204"/>
            </a:endParaRPr>
          </a:p>
        </p:txBody>
      </p:sp>
      <p:sp>
        <p:nvSpPr>
          <p:cNvPr id="4" name="Text 2"/>
          <p:cNvSpPr/>
          <p:nvPr/>
        </p:nvSpPr>
        <p:spPr>
          <a:xfrm>
            <a:off x="1" y="4380712"/>
            <a:ext cx="2666940" cy="2477288"/>
          </a:xfrm>
          <a:prstGeom prst="ellipse">
            <a:avLst/>
          </a:prstGeom>
          <a:gradFill rotWithShape="1">
            <a:gsLst>
              <a:gs pos="0">
                <a:srgbClr val="1565C0">
                  <a:alpha val="8000"/>
                </a:srgbClr>
              </a:gs>
              <a:gs pos="70000">
                <a:srgbClr val="000000">
                  <a:alpha val="0"/>
                </a:srgbClr>
              </a:gs>
            </a:gsLst>
            <a:path path="circle">
              <a:fillToRect l="50000" t="50000" r="50000" b="50000"/>
            </a:path>
          </a:gradFill>
          <a:ln/>
        </p:spPr>
        <p:txBody>
          <a:bodyPr wrap="square" rtlCol="0" anchor="t"/>
          <a:lstStyle/>
          <a:p>
            <a:pPr defTabSz="1219170"/>
            <a:endParaRPr lang="en-US" sz="2400" dirty="0">
              <a:solidFill>
                <a:prstClr val="black"/>
              </a:solidFill>
              <a:latin typeface="Calibri" panose="020F0502020204030204"/>
            </a:endParaRPr>
          </a:p>
        </p:txBody>
      </p:sp>
      <p:sp>
        <p:nvSpPr>
          <p:cNvPr id="5" name="Text 3"/>
          <p:cNvSpPr/>
          <p:nvPr/>
        </p:nvSpPr>
        <p:spPr>
          <a:xfrm>
            <a:off x="622300" y="1718072"/>
            <a:ext cx="3530600" cy="28773"/>
          </a:xfrm>
          <a:custGeom>
            <a:avLst/>
            <a:gdLst/>
            <a:ahLst/>
            <a:cxnLst/>
            <a:rect l="l" t="t" r="r" b="b"/>
            <a:pathLst>
              <a:path w="2647950" h="21580">
                <a:moveTo>
                  <a:pt x="114300" y="0"/>
                </a:moveTo>
                <a:lnTo>
                  <a:pt x="2533650" y="0"/>
                </a:lnTo>
                <a:lnTo>
                  <a:pt x="2558335" y="2698"/>
                </a:lnTo>
                <a:lnTo>
                  <a:pt x="2568351" y="5395"/>
                </a:lnTo>
                <a:lnTo>
                  <a:pt x="2575893" y="8093"/>
                </a:lnTo>
                <a:lnTo>
                  <a:pt x="2582129" y="10790"/>
                </a:lnTo>
                <a:lnTo>
                  <a:pt x="2587514" y="13488"/>
                </a:lnTo>
                <a:lnTo>
                  <a:pt x="2592284" y="16185"/>
                </a:lnTo>
                <a:lnTo>
                  <a:pt x="2596578" y="18883"/>
                </a:lnTo>
                <a:lnTo>
                  <a:pt x="2600489" y="21580"/>
                </a:lnTo>
                <a:lnTo>
                  <a:pt x="47461" y="21580"/>
                </a:lnTo>
                <a:lnTo>
                  <a:pt x="51372" y="18883"/>
                </a:lnTo>
                <a:lnTo>
                  <a:pt x="55666" y="16185"/>
                </a:lnTo>
                <a:lnTo>
                  <a:pt x="60436" y="13488"/>
                </a:lnTo>
                <a:lnTo>
                  <a:pt x="65821" y="10790"/>
                </a:lnTo>
                <a:lnTo>
                  <a:pt x="72057" y="8093"/>
                </a:lnTo>
                <a:lnTo>
                  <a:pt x="79599" y="5395"/>
                </a:lnTo>
                <a:lnTo>
                  <a:pt x="89615" y="2698"/>
                </a:lnTo>
                <a:close/>
              </a:path>
            </a:pathLst>
          </a:custGeom>
          <a:gradFill rotWithShape="1">
            <a:gsLst>
              <a:gs pos="0">
                <a:srgbClr val="4FC3F7">
                  <a:alpha val="70000"/>
                </a:srgbClr>
              </a:gs>
              <a:gs pos="100000">
                <a:srgbClr val="1565C0">
                  <a:alpha val="70000"/>
                </a:srgbClr>
              </a:gs>
            </a:gsLst>
            <a:lin ang="0" scaled="1"/>
          </a:gradFill>
          <a:ln/>
        </p:spPr>
        <p:txBody>
          <a:bodyPr wrap="none" rtlCol="0" anchor="t"/>
          <a:lstStyle/>
          <a:p>
            <a:pPr defTabSz="1219170"/>
            <a:endParaRPr lang="en-US" sz="2400" dirty="0">
              <a:solidFill>
                <a:prstClr val="black"/>
              </a:solidFill>
              <a:latin typeface="Calibri" panose="020F0502020204030204"/>
            </a:endParaRPr>
          </a:p>
        </p:txBody>
      </p:sp>
      <p:sp>
        <p:nvSpPr>
          <p:cNvPr id="6" name="Text 4"/>
          <p:cNvSpPr/>
          <p:nvPr/>
        </p:nvSpPr>
        <p:spPr>
          <a:xfrm>
            <a:off x="4330700" y="1718072"/>
            <a:ext cx="3530600" cy="28773"/>
          </a:xfrm>
          <a:custGeom>
            <a:avLst/>
            <a:gdLst/>
            <a:ahLst/>
            <a:cxnLst/>
            <a:rect l="l" t="t" r="r" b="b"/>
            <a:pathLst>
              <a:path w="2647950" h="21580">
                <a:moveTo>
                  <a:pt x="114300" y="0"/>
                </a:moveTo>
                <a:lnTo>
                  <a:pt x="2533650" y="0"/>
                </a:lnTo>
                <a:lnTo>
                  <a:pt x="2558335" y="2698"/>
                </a:lnTo>
                <a:lnTo>
                  <a:pt x="2568351" y="5395"/>
                </a:lnTo>
                <a:lnTo>
                  <a:pt x="2575893" y="8093"/>
                </a:lnTo>
                <a:lnTo>
                  <a:pt x="2582129" y="10790"/>
                </a:lnTo>
                <a:lnTo>
                  <a:pt x="2587514" y="13488"/>
                </a:lnTo>
                <a:lnTo>
                  <a:pt x="2592284" y="16185"/>
                </a:lnTo>
                <a:lnTo>
                  <a:pt x="2596578" y="18883"/>
                </a:lnTo>
                <a:lnTo>
                  <a:pt x="2600489" y="21580"/>
                </a:lnTo>
                <a:lnTo>
                  <a:pt x="47461" y="21580"/>
                </a:lnTo>
                <a:lnTo>
                  <a:pt x="51372" y="18883"/>
                </a:lnTo>
                <a:lnTo>
                  <a:pt x="55666" y="16185"/>
                </a:lnTo>
                <a:lnTo>
                  <a:pt x="60436" y="13488"/>
                </a:lnTo>
                <a:lnTo>
                  <a:pt x="65821" y="10790"/>
                </a:lnTo>
                <a:lnTo>
                  <a:pt x="72057" y="8093"/>
                </a:lnTo>
                <a:lnTo>
                  <a:pt x="79599" y="5395"/>
                </a:lnTo>
                <a:lnTo>
                  <a:pt x="89615" y="2698"/>
                </a:lnTo>
                <a:close/>
              </a:path>
            </a:pathLst>
          </a:custGeom>
          <a:gradFill rotWithShape="1">
            <a:gsLst>
              <a:gs pos="0">
                <a:srgbClr val="4FC3F7">
                  <a:alpha val="70000"/>
                </a:srgbClr>
              </a:gs>
              <a:gs pos="100000">
                <a:srgbClr val="1565C0">
                  <a:alpha val="70000"/>
                </a:srgbClr>
              </a:gs>
            </a:gsLst>
            <a:lin ang="0" scaled="1"/>
          </a:gradFill>
          <a:ln/>
        </p:spPr>
        <p:txBody>
          <a:bodyPr wrap="none" rtlCol="0" anchor="t"/>
          <a:lstStyle/>
          <a:p>
            <a:pPr defTabSz="1219170"/>
            <a:endParaRPr lang="en-US" sz="2400" dirty="0">
              <a:solidFill>
                <a:prstClr val="black"/>
              </a:solidFill>
              <a:latin typeface="Calibri" panose="020F0502020204030204"/>
            </a:endParaRPr>
          </a:p>
        </p:txBody>
      </p:sp>
      <p:sp>
        <p:nvSpPr>
          <p:cNvPr id="7" name="Text 5"/>
          <p:cNvSpPr/>
          <p:nvPr/>
        </p:nvSpPr>
        <p:spPr>
          <a:xfrm>
            <a:off x="8039100" y="1718072"/>
            <a:ext cx="3530600" cy="28773"/>
          </a:xfrm>
          <a:custGeom>
            <a:avLst/>
            <a:gdLst/>
            <a:ahLst/>
            <a:cxnLst/>
            <a:rect l="l" t="t" r="r" b="b"/>
            <a:pathLst>
              <a:path w="2647950" h="21580">
                <a:moveTo>
                  <a:pt x="114300" y="0"/>
                </a:moveTo>
                <a:lnTo>
                  <a:pt x="2533650" y="0"/>
                </a:lnTo>
                <a:lnTo>
                  <a:pt x="2558335" y="2698"/>
                </a:lnTo>
                <a:lnTo>
                  <a:pt x="2568351" y="5395"/>
                </a:lnTo>
                <a:lnTo>
                  <a:pt x="2575893" y="8093"/>
                </a:lnTo>
                <a:lnTo>
                  <a:pt x="2582129" y="10790"/>
                </a:lnTo>
                <a:lnTo>
                  <a:pt x="2587514" y="13488"/>
                </a:lnTo>
                <a:lnTo>
                  <a:pt x="2592284" y="16185"/>
                </a:lnTo>
                <a:lnTo>
                  <a:pt x="2596578" y="18883"/>
                </a:lnTo>
                <a:lnTo>
                  <a:pt x="2600489" y="21580"/>
                </a:lnTo>
                <a:lnTo>
                  <a:pt x="47461" y="21580"/>
                </a:lnTo>
                <a:lnTo>
                  <a:pt x="51372" y="18883"/>
                </a:lnTo>
                <a:lnTo>
                  <a:pt x="55666" y="16185"/>
                </a:lnTo>
                <a:lnTo>
                  <a:pt x="60436" y="13488"/>
                </a:lnTo>
                <a:lnTo>
                  <a:pt x="65821" y="10790"/>
                </a:lnTo>
                <a:lnTo>
                  <a:pt x="72057" y="8093"/>
                </a:lnTo>
                <a:lnTo>
                  <a:pt x="79599" y="5395"/>
                </a:lnTo>
                <a:lnTo>
                  <a:pt x="89615" y="2698"/>
                </a:lnTo>
                <a:close/>
              </a:path>
            </a:pathLst>
          </a:custGeom>
          <a:gradFill rotWithShape="1">
            <a:gsLst>
              <a:gs pos="0">
                <a:srgbClr val="4FC3F7">
                  <a:alpha val="70000"/>
                </a:srgbClr>
              </a:gs>
              <a:gs pos="100000">
                <a:srgbClr val="1565C0">
                  <a:alpha val="70000"/>
                </a:srgbClr>
              </a:gs>
            </a:gsLst>
            <a:lin ang="0" scaled="1"/>
          </a:gradFill>
          <a:ln/>
        </p:spPr>
        <p:txBody>
          <a:bodyPr wrap="none" rtlCol="0" anchor="t"/>
          <a:lstStyle/>
          <a:p>
            <a:pPr defTabSz="1219170"/>
            <a:endParaRPr lang="en-US" sz="2400" dirty="0">
              <a:solidFill>
                <a:prstClr val="black"/>
              </a:solidFill>
              <a:latin typeface="Calibri" panose="020F0502020204030204"/>
            </a:endParaRPr>
          </a:p>
        </p:txBody>
      </p:sp>
      <p:sp>
        <p:nvSpPr>
          <p:cNvPr id="8" name="Text 6"/>
          <p:cNvSpPr/>
          <p:nvPr/>
        </p:nvSpPr>
        <p:spPr>
          <a:xfrm>
            <a:off x="622300" y="3793728"/>
            <a:ext cx="3530600" cy="28773"/>
          </a:xfrm>
          <a:custGeom>
            <a:avLst/>
            <a:gdLst/>
            <a:ahLst/>
            <a:cxnLst/>
            <a:rect l="l" t="t" r="r" b="b"/>
            <a:pathLst>
              <a:path w="2647950" h="21580">
                <a:moveTo>
                  <a:pt x="114300" y="0"/>
                </a:moveTo>
                <a:lnTo>
                  <a:pt x="2533650" y="0"/>
                </a:lnTo>
                <a:lnTo>
                  <a:pt x="2558335" y="2698"/>
                </a:lnTo>
                <a:lnTo>
                  <a:pt x="2568351" y="5395"/>
                </a:lnTo>
                <a:lnTo>
                  <a:pt x="2575893" y="8093"/>
                </a:lnTo>
                <a:lnTo>
                  <a:pt x="2582129" y="10790"/>
                </a:lnTo>
                <a:lnTo>
                  <a:pt x="2587514" y="13488"/>
                </a:lnTo>
                <a:lnTo>
                  <a:pt x="2592284" y="16185"/>
                </a:lnTo>
                <a:lnTo>
                  <a:pt x="2596578" y="18883"/>
                </a:lnTo>
                <a:lnTo>
                  <a:pt x="2600489" y="21580"/>
                </a:lnTo>
                <a:lnTo>
                  <a:pt x="47461" y="21580"/>
                </a:lnTo>
                <a:lnTo>
                  <a:pt x="51372" y="18883"/>
                </a:lnTo>
                <a:lnTo>
                  <a:pt x="55666" y="16185"/>
                </a:lnTo>
                <a:lnTo>
                  <a:pt x="60436" y="13488"/>
                </a:lnTo>
                <a:lnTo>
                  <a:pt x="65821" y="10790"/>
                </a:lnTo>
                <a:lnTo>
                  <a:pt x="72057" y="8093"/>
                </a:lnTo>
                <a:lnTo>
                  <a:pt x="79599" y="5395"/>
                </a:lnTo>
                <a:lnTo>
                  <a:pt x="89615" y="2698"/>
                </a:lnTo>
                <a:close/>
              </a:path>
            </a:pathLst>
          </a:custGeom>
          <a:gradFill rotWithShape="1">
            <a:gsLst>
              <a:gs pos="0">
                <a:srgbClr val="4FC3F7">
                  <a:alpha val="70000"/>
                </a:srgbClr>
              </a:gs>
              <a:gs pos="100000">
                <a:srgbClr val="1565C0">
                  <a:alpha val="70000"/>
                </a:srgbClr>
              </a:gs>
            </a:gsLst>
            <a:lin ang="0" scaled="1"/>
          </a:gradFill>
          <a:ln/>
        </p:spPr>
        <p:txBody>
          <a:bodyPr wrap="none" rtlCol="0" anchor="t"/>
          <a:lstStyle/>
          <a:p>
            <a:pPr defTabSz="1219170"/>
            <a:endParaRPr lang="en-US" sz="2400" dirty="0">
              <a:solidFill>
                <a:prstClr val="black"/>
              </a:solidFill>
              <a:latin typeface="Calibri" panose="020F0502020204030204"/>
            </a:endParaRPr>
          </a:p>
        </p:txBody>
      </p:sp>
      <p:sp>
        <p:nvSpPr>
          <p:cNvPr id="9" name="Text 7"/>
          <p:cNvSpPr/>
          <p:nvPr/>
        </p:nvSpPr>
        <p:spPr>
          <a:xfrm>
            <a:off x="4330700" y="3793728"/>
            <a:ext cx="3530600" cy="28773"/>
          </a:xfrm>
          <a:custGeom>
            <a:avLst/>
            <a:gdLst/>
            <a:ahLst/>
            <a:cxnLst/>
            <a:rect l="l" t="t" r="r" b="b"/>
            <a:pathLst>
              <a:path w="2647950" h="21580">
                <a:moveTo>
                  <a:pt x="114300" y="0"/>
                </a:moveTo>
                <a:lnTo>
                  <a:pt x="2533650" y="0"/>
                </a:lnTo>
                <a:lnTo>
                  <a:pt x="2558335" y="2698"/>
                </a:lnTo>
                <a:lnTo>
                  <a:pt x="2568351" y="5395"/>
                </a:lnTo>
                <a:lnTo>
                  <a:pt x="2575893" y="8093"/>
                </a:lnTo>
                <a:lnTo>
                  <a:pt x="2582129" y="10790"/>
                </a:lnTo>
                <a:lnTo>
                  <a:pt x="2587514" y="13488"/>
                </a:lnTo>
                <a:lnTo>
                  <a:pt x="2592284" y="16185"/>
                </a:lnTo>
                <a:lnTo>
                  <a:pt x="2596578" y="18883"/>
                </a:lnTo>
                <a:lnTo>
                  <a:pt x="2600489" y="21580"/>
                </a:lnTo>
                <a:lnTo>
                  <a:pt x="47461" y="21580"/>
                </a:lnTo>
                <a:lnTo>
                  <a:pt x="51372" y="18883"/>
                </a:lnTo>
                <a:lnTo>
                  <a:pt x="55666" y="16185"/>
                </a:lnTo>
                <a:lnTo>
                  <a:pt x="60436" y="13488"/>
                </a:lnTo>
                <a:lnTo>
                  <a:pt x="65821" y="10790"/>
                </a:lnTo>
                <a:lnTo>
                  <a:pt x="72057" y="8093"/>
                </a:lnTo>
                <a:lnTo>
                  <a:pt x="79599" y="5395"/>
                </a:lnTo>
                <a:lnTo>
                  <a:pt x="89615" y="2698"/>
                </a:lnTo>
                <a:close/>
              </a:path>
            </a:pathLst>
          </a:custGeom>
          <a:gradFill rotWithShape="1">
            <a:gsLst>
              <a:gs pos="0">
                <a:srgbClr val="4FC3F7">
                  <a:alpha val="70000"/>
                </a:srgbClr>
              </a:gs>
              <a:gs pos="100000">
                <a:srgbClr val="1565C0">
                  <a:alpha val="70000"/>
                </a:srgbClr>
              </a:gs>
            </a:gsLst>
            <a:lin ang="0" scaled="1"/>
          </a:gradFill>
          <a:ln/>
        </p:spPr>
        <p:txBody>
          <a:bodyPr wrap="none" rtlCol="0" anchor="t"/>
          <a:lstStyle/>
          <a:p>
            <a:pPr defTabSz="1219170"/>
            <a:endParaRPr lang="en-US" sz="2400" dirty="0">
              <a:solidFill>
                <a:prstClr val="black"/>
              </a:solidFill>
              <a:latin typeface="Calibri" panose="020F0502020204030204"/>
            </a:endParaRPr>
          </a:p>
        </p:txBody>
      </p:sp>
      <p:sp>
        <p:nvSpPr>
          <p:cNvPr id="10" name="Text 8"/>
          <p:cNvSpPr/>
          <p:nvPr/>
        </p:nvSpPr>
        <p:spPr>
          <a:xfrm>
            <a:off x="8039100" y="3793728"/>
            <a:ext cx="3530600" cy="28773"/>
          </a:xfrm>
          <a:custGeom>
            <a:avLst/>
            <a:gdLst/>
            <a:ahLst/>
            <a:cxnLst/>
            <a:rect l="l" t="t" r="r" b="b"/>
            <a:pathLst>
              <a:path w="2647950" h="21580">
                <a:moveTo>
                  <a:pt x="114300" y="0"/>
                </a:moveTo>
                <a:lnTo>
                  <a:pt x="2533650" y="0"/>
                </a:lnTo>
                <a:lnTo>
                  <a:pt x="2558335" y="2698"/>
                </a:lnTo>
                <a:lnTo>
                  <a:pt x="2568351" y="5395"/>
                </a:lnTo>
                <a:lnTo>
                  <a:pt x="2575893" y="8093"/>
                </a:lnTo>
                <a:lnTo>
                  <a:pt x="2582129" y="10790"/>
                </a:lnTo>
                <a:lnTo>
                  <a:pt x="2587514" y="13488"/>
                </a:lnTo>
                <a:lnTo>
                  <a:pt x="2592284" y="16185"/>
                </a:lnTo>
                <a:lnTo>
                  <a:pt x="2596578" y="18883"/>
                </a:lnTo>
                <a:lnTo>
                  <a:pt x="2600489" y="21580"/>
                </a:lnTo>
                <a:lnTo>
                  <a:pt x="47461" y="21580"/>
                </a:lnTo>
                <a:lnTo>
                  <a:pt x="51372" y="18883"/>
                </a:lnTo>
                <a:lnTo>
                  <a:pt x="55666" y="16185"/>
                </a:lnTo>
                <a:lnTo>
                  <a:pt x="60436" y="13488"/>
                </a:lnTo>
                <a:lnTo>
                  <a:pt x="65821" y="10790"/>
                </a:lnTo>
                <a:lnTo>
                  <a:pt x="72057" y="8093"/>
                </a:lnTo>
                <a:lnTo>
                  <a:pt x="79599" y="5395"/>
                </a:lnTo>
                <a:lnTo>
                  <a:pt x="89615" y="2698"/>
                </a:lnTo>
                <a:close/>
              </a:path>
            </a:pathLst>
          </a:custGeom>
          <a:gradFill rotWithShape="1">
            <a:gsLst>
              <a:gs pos="0">
                <a:srgbClr val="4FC3F7">
                  <a:alpha val="70000"/>
                </a:srgbClr>
              </a:gs>
              <a:gs pos="100000">
                <a:srgbClr val="1565C0">
                  <a:alpha val="70000"/>
                </a:srgbClr>
              </a:gs>
            </a:gsLst>
            <a:lin ang="0" scaled="1"/>
          </a:gradFill>
          <a:ln/>
        </p:spPr>
        <p:txBody>
          <a:bodyPr wrap="none" rtlCol="0" anchor="t"/>
          <a:lstStyle/>
          <a:p>
            <a:pPr defTabSz="1219170"/>
            <a:endParaRPr lang="en-US" sz="2400" dirty="0">
              <a:solidFill>
                <a:prstClr val="black"/>
              </a:solidFill>
              <a:latin typeface="Calibri" panose="020F0502020204030204"/>
            </a:endParaRPr>
          </a:p>
        </p:txBody>
      </p:sp>
      <p:sp>
        <p:nvSpPr>
          <p:cNvPr id="11" name="Text 9"/>
          <p:cNvSpPr/>
          <p:nvPr/>
        </p:nvSpPr>
        <p:spPr>
          <a:xfrm>
            <a:off x="609600" y="362347"/>
            <a:ext cx="1670661" cy="275828"/>
          </a:xfrm>
          <a:prstGeom prst="roundRect">
            <a:avLst>
              <a:gd name="adj" fmla="val 69372"/>
            </a:avLst>
          </a:prstGeom>
          <a:solidFill>
            <a:srgbClr val="1565C0">
              <a:alpha val="10000"/>
            </a:srgbClr>
          </a:solidFill>
          <a:ln w="9525">
            <a:solidFill>
              <a:srgbClr val="1565C0">
                <a:alpha val="22000"/>
              </a:srgbClr>
            </a:solidFill>
          </a:ln>
        </p:spPr>
        <p:txBody>
          <a:bodyPr wrap="none" lIns="278395" tIns="38947" rIns="133773" bIns="38947" rtlCol="0" anchor="ctr"/>
          <a:lstStyle/>
          <a:p>
            <a:pPr defTabSz="1219170"/>
            <a:r>
              <a:rPr lang="en-US" sz="907" b="1" kern="0" spc="81" dirty="0">
                <a:solidFill>
                  <a:srgbClr val="1565C0"/>
                </a:solidFill>
                <a:latin typeface="Calibri" pitchFamily="34" charset="0"/>
                <a:ea typeface="Calibri" pitchFamily="34" charset="-122"/>
                <a:cs typeface="Calibri" pitchFamily="34" charset="-120"/>
              </a:rPr>
              <a:t>ANOVA DEEP DIVE</a:t>
            </a:r>
            <a:endParaRPr lang="en-US" sz="907" dirty="0">
              <a:solidFill>
                <a:prstClr val="black"/>
              </a:solidFill>
              <a:latin typeface="Calibri" panose="020F0502020204030204"/>
            </a:endParaRPr>
          </a:p>
        </p:txBody>
      </p:sp>
      <p:pic>
        <p:nvPicPr>
          <p:cNvPr id="12" name="Image 0" descr="preencoded.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06945" y="411869"/>
            <a:ext cx="176784" cy="176784"/>
          </a:xfrm>
          <a:prstGeom prst="rect">
            <a:avLst/>
          </a:prstGeom>
        </p:spPr>
      </p:pic>
      <p:sp>
        <p:nvSpPr>
          <p:cNvPr id="13" name="Text 10"/>
          <p:cNvSpPr/>
          <p:nvPr/>
        </p:nvSpPr>
        <p:spPr>
          <a:xfrm>
            <a:off x="609600" y="714375"/>
            <a:ext cx="11740896" cy="419100"/>
          </a:xfrm>
          <a:prstGeom prst="rect">
            <a:avLst/>
          </a:prstGeom>
          <a:noFill/>
          <a:ln/>
        </p:spPr>
        <p:txBody>
          <a:bodyPr wrap="none" lIns="0" tIns="0" rIns="0" bIns="0" rtlCol="0" anchor="t"/>
          <a:lstStyle/>
          <a:p>
            <a:pPr defTabSz="1219170">
              <a:lnSpc>
                <a:spcPts val="3300"/>
              </a:lnSpc>
              <a:spcAft>
                <a:spcPts val="307"/>
              </a:spcAft>
            </a:pPr>
            <a:r>
              <a:rPr lang="en-US" sz="3000" dirty="0">
                <a:solidFill>
                  <a:srgbClr val="0D1B3E"/>
                </a:solidFill>
                <a:latin typeface="Calibri Light" pitchFamily="34" charset="0"/>
                <a:ea typeface="Calibri Light" pitchFamily="34" charset="-122"/>
                <a:cs typeface="Calibri Light" pitchFamily="34" charset="-120"/>
              </a:rPr>
              <a:t>The </a:t>
            </a:r>
            <a:r>
              <a:rPr lang="en-US" sz="3000" b="1" dirty="0">
                <a:solidFill>
                  <a:srgbClr val="1565C0"/>
                </a:solidFill>
                <a:latin typeface="Calibri Light" pitchFamily="34" charset="0"/>
                <a:ea typeface="Calibri Light" pitchFamily="34" charset="-122"/>
                <a:cs typeface="Calibri Light" pitchFamily="34" charset="-120"/>
              </a:rPr>
              <a:t>ANOVA</a:t>
            </a:r>
            <a:r>
              <a:rPr lang="en-US" sz="3000" dirty="0">
                <a:solidFill>
                  <a:srgbClr val="0D1B3E"/>
                </a:solidFill>
                <a:latin typeface="Calibri Light" pitchFamily="34" charset="0"/>
                <a:ea typeface="Calibri Light" pitchFamily="34" charset="-122"/>
                <a:cs typeface="Calibri Light" pitchFamily="34" charset="-120"/>
              </a:rPr>
              <a:t> Table</a:t>
            </a:r>
            <a:endParaRPr lang="en-US" sz="3000" dirty="0">
              <a:solidFill>
                <a:prstClr val="black"/>
              </a:solidFill>
              <a:latin typeface="Calibri" panose="020F0502020204030204"/>
            </a:endParaRPr>
          </a:p>
        </p:txBody>
      </p:sp>
      <p:sp>
        <p:nvSpPr>
          <p:cNvPr id="14" name="Text 11"/>
          <p:cNvSpPr/>
          <p:nvPr/>
        </p:nvSpPr>
        <p:spPr>
          <a:xfrm>
            <a:off x="609600" y="1172369"/>
            <a:ext cx="12070080" cy="228600"/>
          </a:xfrm>
          <a:prstGeom prst="rect">
            <a:avLst/>
          </a:prstGeom>
          <a:noFill/>
          <a:ln/>
        </p:spPr>
        <p:txBody>
          <a:bodyPr wrap="none" lIns="0" tIns="0" rIns="0" bIns="0" rtlCol="0" anchor="t"/>
          <a:lstStyle/>
          <a:p>
            <a:pPr defTabSz="1219170">
              <a:lnSpc>
                <a:spcPts val="1800"/>
              </a:lnSpc>
            </a:pPr>
            <a:r>
              <a:rPr lang="en-US" sz="1200" i="1" dirty="0">
                <a:solidFill>
                  <a:srgbClr val="3A5A9B"/>
                </a:solidFill>
                <a:latin typeface="Calibri" pitchFamily="34" charset="0"/>
                <a:ea typeface="Calibri" pitchFamily="34" charset="-122"/>
                <a:cs typeface="Calibri" pitchFamily="34" charset="-120"/>
              </a:rPr>
              <a:t>A summary table that organizes everything ANOVA calculates.</a:t>
            </a:r>
            <a:endParaRPr lang="en-US" sz="1200" dirty="0">
              <a:solidFill>
                <a:prstClr val="black"/>
              </a:solidFill>
              <a:latin typeface="Calibri" panose="020F0502020204030204"/>
            </a:endParaRPr>
          </a:p>
        </p:txBody>
      </p:sp>
      <p:sp>
        <p:nvSpPr>
          <p:cNvPr id="15" name="Text 12"/>
          <p:cNvSpPr/>
          <p:nvPr/>
        </p:nvSpPr>
        <p:spPr>
          <a:xfrm>
            <a:off x="609600" y="1495624"/>
            <a:ext cx="685800" cy="38893"/>
          </a:xfrm>
          <a:prstGeom prst="roundRect">
            <a:avLst>
              <a:gd name="adj" fmla="val 47892"/>
            </a:avLst>
          </a:prstGeom>
          <a:gradFill rotWithShape="1">
            <a:gsLst>
              <a:gs pos="0">
                <a:srgbClr val="4FC3F7"/>
              </a:gs>
              <a:gs pos="100000">
                <a:srgbClr val="1565C0"/>
              </a:gs>
            </a:gsLst>
            <a:lin ang="0" scaled="1"/>
          </a:gradFill>
          <a:ln/>
        </p:spPr>
        <p:txBody>
          <a:bodyPr wrap="none" rtlCol="0" anchor="t"/>
          <a:lstStyle/>
          <a:p>
            <a:pPr defTabSz="1219170"/>
            <a:endParaRPr lang="en-US" sz="2400" dirty="0">
              <a:solidFill>
                <a:prstClr val="black"/>
              </a:solidFill>
              <a:latin typeface="Calibri" panose="020F0502020204030204"/>
            </a:endParaRPr>
          </a:p>
        </p:txBody>
      </p:sp>
      <p:sp>
        <p:nvSpPr>
          <p:cNvPr id="16" name="Text 13"/>
          <p:cNvSpPr/>
          <p:nvPr/>
        </p:nvSpPr>
        <p:spPr>
          <a:xfrm>
            <a:off x="609600" y="1705372"/>
            <a:ext cx="3556000" cy="1923256"/>
          </a:xfrm>
          <a:prstGeom prst="roundRect">
            <a:avLst>
              <a:gd name="adj" fmla="val 7924"/>
            </a:avLst>
          </a:prstGeom>
          <a:solidFill>
            <a:srgbClr val="FFFFFF"/>
          </a:solidFill>
          <a:ln w="9525">
            <a:solidFill>
              <a:srgbClr val="1565C0">
                <a:alpha val="13000"/>
              </a:srgbClr>
            </a:solidFill>
          </a:ln>
          <a:effectLst>
            <a:outerShdw blurRad="128270" dist="29210" dir="5400000" algn="bl" rotWithShape="0">
              <a:srgbClr val="0D1B3E">
                <a:alpha val="7000"/>
              </a:srgbClr>
            </a:outerShdw>
          </a:effectLst>
        </p:spPr>
        <p:txBody>
          <a:bodyPr wrap="square" rtlCol="0" anchor="t"/>
          <a:lstStyle/>
          <a:p>
            <a:pPr defTabSz="1219170"/>
            <a:endParaRPr lang="en-US" sz="2400" dirty="0">
              <a:solidFill>
                <a:prstClr val="black"/>
              </a:solidFill>
              <a:latin typeface="Calibri" panose="020F0502020204030204"/>
            </a:endParaRPr>
          </a:p>
        </p:txBody>
      </p:sp>
      <p:sp>
        <p:nvSpPr>
          <p:cNvPr id="17" name="Text 14"/>
          <p:cNvSpPr/>
          <p:nvPr/>
        </p:nvSpPr>
        <p:spPr>
          <a:xfrm>
            <a:off x="832247" y="1909365"/>
            <a:ext cx="419893" cy="461883"/>
          </a:xfrm>
          <a:prstGeom prst="roundRect">
            <a:avLst>
              <a:gd name="adj" fmla="val 27423"/>
            </a:avLst>
          </a:prstGeom>
          <a:gradFill rotWithShape="1">
            <a:gsLst>
              <a:gs pos="0">
                <a:srgbClr val="4FC3F7">
                  <a:alpha val="18000"/>
                </a:srgbClr>
              </a:gs>
              <a:gs pos="100000">
                <a:srgbClr val="1565C0">
                  <a:alpha val="13000"/>
                </a:srgbClr>
              </a:gs>
            </a:gsLst>
            <a:lin ang="2700000" scaled="1"/>
          </a:gradFill>
          <a:ln w="9525">
            <a:solidFill>
              <a:srgbClr val="4FC3F7">
                <a:alpha val="28000"/>
              </a:srgbClr>
            </a:solidFill>
          </a:ln>
        </p:spPr>
        <p:txBody>
          <a:bodyPr wrap="none" lIns="0" tIns="0" rIns="0" bIns="0" rtlCol="0" anchor="ctr"/>
          <a:lstStyle/>
          <a:p>
            <a:pPr algn="ctr" defTabSz="1219170"/>
            <a:r>
              <a:rPr lang="en-US" sz="1653" dirty="0">
                <a:solidFill>
                  <a:srgbClr val="0D1B3E"/>
                </a:solidFill>
                <a:latin typeface="Calibri" pitchFamily="34" charset="0"/>
                <a:ea typeface="Calibri" pitchFamily="34" charset="-122"/>
                <a:cs typeface="Calibri" pitchFamily="34" charset="-120"/>
              </a:rPr>
              <a:t>📋</a:t>
            </a:r>
            <a:endParaRPr lang="en-US" sz="1653" dirty="0">
              <a:solidFill>
                <a:prstClr val="black"/>
              </a:solidFill>
              <a:latin typeface="Calibri" panose="020F0502020204030204"/>
            </a:endParaRPr>
          </a:p>
        </p:txBody>
      </p:sp>
      <p:sp>
        <p:nvSpPr>
          <p:cNvPr id="18" name="Text 15"/>
          <p:cNvSpPr/>
          <p:nvPr/>
        </p:nvSpPr>
        <p:spPr>
          <a:xfrm>
            <a:off x="1367235" y="2014140"/>
            <a:ext cx="700028" cy="210344"/>
          </a:xfrm>
          <a:prstGeom prst="rect">
            <a:avLst/>
          </a:prstGeom>
          <a:noFill/>
          <a:ln/>
        </p:spPr>
        <p:txBody>
          <a:bodyPr wrap="none" lIns="0" tIns="0" rIns="0" bIns="0" rtlCol="0" anchor="ctr"/>
          <a:lstStyle/>
          <a:p>
            <a:pPr defTabSz="1219170">
              <a:lnSpc>
                <a:spcPts val="1657"/>
              </a:lnSpc>
            </a:pPr>
            <a:r>
              <a:rPr lang="en-US" sz="1507" b="1" kern="0" spc="-15" dirty="0">
                <a:solidFill>
                  <a:srgbClr val="1565C0"/>
                </a:solidFill>
                <a:latin typeface="Calibri Light" pitchFamily="34" charset="0"/>
                <a:ea typeface="Calibri Light" pitchFamily="34" charset="-122"/>
                <a:cs typeface="Calibri Light" pitchFamily="34" charset="-120"/>
              </a:rPr>
              <a:t>Source</a:t>
            </a:r>
            <a:endParaRPr lang="en-US" sz="1507" dirty="0">
              <a:solidFill>
                <a:prstClr val="black"/>
              </a:solidFill>
              <a:latin typeface="Calibri" panose="020F0502020204030204"/>
            </a:endParaRPr>
          </a:p>
        </p:txBody>
      </p:sp>
      <p:sp>
        <p:nvSpPr>
          <p:cNvPr id="19" name="Text 16"/>
          <p:cNvSpPr/>
          <p:nvPr/>
        </p:nvSpPr>
        <p:spPr>
          <a:xfrm>
            <a:off x="832247" y="2423915"/>
            <a:ext cx="3172920" cy="634455"/>
          </a:xfrm>
          <a:prstGeom prst="rect">
            <a:avLst/>
          </a:prstGeom>
          <a:noFill/>
          <a:ln/>
        </p:spPr>
        <p:txBody>
          <a:bodyPr wrap="square" lIns="18627" tIns="0" rIns="0" bIns="0" rtlCol="0" anchor="t"/>
          <a:lstStyle/>
          <a:p>
            <a:pPr defTabSz="1219170">
              <a:lnSpc>
                <a:spcPts val="1585"/>
              </a:lnSpc>
            </a:pPr>
            <a:r>
              <a:rPr lang="en-US" sz="1093" dirty="0">
                <a:solidFill>
                  <a:srgbClr val="2D4A80"/>
                </a:solidFill>
                <a:latin typeface="Calibri" pitchFamily="34" charset="0"/>
                <a:ea typeface="Calibri" pitchFamily="34" charset="-122"/>
                <a:cs typeface="Calibri" pitchFamily="34" charset="-120"/>
              </a:rPr>
              <a:t>Where does the variation come from? The table lists two sources: </a:t>
            </a:r>
            <a:r>
              <a:rPr lang="en-US" sz="1093" b="1" dirty="0">
                <a:solidFill>
                  <a:srgbClr val="0D1B3E"/>
                </a:solidFill>
                <a:latin typeface="Calibri" pitchFamily="34" charset="0"/>
                <a:ea typeface="Calibri" pitchFamily="34" charset="-122"/>
                <a:cs typeface="Calibri" pitchFamily="34" charset="-120"/>
              </a:rPr>
              <a:t>Regression</a:t>
            </a:r>
            <a:r>
              <a:rPr lang="en-US" sz="1093" dirty="0">
                <a:solidFill>
                  <a:srgbClr val="2D4A80"/>
                </a:solidFill>
                <a:latin typeface="Calibri" pitchFamily="34" charset="0"/>
                <a:ea typeface="Calibri" pitchFamily="34" charset="-122"/>
                <a:cs typeface="Calibri" pitchFamily="34" charset="-120"/>
              </a:rPr>
              <a:t> (what the model explains) and </a:t>
            </a:r>
            <a:r>
              <a:rPr lang="en-US" sz="1093" b="1" dirty="0">
                <a:solidFill>
                  <a:srgbClr val="0D1B3E"/>
                </a:solidFill>
                <a:latin typeface="Calibri" pitchFamily="34" charset="0"/>
                <a:ea typeface="Calibri" pitchFamily="34" charset="-122"/>
                <a:cs typeface="Calibri" pitchFamily="34" charset="-120"/>
              </a:rPr>
              <a:t>Error</a:t>
            </a:r>
            <a:r>
              <a:rPr lang="en-US" sz="1093" dirty="0">
                <a:solidFill>
                  <a:srgbClr val="2D4A80"/>
                </a:solidFill>
                <a:latin typeface="Calibri" pitchFamily="34" charset="0"/>
                <a:ea typeface="Calibri" pitchFamily="34" charset="-122"/>
                <a:cs typeface="Calibri" pitchFamily="34" charset="-120"/>
              </a:rPr>
              <a:t> (what it doesn't).</a:t>
            </a:r>
            <a:endParaRPr lang="en-US" sz="1093" dirty="0">
              <a:solidFill>
                <a:prstClr val="black"/>
              </a:solidFill>
              <a:latin typeface="Calibri" panose="020F0502020204030204"/>
            </a:endParaRPr>
          </a:p>
        </p:txBody>
      </p:sp>
      <p:sp>
        <p:nvSpPr>
          <p:cNvPr id="20" name="Text 17"/>
          <p:cNvSpPr/>
          <p:nvPr/>
        </p:nvSpPr>
        <p:spPr>
          <a:xfrm>
            <a:off x="4318000" y="1705372"/>
            <a:ext cx="3556000" cy="1923256"/>
          </a:xfrm>
          <a:prstGeom prst="roundRect">
            <a:avLst>
              <a:gd name="adj" fmla="val 7924"/>
            </a:avLst>
          </a:prstGeom>
          <a:solidFill>
            <a:srgbClr val="FFFFFF"/>
          </a:solidFill>
          <a:ln w="9525">
            <a:solidFill>
              <a:srgbClr val="1565C0">
                <a:alpha val="13000"/>
              </a:srgbClr>
            </a:solidFill>
          </a:ln>
          <a:effectLst>
            <a:outerShdw blurRad="128270" dist="29210" dir="5400000" algn="bl" rotWithShape="0">
              <a:srgbClr val="0D1B3E">
                <a:alpha val="7000"/>
              </a:srgbClr>
            </a:outerShdw>
          </a:effectLst>
        </p:spPr>
        <p:txBody>
          <a:bodyPr wrap="square" rtlCol="0" anchor="t"/>
          <a:lstStyle/>
          <a:p>
            <a:pPr defTabSz="1219170"/>
            <a:endParaRPr lang="en-US" sz="2400" dirty="0">
              <a:solidFill>
                <a:prstClr val="black"/>
              </a:solidFill>
              <a:latin typeface="Calibri" panose="020F0502020204030204"/>
            </a:endParaRPr>
          </a:p>
        </p:txBody>
      </p:sp>
      <p:sp>
        <p:nvSpPr>
          <p:cNvPr id="21" name="Text 18"/>
          <p:cNvSpPr/>
          <p:nvPr/>
        </p:nvSpPr>
        <p:spPr>
          <a:xfrm>
            <a:off x="4540647" y="1909366"/>
            <a:ext cx="419893" cy="419893"/>
          </a:xfrm>
          <a:prstGeom prst="roundRect">
            <a:avLst>
              <a:gd name="adj" fmla="val 27423"/>
            </a:avLst>
          </a:prstGeom>
          <a:gradFill rotWithShape="1">
            <a:gsLst>
              <a:gs pos="0">
                <a:srgbClr val="4FC3F7">
                  <a:alpha val="18000"/>
                </a:srgbClr>
              </a:gs>
              <a:gs pos="100000">
                <a:srgbClr val="1565C0">
                  <a:alpha val="13000"/>
                </a:srgbClr>
              </a:gs>
            </a:gsLst>
            <a:lin ang="2700000" scaled="1"/>
          </a:gradFill>
          <a:ln w="9525">
            <a:solidFill>
              <a:srgbClr val="4FC3F7">
                <a:alpha val="28000"/>
              </a:srgbClr>
            </a:solidFill>
          </a:ln>
        </p:spPr>
        <p:txBody>
          <a:bodyPr wrap="square" rtlCol="0" anchor="t"/>
          <a:lstStyle/>
          <a:p>
            <a:pPr defTabSz="1219170"/>
            <a:endParaRPr lang="en-US" sz="2400" dirty="0">
              <a:solidFill>
                <a:prstClr val="black"/>
              </a:solidFill>
              <a:latin typeface="Calibri" panose="020F0502020204030204"/>
            </a:endParaRPr>
          </a:p>
        </p:txBody>
      </p:sp>
      <p:pic>
        <p:nvPicPr>
          <p:cNvPr id="22" name="Image 1" descr="preencoded.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662201" y="2030920"/>
            <a:ext cx="176784" cy="176784"/>
          </a:xfrm>
          <a:prstGeom prst="rect">
            <a:avLst/>
          </a:prstGeom>
        </p:spPr>
      </p:pic>
      <p:sp>
        <p:nvSpPr>
          <p:cNvPr id="23" name="Text 19"/>
          <p:cNvSpPr/>
          <p:nvPr/>
        </p:nvSpPr>
        <p:spPr>
          <a:xfrm>
            <a:off x="5075636" y="2014140"/>
            <a:ext cx="2167969" cy="210344"/>
          </a:xfrm>
          <a:prstGeom prst="rect">
            <a:avLst/>
          </a:prstGeom>
          <a:noFill/>
          <a:ln/>
        </p:spPr>
        <p:txBody>
          <a:bodyPr wrap="none" lIns="0" tIns="0" rIns="0" bIns="0" rtlCol="0" anchor="ctr"/>
          <a:lstStyle/>
          <a:p>
            <a:pPr defTabSz="1219170">
              <a:lnSpc>
                <a:spcPts val="1657"/>
              </a:lnSpc>
            </a:pPr>
            <a:r>
              <a:rPr lang="en-US" sz="1507" b="1" kern="0" spc="-15" dirty="0">
                <a:solidFill>
                  <a:srgbClr val="1565C0"/>
                </a:solidFill>
                <a:latin typeface="Calibri Light" pitchFamily="34" charset="0"/>
                <a:ea typeface="Calibri Light" pitchFamily="34" charset="-122"/>
                <a:cs typeface="Calibri Light" pitchFamily="34" charset="-120"/>
              </a:rPr>
              <a:t>SS</a:t>
            </a:r>
            <a:r>
              <a:rPr lang="en-US" sz="1507" b="1" kern="0" spc="-15" dirty="0">
                <a:solidFill>
                  <a:srgbClr val="0D1B3E"/>
                </a:solidFill>
                <a:latin typeface="Calibri Light" pitchFamily="34" charset="0"/>
                <a:ea typeface="Calibri Light" pitchFamily="34" charset="-122"/>
                <a:cs typeface="Calibri Light" pitchFamily="34" charset="-120"/>
              </a:rPr>
              <a:t> — Sum of Squares</a:t>
            </a:r>
            <a:endParaRPr lang="en-US" sz="1507" dirty="0">
              <a:solidFill>
                <a:prstClr val="black"/>
              </a:solidFill>
              <a:latin typeface="Calibri" panose="020F0502020204030204"/>
            </a:endParaRPr>
          </a:p>
        </p:txBody>
      </p:sp>
      <p:sp>
        <p:nvSpPr>
          <p:cNvPr id="24" name="Text 20"/>
          <p:cNvSpPr/>
          <p:nvPr/>
        </p:nvSpPr>
        <p:spPr>
          <a:xfrm>
            <a:off x="4540647" y="2423915"/>
            <a:ext cx="3172920" cy="634455"/>
          </a:xfrm>
          <a:prstGeom prst="rect">
            <a:avLst/>
          </a:prstGeom>
          <a:noFill/>
          <a:ln/>
        </p:spPr>
        <p:txBody>
          <a:bodyPr wrap="square" lIns="18627" tIns="0" rIns="0" bIns="0" rtlCol="0" anchor="t"/>
          <a:lstStyle/>
          <a:p>
            <a:pPr defTabSz="1219170">
              <a:lnSpc>
                <a:spcPts val="1585"/>
              </a:lnSpc>
            </a:pPr>
            <a:r>
              <a:rPr lang="en-US" sz="1093" dirty="0">
                <a:solidFill>
                  <a:srgbClr val="2D4A80"/>
                </a:solidFill>
                <a:latin typeface="Calibri" pitchFamily="34" charset="0"/>
                <a:ea typeface="Calibri" pitchFamily="34" charset="-122"/>
                <a:cs typeface="Calibri" pitchFamily="34" charset="-120"/>
              </a:rPr>
              <a:t>Measures the total amount of variation. Split into </a:t>
            </a:r>
            <a:r>
              <a:rPr lang="en-US" sz="1093" b="1" dirty="0">
                <a:solidFill>
                  <a:srgbClr val="0D1B3E"/>
                </a:solidFill>
                <a:latin typeface="Calibri" pitchFamily="34" charset="0"/>
                <a:ea typeface="Calibri" pitchFamily="34" charset="-122"/>
                <a:cs typeface="Calibri" pitchFamily="34" charset="-120"/>
              </a:rPr>
              <a:t>SSR</a:t>
            </a:r>
            <a:r>
              <a:rPr lang="en-US" sz="1093" dirty="0">
                <a:solidFill>
                  <a:srgbClr val="2D4A80"/>
                </a:solidFill>
                <a:latin typeface="Calibri" pitchFamily="34" charset="0"/>
                <a:ea typeface="Calibri" pitchFamily="34" charset="-122"/>
                <a:cs typeface="Calibri" pitchFamily="34" charset="-120"/>
              </a:rPr>
              <a:t> (explained by the model) and </a:t>
            </a:r>
            <a:r>
              <a:rPr lang="en-US" sz="1093" b="1" dirty="0">
                <a:solidFill>
                  <a:srgbClr val="0D1B3E"/>
                </a:solidFill>
                <a:latin typeface="Calibri" pitchFamily="34" charset="0"/>
                <a:ea typeface="Calibri" pitchFamily="34" charset="-122"/>
                <a:cs typeface="Calibri" pitchFamily="34" charset="-120"/>
              </a:rPr>
              <a:t>SSE</a:t>
            </a:r>
            <a:r>
              <a:rPr lang="en-US" sz="1093" dirty="0">
                <a:solidFill>
                  <a:srgbClr val="2D4A80"/>
                </a:solidFill>
                <a:latin typeface="Calibri" pitchFamily="34" charset="0"/>
                <a:ea typeface="Calibri" pitchFamily="34" charset="-122"/>
                <a:cs typeface="Calibri" pitchFamily="34" charset="-120"/>
              </a:rPr>
              <a:t> (the leftover error).</a:t>
            </a:r>
            <a:endParaRPr lang="en-US" sz="1093" dirty="0">
              <a:solidFill>
                <a:prstClr val="black"/>
              </a:solidFill>
              <a:latin typeface="Calibri" panose="020F0502020204030204"/>
            </a:endParaRPr>
          </a:p>
        </p:txBody>
      </p:sp>
      <p:sp>
        <p:nvSpPr>
          <p:cNvPr id="25" name="Text 21"/>
          <p:cNvSpPr/>
          <p:nvPr/>
        </p:nvSpPr>
        <p:spPr>
          <a:xfrm>
            <a:off x="4540647" y="3141266"/>
            <a:ext cx="3110707" cy="334188"/>
          </a:xfrm>
          <a:prstGeom prst="roundRect">
            <a:avLst>
              <a:gd name="adj" fmla="val 22802"/>
            </a:avLst>
          </a:prstGeom>
          <a:gradFill rotWithShape="1">
            <a:gsLst>
              <a:gs pos="0">
                <a:srgbClr val="4FC3F7">
                  <a:alpha val="13000"/>
                </a:srgbClr>
              </a:gs>
              <a:gs pos="100000">
                <a:srgbClr val="1565C0">
                  <a:alpha val="9000"/>
                </a:srgbClr>
              </a:gs>
            </a:gsLst>
            <a:lin ang="0" scaled="1"/>
          </a:gradFill>
          <a:ln w="9525">
            <a:solidFill>
              <a:srgbClr val="1565C0">
                <a:alpha val="18000"/>
              </a:srgbClr>
            </a:solidFill>
          </a:ln>
        </p:spPr>
        <p:txBody>
          <a:bodyPr wrap="none" lIns="0" tIns="0" rIns="0" bIns="0" rtlCol="0" anchor="ctr"/>
          <a:lstStyle/>
          <a:p>
            <a:pPr algn="ctr" defTabSz="1219170"/>
            <a:r>
              <a:rPr lang="en-US" sz="1053" b="1" dirty="0">
                <a:solidFill>
                  <a:srgbClr val="1565C0"/>
                </a:solidFill>
                <a:latin typeface="Cambria Math" pitchFamily="34" charset="0"/>
                <a:ea typeface="Cambria Math" pitchFamily="34" charset="-122"/>
                <a:cs typeface="Cambria Math" pitchFamily="34" charset="-120"/>
              </a:rPr>
              <a:t>SST = SSR + SSE</a:t>
            </a:r>
            <a:endParaRPr lang="en-US" sz="1053" dirty="0">
              <a:solidFill>
                <a:prstClr val="black"/>
              </a:solidFill>
              <a:latin typeface="Calibri" panose="020F0502020204030204"/>
            </a:endParaRPr>
          </a:p>
        </p:txBody>
      </p:sp>
      <p:sp>
        <p:nvSpPr>
          <p:cNvPr id="26" name="Text 22"/>
          <p:cNvSpPr/>
          <p:nvPr/>
        </p:nvSpPr>
        <p:spPr>
          <a:xfrm>
            <a:off x="8026400" y="1705372"/>
            <a:ext cx="3556000" cy="1923256"/>
          </a:xfrm>
          <a:prstGeom prst="roundRect">
            <a:avLst>
              <a:gd name="adj" fmla="val 7924"/>
            </a:avLst>
          </a:prstGeom>
          <a:solidFill>
            <a:srgbClr val="FFFFFF"/>
          </a:solidFill>
          <a:ln w="9525">
            <a:solidFill>
              <a:srgbClr val="1565C0">
                <a:alpha val="13000"/>
              </a:srgbClr>
            </a:solidFill>
          </a:ln>
          <a:effectLst>
            <a:outerShdw blurRad="128270" dist="29210" dir="5400000" algn="bl" rotWithShape="0">
              <a:srgbClr val="0D1B3E">
                <a:alpha val="7000"/>
              </a:srgbClr>
            </a:outerShdw>
          </a:effectLst>
        </p:spPr>
        <p:txBody>
          <a:bodyPr wrap="square" rtlCol="0" anchor="t"/>
          <a:lstStyle/>
          <a:p>
            <a:pPr defTabSz="1219170"/>
            <a:endParaRPr lang="en-US" sz="2400" dirty="0">
              <a:solidFill>
                <a:prstClr val="black"/>
              </a:solidFill>
              <a:latin typeface="Calibri" panose="020F0502020204030204"/>
            </a:endParaRPr>
          </a:p>
        </p:txBody>
      </p:sp>
      <p:sp>
        <p:nvSpPr>
          <p:cNvPr id="27" name="Text 23"/>
          <p:cNvSpPr/>
          <p:nvPr/>
        </p:nvSpPr>
        <p:spPr>
          <a:xfrm>
            <a:off x="8249047" y="1909365"/>
            <a:ext cx="419893" cy="461883"/>
          </a:xfrm>
          <a:prstGeom prst="roundRect">
            <a:avLst>
              <a:gd name="adj" fmla="val 27423"/>
            </a:avLst>
          </a:prstGeom>
          <a:gradFill rotWithShape="1">
            <a:gsLst>
              <a:gs pos="0">
                <a:srgbClr val="4FC3F7">
                  <a:alpha val="18000"/>
                </a:srgbClr>
              </a:gs>
              <a:gs pos="100000">
                <a:srgbClr val="1565C0">
                  <a:alpha val="13000"/>
                </a:srgbClr>
              </a:gs>
            </a:gsLst>
            <a:lin ang="2700000" scaled="1"/>
          </a:gradFill>
          <a:ln w="9525">
            <a:solidFill>
              <a:srgbClr val="4FC3F7">
                <a:alpha val="28000"/>
              </a:srgbClr>
            </a:solidFill>
          </a:ln>
        </p:spPr>
        <p:txBody>
          <a:bodyPr wrap="none" lIns="0" tIns="0" rIns="0" bIns="0" rtlCol="0" anchor="ctr"/>
          <a:lstStyle/>
          <a:p>
            <a:pPr algn="ctr" defTabSz="1219170"/>
            <a:r>
              <a:rPr lang="en-US" sz="1653" dirty="0">
                <a:solidFill>
                  <a:srgbClr val="0D1B3E"/>
                </a:solidFill>
                <a:latin typeface="Calibri" pitchFamily="34" charset="0"/>
                <a:ea typeface="Calibri" pitchFamily="34" charset="-122"/>
                <a:cs typeface="Calibri" pitchFamily="34" charset="-120"/>
              </a:rPr>
              <a:t>🔢</a:t>
            </a:r>
            <a:endParaRPr lang="en-US" sz="1653" dirty="0">
              <a:solidFill>
                <a:prstClr val="black"/>
              </a:solidFill>
              <a:latin typeface="Calibri" panose="020F0502020204030204"/>
            </a:endParaRPr>
          </a:p>
        </p:txBody>
      </p:sp>
      <p:sp>
        <p:nvSpPr>
          <p:cNvPr id="28" name="Text 24"/>
          <p:cNvSpPr/>
          <p:nvPr/>
        </p:nvSpPr>
        <p:spPr>
          <a:xfrm>
            <a:off x="8784035" y="2014140"/>
            <a:ext cx="2509797" cy="210344"/>
          </a:xfrm>
          <a:prstGeom prst="rect">
            <a:avLst/>
          </a:prstGeom>
          <a:noFill/>
          <a:ln/>
        </p:spPr>
        <p:txBody>
          <a:bodyPr wrap="none" lIns="0" tIns="0" rIns="0" bIns="0" rtlCol="0" anchor="ctr"/>
          <a:lstStyle/>
          <a:p>
            <a:pPr defTabSz="1219170">
              <a:lnSpc>
                <a:spcPts val="1657"/>
              </a:lnSpc>
            </a:pPr>
            <a:r>
              <a:rPr lang="en-US" sz="1507" b="1" kern="0" spc="-15" dirty="0">
                <a:solidFill>
                  <a:srgbClr val="1565C0"/>
                </a:solidFill>
                <a:latin typeface="Calibri Light" pitchFamily="34" charset="0"/>
                <a:ea typeface="Calibri Light" pitchFamily="34" charset="-122"/>
                <a:cs typeface="Calibri Light" pitchFamily="34" charset="-120"/>
              </a:rPr>
              <a:t>df</a:t>
            </a:r>
            <a:r>
              <a:rPr lang="en-US" sz="1507" b="1" kern="0" spc="-15" dirty="0">
                <a:solidFill>
                  <a:srgbClr val="0D1B3E"/>
                </a:solidFill>
                <a:latin typeface="Calibri Light" pitchFamily="34" charset="0"/>
                <a:ea typeface="Calibri Light" pitchFamily="34" charset="-122"/>
                <a:cs typeface="Calibri Light" pitchFamily="34" charset="-120"/>
              </a:rPr>
              <a:t> — Degrees of Freedom</a:t>
            </a:r>
            <a:endParaRPr lang="en-US" sz="1507" dirty="0">
              <a:solidFill>
                <a:prstClr val="black"/>
              </a:solidFill>
              <a:latin typeface="Calibri" panose="020F0502020204030204"/>
            </a:endParaRPr>
          </a:p>
        </p:txBody>
      </p:sp>
      <p:sp>
        <p:nvSpPr>
          <p:cNvPr id="29" name="Text 25"/>
          <p:cNvSpPr/>
          <p:nvPr/>
        </p:nvSpPr>
        <p:spPr>
          <a:xfrm>
            <a:off x="8249047" y="2423915"/>
            <a:ext cx="3172920" cy="634455"/>
          </a:xfrm>
          <a:prstGeom prst="rect">
            <a:avLst/>
          </a:prstGeom>
          <a:noFill/>
          <a:ln/>
        </p:spPr>
        <p:txBody>
          <a:bodyPr wrap="square" lIns="18627" tIns="0" rIns="0" bIns="0" rtlCol="0" anchor="t"/>
          <a:lstStyle/>
          <a:p>
            <a:pPr defTabSz="1219170">
              <a:lnSpc>
                <a:spcPts val="1585"/>
              </a:lnSpc>
            </a:pPr>
            <a:r>
              <a:rPr lang="en-US" sz="1093" dirty="0">
                <a:solidFill>
                  <a:srgbClr val="2D4A80"/>
                </a:solidFill>
                <a:latin typeface="Calibri" pitchFamily="34" charset="0"/>
                <a:ea typeface="Calibri" pitchFamily="34" charset="-122"/>
                <a:cs typeface="Calibri" pitchFamily="34" charset="-120"/>
              </a:rPr>
              <a:t>Counts how many values are </a:t>
            </a:r>
            <a:r>
              <a:rPr lang="en-US" sz="1093" b="1" dirty="0">
                <a:solidFill>
                  <a:srgbClr val="0D1B3E"/>
                </a:solidFill>
                <a:latin typeface="Calibri" pitchFamily="34" charset="0"/>
                <a:ea typeface="Calibri" pitchFamily="34" charset="-122"/>
                <a:cs typeface="Calibri" pitchFamily="34" charset="-120"/>
              </a:rPr>
              <a:t>free to vary</a:t>
            </a:r>
            <a:r>
              <a:rPr lang="en-US" sz="1093" dirty="0">
                <a:solidFill>
                  <a:srgbClr val="2D4A80"/>
                </a:solidFill>
                <a:latin typeface="Calibri" pitchFamily="34" charset="0"/>
                <a:ea typeface="Calibri" pitchFamily="34" charset="-122"/>
                <a:cs typeface="Calibri" pitchFamily="34" charset="-120"/>
              </a:rPr>
              <a:t>. For Regression: df = 1 (for simple regression). For Error: df = n − 2.</a:t>
            </a:r>
            <a:endParaRPr lang="en-US" sz="1093" dirty="0">
              <a:solidFill>
                <a:prstClr val="black"/>
              </a:solidFill>
              <a:latin typeface="Calibri" panose="020F0502020204030204"/>
            </a:endParaRPr>
          </a:p>
        </p:txBody>
      </p:sp>
      <p:sp>
        <p:nvSpPr>
          <p:cNvPr id="30" name="Text 26"/>
          <p:cNvSpPr/>
          <p:nvPr/>
        </p:nvSpPr>
        <p:spPr>
          <a:xfrm>
            <a:off x="609600" y="3781028"/>
            <a:ext cx="3556000" cy="1923256"/>
          </a:xfrm>
          <a:prstGeom prst="roundRect">
            <a:avLst>
              <a:gd name="adj" fmla="val 7924"/>
            </a:avLst>
          </a:prstGeom>
          <a:solidFill>
            <a:srgbClr val="FFFFFF"/>
          </a:solidFill>
          <a:ln w="9525">
            <a:solidFill>
              <a:srgbClr val="1565C0">
                <a:alpha val="13000"/>
              </a:srgbClr>
            </a:solidFill>
          </a:ln>
          <a:effectLst>
            <a:outerShdw blurRad="128270" dist="29210" dir="5400000" algn="bl" rotWithShape="0">
              <a:srgbClr val="0D1B3E">
                <a:alpha val="7000"/>
              </a:srgbClr>
            </a:outerShdw>
          </a:effectLst>
        </p:spPr>
        <p:txBody>
          <a:bodyPr wrap="square" rtlCol="0" anchor="t"/>
          <a:lstStyle/>
          <a:p>
            <a:pPr defTabSz="1219170"/>
            <a:endParaRPr lang="en-US" sz="2400" dirty="0">
              <a:solidFill>
                <a:prstClr val="black"/>
              </a:solidFill>
              <a:latin typeface="Calibri" panose="020F0502020204030204"/>
            </a:endParaRPr>
          </a:p>
        </p:txBody>
      </p:sp>
      <p:sp>
        <p:nvSpPr>
          <p:cNvPr id="31" name="Text 27"/>
          <p:cNvSpPr/>
          <p:nvPr/>
        </p:nvSpPr>
        <p:spPr>
          <a:xfrm>
            <a:off x="832247" y="3985022"/>
            <a:ext cx="419893" cy="419893"/>
          </a:xfrm>
          <a:prstGeom prst="roundRect">
            <a:avLst>
              <a:gd name="adj" fmla="val 27423"/>
            </a:avLst>
          </a:prstGeom>
          <a:gradFill rotWithShape="1">
            <a:gsLst>
              <a:gs pos="0">
                <a:srgbClr val="4FC3F7">
                  <a:alpha val="18000"/>
                </a:srgbClr>
              </a:gs>
              <a:gs pos="100000">
                <a:srgbClr val="1565C0">
                  <a:alpha val="13000"/>
                </a:srgbClr>
              </a:gs>
            </a:gsLst>
            <a:lin ang="2700000" scaled="1"/>
          </a:gradFill>
          <a:ln w="9525">
            <a:solidFill>
              <a:srgbClr val="4FC3F7">
                <a:alpha val="28000"/>
              </a:srgbClr>
            </a:solidFill>
          </a:ln>
        </p:spPr>
        <p:txBody>
          <a:bodyPr wrap="square" rtlCol="0" anchor="t"/>
          <a:lstStyle/>
          <a:p>
            <a:pPr defTabSz="1219170"/>
            <a:endParaRPr lang="en-US" sz="2400" dirty="0">
              <a:solidFill>
                <a:prstClr val="black"/>
              </a:solidFill>
              <a:latin typeface="Calibri" panose="020F0502020204030204"/>
            </a:endParaRPr>
          </a:p>
        </p:txBody>
      </p:sp>
      <p:pic>
        <p:nvPicPr>
          <p:cNvPr id="32" name="Image 2" descr="preencoded.png"/>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53801" y="4106577"/>
            <a:ext cx="176784" cy="176784"/>
          </a:xfrm>
          <a:prstGeom prst="rect">
            <a:avLst/>
          </a:prstGeom>
        </p:spPr>
      </p:pic>
      <p:sp>
        <p:nvSpPr>
          <p:cNvPr id="33" name="Text 28"/>
          <p:cNvSpPr/>
          <p:nvPr/>
        </p:nvSpPr>
        <p:spPr>
          <a:xfrm>
            <a:off x="1367235" y="4089797"/>
            <a:ext cx="1917164" cy="210344"/>
          </a:xfrm>
          <a:prstGeom prst="rect">
            <a:avLst/>
          </a:prstGeom>
          <a:noFill/>
          <a:ln/>
        </p:spPr>
        <p:txBody>
          <a:bodyPr wrap="none" lIns="0" tIns="0" rIns="0" bIns="0" rtlCol="0" anchor="ctr"/>
          <a:lstStyle/>
          <a:p>
            <a:pPr defTabSz="1219170">
              <a:lnSpc>
                <a:spcPts val="1657"/>
              </a:lnSpc>
            </a:pPr>
            <a:r>
              <a:rPr lang="en-US" sz="1507" b="1" kern="0" spc="-15" dirty="0">
                <a:solidFill>
                  <a:srgbClr val="1565C0"/>
                </a:solidFill>
                <a:latin typeface="Calibri Light" pitchFamily="34" charset="0"/>
                <a:ea typeface="Calibri Light" pitchFamily="34" charset="-122"/>
                <a:cs typeface="Calibri Light" pitchFamily="34" charset="-120"/>
              </a:rPr>
              <a:t>MS</a:t>
            </a:r>
            <a:r>
              <a:rPr lang="en-US" sz="1507" b="1" kern="0" spc="-15" dirty="0">
                <a:solidFill>
                  <a:srgbClr val="0D1B3E"/>
                </a:solidFill>
                <a:latin typeface="Calibri Light" pitchFamily="34" charset="0"/>
                <a:ea typeface="Calibri Light" pitchFamily="34" charset="-122"/>
                <a:cs typeface="Calibri Light" pitchFamily="34" charset="-120"/>
              </a:rPr>
              <a:t> — Mean Square</a:t>
            </a:r>
            <a:endParaRPr lang="en-US" sz="1507" dirty="0">
              <a:solidFill>
                <a:prstClr val="black"/>
              </a:solidFill>
              <a:latin typeface="Calibri" panose="020F0502020204030204"/>
            </a:endParaRPr>
          </a:p>
        </p:txBody>
      </p:sp>
      <p:sp>
        <p:nvSpPr>
          <p:cNvPr id="34" name="Text 29"/>
          <p:cNvSpPr/>
          <p:nvPr/>
        </p:nvSpPr>
        <p:spPr>
          <a:xfrm>
            <a:off x="832247" y="4499571"/>
            <a:ext cx="3172920" cy="634455"/>
          </a:xfrm>
          <a:prstGeom prst="rect">
            <a:avLst/>
          </a:prstGeom>
          <a:noFill/>
          <a:ln/>
        </p:spPr>
        <p:txBody>
          <a:bodyPr wrap="square" lIns="18627" tIns="0" rIns="0" bIns="0" rtlCol="0" anchor="t"/>
          <a:lstStyle/>
          <a:p>
            <a:pPr defTabSz="1219170">
              <a:lnSpc>
                <a:spcPts val="1585"/>
              </a:lnSpc>
            </a:pPr>
            <a:r>
              <a:rPr lang="en-US" sz="1093" dirty="0">
                <a:solidFill>
                  <a:srgbClr val="2D4A80"/>
                </a:solidFill>
                <a:latin typeface="Calibri" pitchFamily="34" charset="0"/>
                <a:ea typeface="Calibri" pitchFamily="34" charset="-122"/>
                <a:cs typeface="Calibri" pitchFamily="34" charset="-120"/>
              </a:rPr>
              <a:t>Divides each Sum of Squares by its degrees of freedom. This </a:t>
            </a:r>
            <a:r>
              <a:rPr lang="en-US" sz="1093" b="1" dirty="0">
                <a:solidFill>
                  <a:srgbClr val="0D1B3E"/>
                </a:solidFill>
                <a:latin typeface="Calibri" pitchFamily="34" charset="0"/>
                <a:ea typeface="Calibri" pitchFamily="34" charset="-122"/>
                <a:cs typeface="Calibri" pitchFamily="34" charset="-120"/>
              </a:rPr>
              <a:t>averages out</a:t>
            </a:r>
            <a:r>
              <a:rPr lang="en-US" sz="1093" dirty="0">
                <a:solidFill>
                  <a:srgbClr val="2D4A80"/>
                </a:solidFill>
                <a:latin typeface="Calibri" pitchFamily="34" charset="0"/>
                <a:ea typeface="Calibri" pitchFamily="34" charset="-122"/>
                <a:cs typeface="Calibri" pitchFamily="34" charset="-120"/>
              </a:rPr>
              <a:t> the variation so we can compare them fairly.</a:t>
            </a:r>
            <a:endParaRPr lang="en-US" sz="1093" dirty="0">
              <a:solidFill>
                <a:prstClr val="black"/>
              </a:solidFill>
              <a:latin typeface="Calibri" panose="020F0502020204030204"/>
            </a:endParaRPr>
          </a:p>
        </p:txBody>
      </p:sp>
      <p:sp>
        <p:nvSpPr>
          <p:cNvPr id="35" name="Text 30"/>
          <p:cNvSpPr/>
          <p:nvPr/>
        </p:nvSpPr>
        <p:spPr>
          <a:xfrm>
            <a:off x="832247" y="5216922"/>
            <a:ext cx="3110707" cy="334188"/>
          </a:xfrm>
          <a:prstGeom prst="roundRect">
            <a:avLst>
              <a:gd name="adj" fmla="val 22802"/>
            </a:avLst>
          </a:prstGeom>
          <a:gradFill rotWithShape="1">
            <a:gsLst>
              <a:gs pos="0">
                <a:srgbClr val="4FC3F7">
                  <a:alpha val="13000"/>
                </a:srgbClr>
              </a:gs>
              <a:gs pos="100000">
                <a:srgbClr val="1565C0">
                  <a:alpha val="9000"/>
                </a:srgbClr>
              </a:gs>
            </a:gsLst>
            <a:lin ang="0" scaled="1"/>
          </a:gradFill>
          <a:ln w="9525">
            <a:solidFill>
              <a:srgbClr val="1565C0">
                <a:alpha val="18000"/>
              </a:srgbClr>
            </a:solidFill>
          </a:ln>
        </p:spPr>
        <p:txBody>
          <a:bodyPr wrap="none" lIns="0" tIns="0" rIns="0" bIns="0" rtlCol="0" anchor="ctr"/>
          <a:lstStyle/>
          <a:p>
            <a:pPr algn="ctr" defTabSz="1219170"/>
            <a:r>
              <a:rPr lang="en-US" sz="1053" b="1" dirty="0">
                <a:solidFill>
                  <a:srgbClr val="1565C0"/>
                </a:solidFill>
                <a:latin typeface="Cambria Math" pitchFamily="34" charset="0"/>
                <a:ea typeface="Cambria Math" pitchFamily="34" charset="-122"/>
                <a:cs typeface="Cambria Math" pitchFamily="34" charset="-120"/>
              </a:rPr>
              <a:t>MS = SS ÷ df</a:t>
            </a:r>
            <a:endParaRPr lang="en-US" sz="1053" dirty="0">
              <a:solidFill>
                <a:prstClr val="black"/>
              </a:solidFill>
              <a:latin typeface="Calibri" panose="020F0502020204030204"/>
            </a:endParaRPr>
          </a:p>
        </p:txBody>
      </p:sp>
      <p:sp>
        <p:nvSpPr>
          <p:cNvPr id="36" name="Text 31"/>
          <p:cNvSpPr/>
          <p:nvPr/>
        </p:nvSpPr>
        <p:spPr>
          <a:xfrm>
            <a:off x="4318000" y="3781028"/>
            <a:ext cx="3556000" cy="1923256"/>
          </a:xfrm>
          <a:prstGeom prst="roundRect">
            <a:avLst>
              <a:gd name="adj" fmla="val 7924"/>
            </a:avLst>
          </a:prstGeom>
          <a:solidFill>
            <a:srgbClr val="FFFFFF"/>
          </a:solidFill>
          <a:ln w="9525">
            <a:solidFill>
              <a:srgbClr val="1565C0">
                <a:alpha val="13000"/>
              </a:srgbClr>
            </a:solidFill>
          </a:ln>
          <a:effectLst>
            <a:outerShdw blurRad="128270" dist="29210" dir="5400000" algn="bl" rotWithShape="0">
              <a:srgbClr val="0D1B3E">
                <a:alpha val="7000"/>
              </a:srgbClr>
            </a:outerShdw>
          </a:effectLst>
        </p:spPr>
        <p:txBody>
          <a:bodyPr wrap="square" rtlCol="0" anchor="t"/>
          <a:lstStyle/>
          <a:p>
            <a:pPr defTabSz="1219170"/>
            <a:endParaRPr lang="en-US" sz="2400" dirty="0">
              <a:solidFill>
                <a:prstClr val="black"/>
              </a:solidFill>
              <a:latin typeface="Calibri" panose="020F0502020204030204"/>
            </a:endParaRPr>
          </a:p>
        </p:txBody>
      </p:sp>
      <p:sp>
        <p:nvSpPr>
          <p:cNvPr id="37" name="Text 32"/>
          <p:cNvSpPr/>
          <p:nvPr/>
        </p:nvSpPr>
        <p:spPr>
          <a:xfrm>
            <a:off x="4540647" y="3985022"/>
            <a:ext cx="419893" cy="419893"/>
          </a:xfrm>
          <a:prstGeom prst="roundRect">
            <a:avLst>
              <a:gd name="adj" fmla="val 27423"/>
            </a:avLst>
          </a:prstGeom>
          <a:gradFill rotWithShape="1">
            <a:gsLst>
              <a:gs pos="0">
                <a:srgbClr val="4FC3F7">
                  <a:alpha val="18000"/>
                </a:srgbClr>
              </a:gs>
              <a:gs pos="100000">
                <a:srgbClr val="1565C0">
                  <a:alpha val="13000"/>
                </a:srgbClr>
              </a:gs>
            </a:gsLst>
            <a:lin ang="2700000" scaled="1"/>
          </a:gradFill>
          <a:ln w="9525">
            <a:solidFill>
              <a:srgbClr val="4FC3F7">
                <a:alpha val="28000"/>
              </a:srgbClr>
            </a:solidFill>
          </a:ln>
        </p:spPr>
        <p:txBody>
          <a:bodyPr wrap="square" rtlCol="0" anchor="t"/>
          <a:lstStyle/>
          <a:p>
            <a:pPr defTabSz="1219170"/>
            <a:endParaRPr lang="en-US" sz="2400" dirty="0">
              <a:solidFill>
                <a:prstClr val="black"/>
              </a:solidFill>
              <a:latin typeface="Calibri" panose="020F0502020204030204"/>
            </a:endParaRPr>
          </a:p>
        </p:txBody>
      </p:sp>
      <p:pic>
        <p:nvPicPr>
          <p:cNvPr id="38" name="Image 3" descr="preencoded.png"/>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657925" y="4102299"/>
            <a:ext cx="185340" cy="185340"/>
          </a:xfrm>
          <a:prstGeom prst="rect">
            <a:avLst/>
          </a:prstGeom>
        </p:spPr>
      </p:pic>
      <p:sp>
        <p:nvSpPr>
          <p:cNvPr id="39" name="Text 33"/>
          <p:cNvSpPr/>
          <p:nvPr/>
        </p:nvSpPr>
        <p:spPr>
          <a:xfrm>
            <a:off x="5075635" y="4089797"/>
            <a:ext cx="1863904" cy="210344"/>
          </a:xfrm>
          <a:prstGeom prst="rect">
            <a:avLst/>
          </a:prstGeom>
          <a:noFill/>
          <a:ln/>
        </p:spPr>
        <p:txBody>
          <a:bodyPr wrap="none" lIns="0" tIns="0" rIns="0" bIns="0" rtlCol="0" anchor="ctr"/>
          <a:lstStyle/>
          <a:p>
            <a:pPr defTabSz="1219170">
              <a:lnSpc>
                <a:spcPts val="1657"/>
              </a:lnSpc>
            </a:pPr>
            <a:r>
              <a:rPr lang="en-US" sz="1507" b="1" kern="0" spc="-15" dirty="0">
                <a:solidFill>
                  <a:srgbClr val="1565C0"/>
                </a:solidFill>
                <a:latin typeface="Calibri Light" pitchFamily="34" charset="0"/>
                <a:ea typeface="Calibri Light" pitchFamily="34" charset="-122"/>
                <a:cs typeface="Calibri Light" pitchFamily="34" charset="-120"/>
              </a:rPr>
              <a:t>F</a:t>
            </a:r>
            <a:r>
              <a:rPr lang="en-US" sz="1507" b="1" kern="0" spc="-15" dirty="0">
                <a:solidFill>
                  <a:srgbClr val="0D1B3E"/>
                </a:solidFill>
                <a:latin typeface="Calibri Light" pitchFamily="34" charset="0"/>
                <a:ea typeface="Calibri Light" pitchFamily="34" charset="-122"/>
                <a:cs typeface="Calibri Light" pitchFamily="34" charset="-120"/>
              </a:rPr>
              <a:t> — The F-Statistic</a:t>
            </a:r>
            <a:endParaRPr lang="en-US" sz="1507" dirty="0">
              <a:solidFill>
                <a:prstClr val="black"/>
              </a:solidFill>
              <a:latin typeface="Calibri" panose="020F0502020204030204"/>
            </a:endParaRPr>
          </a:p>
        </p:txBody>
      </p:sp>
      <p:sp>
        <p:nvSpPr>
          <p:cNvPr id="40" name="Text 34"/>
          <p:cNvSpPr/>
          <p:nvPr/>
        </p:nvSpPr>
        <p:spPr>
          <a:xfrm>
            <a:off x="4540647" y="4499571"/>
            <a:ext cx="3172920" cy="634455"/>
          </a:xfrm>
          <a:prstGeom prst="rect">
            <a:avLst/>
          </a:prstGeom>
          <a:noFill/>
          <a:ln/>
        </p:spPr>
        <p:txBody>
          <a:bodyPr wrap="square" lIns="18627" tIns="0" rIns="0" bIns="0" rtlCol="0" anchor="t"/>
          <a:lstStyle/>
          <a:p>
            <a:pPr defTabSz="1219170">
              <a:lnSpc>
                <a:spcPts val="1585"/>
              </a:lnSpc>
            </a:pPr>
            <a:r>
              <a:rPr lang="en-US" sz="1093" dirty="0">
                <a:solidFill>
                  <a:srgbClr val="2D4A80"/>
                </a:solidFill>
                <a:latin typeface="Calibri" pitchFamily="34" charset="0"/>
                <a:ea typeface="Calibri" pitchFamily="34" charset="-122"/>
                <a:cs typeface="Calibri" pitchFamily="34" charset="-120"/>
              </a:rPr>
              <a:t>The </a:t>
            </a:r>
            <a:r>
              <a:rPr lang="en-US" sz="1093" b="1" dirty="0">
                <a:solidFill>
                  <a:srgbClr val="0D1B3E"/>
                </a:solidFill>
                <a:latin typeface="Calibri" pitchFamily="34" charset="0"/>
                <a:ea typeface="Calibri" pitchFamily="34" charset="-122"/>
                <a:cs typeface="Calibri" pitchFamily="34" charset="-120"/>
              </a:rPr>
              <a:t>main result</a:t>
            </a:r>
            <a:r>
              <a:rPr lang="en-US" sz="1093" dirty="0">
                <a:solidFill>
                  <a:srgbClr val="2D4A80"/>
                </a:solidFill>
                <a:latin typeface="Calibri" pitchFamily="34" charset="0"/>
                <a:ea typeface="Calibri" pitchFamily="34" charset="-122"/>
                <a:cs typeface="Calibri" pitchFamily="34" charset="-120"/>
              </a:rPr>
              <a:t> of ANOVA. A big F means the model explains much more than the noise. A small F means it doesn't.</a:t>
            </a:r>
            <a:endParaRPr lang="en-US" sz="1093" dirty="0">
              <a:solidFill>
                <a:prstClr val="black"/>
              </a:solidFill>
              <a:latin typeface="Calibri" panose="020F0502020204030204"/>
            </a:endParaRPr>
          </a:p>
        </p:txBody>
      </p:sp>
      <p:sp>
        <p:nvSpPr>
          <p:cNvPr id="41" name="Text 35"/>
          <p:cNvSpPr/>
          <p:nvPr/>
        </p:nvSpPr>
        <p:spPr>
          <a:xfrm>
            <a:off x="4540647" y="5216922"/>
            <a:ext cx="3110707" cy="334188"/>
          </a:xfrm>
          <a:prstGeom prst="roundRect">
            <a:avLst>
              <a:gd name="adj" fmla="val 22802"/>
            </a:avLst>
          </a:prstGeom>
          <a:gradFill rotWithShape="1">
            <a:gsLst>
              <a:gs pos="0">
                <a:srgbClr val="4FC3F7">
                  <a:alpha val="13000"/>
                </a:srgbClr>
              </a:gs>
              <a:gs pos="100000">
                <a:srgbClr val="1565C0">
                  <a:alpha val="9000"/>
                </a:srgbClr>
              </a:gs>
            </a:gsLst>
            <a:lin ang="0" scaled="1"/>
          </a:gradFill>
          <a:ln w="9525">
            <a:solidFill>
              <a:srgbClr val="1565C0">
                <a:alpha val="18000"/>
              </a:srgbClr>
            </a:solidFill>
          </a:ln>
        </p:spPr>
        <p:txBody>
          <a:bodyPr wrap="none" lIns="0" tIns="0" rIns="0" bIns="0" rtlCol="0" anchor="ctr"/>
          <a:lstStyle/>
          <a:p>
            <a:pPr algn="ctr" defTabSz="1219170"/>
            <a:r>
              <a:rPr lang="en-US" sz="1053" b="1" dirty="0">
                <a:solidFill>
                  <a:srgbClr val="1565C0"/>
                </a:solidFill>
                <a:latin typeface="Cambria Math" pitchFamily="34" charset="0"/>
                <a:ea typeface="Cambria Math" pitchFamily="34" charset="-122"/>
                <a:cs typeface="Cambria Math" pitchFamily="34" charset="-120"/>
              </a:rPr>
              <a:t>F = MSR ÷ MSE</a:t>
            </a:r>
            <a:endParaRPr lang="en-US" sz="1053" dirty="0">
              <a:solidFill>
                <a:prstClr val="black"/>
              </a:solidFill>
              <a:latin typeface="Calibri" panose="020F0502020204030204"/>
            </a:endParaRPr>
          </a:p>
        </p:txBody>
      </p:sp>
      <p:sp>
        <p:nvSpPr>
          <p:cNvPr id="42" name="Text 36"/>
          <p:cNvSpPr/>
          <p:nvPr/>
        </p:nvSpPr>
        <p:spPr>
          <a:xfrm>
            <a:off x="8026400" y="3781028"/>
            <a:ext cx="3556000" cy="1923256"/>
          </a:xfrm>
          <a:prstGeom prst="roundRect">
            <a:avLst>
              <a:gd name="adj" fmla="val 7924"/>
            </a:avLst>
          </a:prstGeom>
          <a:solidFill>
            <a:srgbClr val="FFFFFF"/>
          </a:solidFill>
          <a:ln w="9525">
            <a:solidFill>
              <a:srgbClr val="1565C0">
                <a:alpha val="13000"/>
              </a:srgbClr>
            </a:solidFill>
          </a:ln>
          <a:effectLst>
            <a:outerShdw blurRad="128270" dist="29210" dir="5400000" algn="bl" rotWithShape="0">
              <a:srgbClr val="0D1B3E">
                <a:alpha val="7000"/>
              </a:srgbClr>
            </a:outerShdw>
          </a:effectLst>
        </p:spPr>
        <p:txBody>
          <a:bodyPr wrap="square" rtlCol="0" anchor="t"/>
          <a:lstStyle/>
          <a:p>
            <a:pPr defTabSz="1219170"/>
            <a:endParaRPr lang="en-US" sz="2400" dirty="0">
              <a:solidFill>
                <a:prstClr val="black"/>
              </a:solidFill>
              <a:latin typeface="Calibri" panose="020F0502020204030204"/>
            </a:endParaRPr>
          </a:p>
        </p:txBody>
      </p:sp>
      <p:sp>
        <p:nvSpPr>
          <p:cNvPr id="43" name="Text 37"/>
          <p:cNvSpPr/>
          <p:nvPr/>
        </p:nvSpPr>
        <p:spPr>
          <a:xfrm>
            <a:off x="8249047" y="3985022"/>
            <a:ext cx="419893" cy="419893"/>
          </a:xfrm>
          <a:prstGeom prst="roundRect">
            <a:avLst>
              <a:gd name="adj" fmla="val 27423"/>
            </a:avLst>
          </a:prstGeom>
          <a:gradFill rotWithShape="1">
            <a:gsLst>
              <a:gs pos="0">
                <a:srgbClr val="4FC3F7">
                  <a:alpha val="18000"/>
                </a:srgbClr>
              </a:gs>
              <a:gs pos="100000">
                <a:srgbClr val="1565C0">
                  <a:alpha val="13000"/>
                </a:srgbClr>
              </a:gs>
            </a:gsLst>
            <a:lin ang="2700000" scaled="1"/>
          </a:gradFill>
          <a:ln w="9525">
            <a:solidFill>
              <a:srgbClr val="4FC3F7">
                <a:alpha val="28000"/>
              </a:srgbClr>
            </a:solidFill>
          </a:ln>
        </p:spPr>
        <p:txBody>
          <a:bodyPr wrap="square" rtlCol="0" anchor="t"/>
          <a:lstStyle/>
          <a:p>
            <a:pPr defTabSz="1219170"/>
            <a:endParaRPr lang="en-US" sz="2400" dirty="0">
              <a:solidFill>
                <a:prstClr val="black"/>
              </a:solidFill>
              <a:latin typeface="Calibri" panose="020F0502020204030204"/>
            </a:endParaRPr>
          </a:p>
        </p:txBody>
      </p:sp>
      <p:pic>
        <p:nvPicPr>
          <p:cNvPr id="44" name="Image 4" descr="preencoded.png"/>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366325" y="4102299"/>
            <a:ext cx="185340" cy="185340"/>
          </a:xfrm>
          <a:prstGeom prst="rect">
            <a:avLst/>
          </a:prstGeom>
        </p:spPr>
      </p:pic>
      <p:sp>
        <p:nvSpPr>
          <p:cNvPr id="45" name="Text 38"/>
          <p:cNvSpPr/>
          <p:nvPr/>
        </p:nvSpPr>
        <p:spPr>
          <a:xfrm>
            <a:off x="8784036" y="4089797"/>
            <a:ext cx="721201" cy="210344"/>
          </a:xfrm>
          <a:prstGeom prst="rect">
            <a:avLst/>
          </a:prstGeom>
          <a:noFill/>
          <a:ln/>
        </p:spPr>
        <p:txBody>
          <a:bodyPr wrap="none" lIns="0" tIns="0" rIns="0" bIns="0" rtlCol="0" anchor="ctr"/>
          <a:lstStyle/>
          <a:p>
            <a:pPr defTabSz="1219170">
              <a:lnSpc>
                <a:spcPts val="1657"/>
              </a:lnSpc>
            </a:pPr>
            <a:r>
              <a:rPr lang="en-US" sz="1507" b="1" kern="0" spc="-15" dirty="0">
                <a:solidFill>
                  <a:srgbClr val="1565C0"/>
                </a:solidFill>
                <a:latin typeface="Calibri Light" pitchFamily="34" charset="0"/>
                <a:ea typeface="Calibri Light" pitchFamily="34" charset="-122"/>
                <a:cs typeface="Calibri Light" pitchFamily="34" charset="-120"/>
              </a:rPr>
              <a:t>p-value</a:t>
            </a:r>
            <a:endParaRPr lang="en-US" sz="1507" dirty="0">
              <a:solidFill>
                <a:prstClr val="black"/>
              </a:solidFill>
              <a:latin typeface="Calibri" panose="020F0502020204030204"/>
            </a:endParaRPr>
          </a:p>
        </p:txBody>
      </p:sp>
      <p:sp>
        <p:nvSpPr>
          <p:cNvPr id="46" name="Text 39"/>
          <p:cNvSpPr/>
          <p:nvPr/>
        </p:nvSpPr>
        <p:spPr>
          <a:xfrm>
            <a:off x="8249047" y="4499571"/>
            <a:ext cx="3172920" cy="634455"/>
          </a:xfrm>
          <a:prstGeom prst="rect">
            <a:avLst/>
          </a:prstGeom>
          <a:noFill/>
          <a:ln/>
        </p:spPr>
        <p:txBody>
          <a:bodyPr wrap="square" lIns="18627" tIns="0" rIns="0" bIns="0" rtlCol="0" anchor="t"/>
          <a:lstStyle/>
          <a:p>
            <a:pPr defTabSz="1219170">
              <a:lnSpc>
                <a:spcPts val="1585"/>
              </a:lnSpc>
            </a:pPr>
            <a:r>
              <a:rPr lang="en-US" sz="1093" dirty="0">
                <a:solidFill>
                  <a:srgbClr val="2D4A80"/>
                </a:solidFill>
                <a:latin typeface="Calibri" pitchFamily="34" charset="0"/>
                <a:ea typeface="Calibri" pitchFamily="34" charset="-122"/>
                <a:cs typeface="Calibri" pitchFamily="34" charset="-120"/>
              </a:rPr>
              <a:t>The probability of getting our F-statistic </a:t>
            </a:r>
            <a:r>
              <a:rPr lang="en-US" sz="1093" b="1" dirty="0">
                <a:solidFill>
                  <a:srgbClr val="0D1B3E"/>
                </a:solidFill>
                <a:latin typeface="Calibri" pitchFamily="34" charset="0"/>
                <a:ea typeface="Calibri" pitchFamily="34" charset="-122"/>
                <a:cs typeface="Calibri" pitchFamily="34" charset="-120"/>
              </a:rPr>
              <a:t>just by chance</a:t>
            </a:r>
            <a:r>
              <a:rPr lang="en-US" sz="1093" dirty="0">
                <a:solidFill>
                  <a:srgbClr val="2D4A80"/>
                </a:solidFill>
                <a:latin typeface="Calibri" pitchFamily="34" charset="0"/>
                <a:ea typeface="Calibri" pitchFamily="34" charset="-122"/>
                <a:cs typeface="Calibri" pitchFamily="34" charset="-120"/>
              </a:rPr>
              <a:t>. If p &lt; 0.05, we can trust that our model really works! ✅</a:t>
            </a:r>
            <a:endParaRPr lang="en-US" sz="1093" dirty="0">
              <a:solidFill>
                <a:prstClr val="black"/>
              </a:solidFill>
              <a:latin typeface="Calibri" panose="020F0502020204030204"/>
            </a:endParaRPr>
          </a:p>
        </p:txBody>
      </p:sp>
      <p:sp>
        <p:nvSpPr>
          <p:cNvPr id="47" name="Text 40"/>
          <p:cNvSpPr/>
          <p:nvPr/>
        </p:nvSpPr>
        <p:spPr>
          <a:xfrm>
            <a:off x="0" y="6438107"/>
            <a:ext cx="12192000" cy="419893"/>
          </a:xfrm>
          <a:prstGeom prst="rect">
            <a:avLst/>
          </a:prstGeom>
          <a:gradFill rotWithShape="1">
            <a:gsLst>
              <a:gs pos="0">
                <a:srgbClr val="1565C0"/>
              </a:gs>
              <a:gs pos="100000">
                <a:srgbClr val="0D47A1"/>
              </a:gs>
            </a:gsLst>
            <a:lin ang="0" scaled="1"/>
          </a:gradFill>
          <a:ln/>
        </p:spPr>
        <p:txBody>
          <a:bodyPr wrap="square" rtlCol="0" anchor="t"/>
          <a:lstStyle/>
          <a:p>
            <a:pPr defTabSz="1219170"/>
            <a:endParaRPr lang="en-US" sz="2400" dirty="0">
              <a:solidFill>
                <a:prstClr val="black"/>
              </a:solidFill>
              <a:latin typeface="Calibri" panose="020F0502020204030204"/>
            </a:endParaRPr>
          </a:p>
        </p:txBody>
      </p:sp>
      <p:sp>
        <p:nvSpPr>
          <p:cNvPr id="48" name="Text 41"/>
          <p:cNvSpPr/>
          <p:nvPr/>
        </p:nvSpPr>
        <p:spPr>
          <a:xfrm>
            <a:off x="0" y="6467674"/>
            <a:ext cx="2033984" cy="371377"/>
          </a:xfrm>
          <a:prstGeom prst="rect">
            <a:avLst/>
          </a:prstGeom>
          <a:noFill/>
          <a:ln/>
        </p:spPr>
        <p:txBody>
          <a:bodyPr wrap="none" lIns="76200" tIns="0" rIns="76200" bIns="0" rtlCol="0" anchor="t"/>
          <a:lstStyle/>
          <a:p>
            <a:pPr algn="ctr" defTabSz="1219170"/>
            <a:r>
              <a:rPr lang="en-US" sz="1013" b="1" kern="0" spc="51" dirty="0">
                <a:solidFill>
                  <a:srgbClr val="FFFFFF"/>
                </a:solidFill>
                <a:latin typeface="Calibri Light" pitchFamily="34" charset="0"/>
                <a:ea typeface="Calibri Light" pitchFamily="34" charset="-122"/>
                <a:cs typeface="Calibri Light" pitchFamily="34" charset="-120"/>
              </a:rPr>
              <a:t>SOURCE </a:t>
            </a:r>
            <a:r>
              <a:rPr lang="en-US" sz="827" b="1" kern="0" spc="51" dirty="0">
                <a:solidFill>
                  <a:srgbClr val="FFFFFF">
                    <a:alpha val="60000"/>
                  </a:srgbClr>
                </a:solidFill>
                <a:latin typeface="Calibri Light" pitchFamily="34" charset="0"/>
                <a:ea typeface="Calibri Light" pitchFamily="34" charset="-122"/>
                <a:cs typeface="Calibri Light" pitchFamily="34" charset="-120"/>
              </a:rPr>
              <a:t>REGRESSION / ERROR</a:t>
            </a:r>
            <a:endParaRPr lang="en-US" sz="1013" dirty="0">
              <a:solidFill>
                <a:prstClr val="black"/>
              </a:solidFill>
              <a:latin typeface="Calibri" panose="020F0502020204030204"/>
            </a:endParaRPr>
          </a:p>
        </p:txBody>
      </p:sp>
      <p:sp>
        <p:nvSpPr>
          <p:cNvPr id="49" name="Text 42"/>
          <p:cNvSpPr/>
          <p:nvPr/>
        </p:nvSpPr>
        <p:spPr>
          <a:xfrm>
            <a:off x="2021285" y="6467674"/>
            <a:ext cx="12700" cy="360561"/>
          </a:xfrm>
          <a:prstGeom prst="rect">
            <a:avLst/>
          </a:prstGeom>
          <a:solidFill>
            <a:srgbClr val="FFFFFF">
              <a:alpha val="18000"/>
            </a:srgbClr>
          </a:solidFill>
          <a:ln/>
        </p:spPr>
        <p:txBody>
          <a:bodyPr wrap="none" rtlCol="0" anchor="t"/>
          <a:lstStyle/>
          <a:p>
            <a:pPr defTabSz="1219170"/>
            <a:endParaRPr lang="en-US" sz="2400" dirty="0">
              <a:solidFill>
                <a:prstClr val="black"/>
              </a:solidFill>
              <a:latin typeface="Calibri" panose="020F0502020204030204"/>
            </a:endParaRPr>
          </a:p>
        </p:txBody>
      </p:sp>
      <p:sp>
        <p:nvSpPr>
          <p:cNvPr id="50" name="Text 43"/>
          <p:cNvSpPr/>
          <p:nvPr/>
        </p:nvSpPr>
        <p:spPr>
          <a:xfrm>
            <a:off x="2033985" y="6467674"/>
            <a:ext cx="2034183" cy="371377"/>
          </a:xfrm>
          <a:prstGeom prst="rect">
            <a:avLst/>
          </a:prstGeom>
          <a:noFill/>
          <a:ln/>
        </p:spPr>
        <p:txBody>
          <a:bodyPr wrap="none" lIns="76200" tIns="0" rIns="76200" bIns="0" rtlCol="0" anchor="t"/>
          <a:lstStyle/>
          <a:p>
            <a:pPr algn="ctr" defTabSz="1219170"/>
            <a:r>
              <a:rPr lang="en-US" sz="1013" b="1" kern="0" spc="51" dirty="0">
                <a:solidFill>
                  <a:srgbClr val="FFFFFF"/>
                </a:solidFill>
                <a:latin typeface="Calibri Light" pitchFamily="34" charset="0"/>
                <a:ea typeface="Calibri Light" pitchFamily="34" charset="-122"/>
                <a:cs typeface="Calibri Light" pitchFamily="34" charset="-120"/>
              </a:rPr>
              <a:t>SS </a:t>
            </a:r>
            <a:r>
              <a:rPr lang="en-US" sz="827" b="1" kern="0" spc="51" dirty="0">
                <a:solidFill>
                  <a:srgbClr val="FFFFFF">
                    <a:alpha val="60000"/>
                  </a:srgbClr>
                </a:solidFill>
                <a:latin typeface="Calibri Light" pitchFamily="34" charset="0"/>
                <a:ea typeface="Calibri Light" pitchFamily="34" charset="-122"/>
                <a:cs typeface="Calibri Light" pitchFamily="34" charset="-120"/>
              </a:rPr>
              <a:t>SSR &amp; SSE</a:t>
            </a:r>
            <a:endParaRPr lang="en-US" sz="1013" dirty="0">
              <a:solidFill>
                <a:prstClr val="black"/>
              </a:solidFill>
              <a:latin typeface="Calibri" panose="020F0502020204030204"/>
            </a:endParaRPr>
          </a:p>
        </p:txBody>
      </p:sp>
      <p:sp>
        <p:nvSpPr>
          <p:cNvPr id="51" name="Text 44"/>
          <p:cNvSpPr/>
          <p:nvPr/>
        </p:nvSpPr>
        <p:spPr>
          <a:xfrm>
            <a:off x="4055467" y="6467674"/>
            <a:ext cx="12700" cy="360561"/>
          </a:xfrm>
          <a:prstGeom prst="rect">
            <a:avLst/>
          </a:prstGeom>
          <a:solidFill>
            <a:srgbClr val="FFFFFF">
              <a:alpha val="18000"/>
            </a:srgbClr>
          </a:solidFill>
          <a:ln/>
        </p:spPr>
        <p:txBody>
          <a:bodyPr wrap="none" rtlCol="0" anchor="t"/>
          <a:lstStyle/>
          <a:p>
            <a:pPr defTabSz="1219170"/>
            <a:endParaRPr lang="en-US" sz="2400" dirty="0">
              <a:solidFill>
                <a:prstClr val="black"/>
              </a:solidFill>
              <a:latin typeface="Calibri" panose="020F0502020204030204"/>
            </a:endParaRPr>
          </a:p>
        </p:txBody>
      </p:sp>
      <p:sp>
        <p:nvSpPr>
          <p:cNvPr id="52" name="Text 45"/>
          <p:cNvSpPr/>
          <p:nvPr/>
        </p:nvSpPr>
        <p:spPr>
          <a:xfrm>
            <a:off x="4068167" y="6467674"/>
            <a:ext cx="2033984" cy="371377"/>
          </a:xfrm>
          <a:prstGeom prst="rect">
            <a:avLst/>
          </a:prstGeom>
          <a:noFill/>
          <a:ln/>
        </p:spPr>
        <p:txBody>
          <a:bodyPr wrap="none" lIns="76200" tIns="0" rIns="76200" bIns="0" rtlCol="0" anchor="t"/>
          <a:lstStyle/>
          <a:p>
            <a:pPr algn="ctr" defTabSz="1219170"/>
            <a:r>
              <a:rPr lang="en-US" sz="1013" b="1" kern="0" spc="51" dirty="0">
                <a:solidFill>
                  <a:srgbClr val="FFFFFF"/>
                </a:solidFill>
                <a:latin typeface="Calibri Light" pitchFamily="34" charset="0"/>
                <a:ea typeface="Calibri Light" pitchFamily="34" charset="-122"/>
                <a:cs typeface="Calibri Light" pitchFamily="34" charset="-120"/>
              </a:rPr>
              <a:t>DF </a:t>
            </a:r>
            <a:r>
              <a:rPr lang="en-US" sz="827" b="1" kern="0" spc="51" dirty="0">
                <a:solidFill>
                  <a:srgbClr val="FFFFFF">
                    <a:alpha val="60000"/>
                  </a:srgbClr>
                </a:solidFill>
                <a:latin typeface="Calibri Light" pitchFamily="34" charset="0"/>
                <a:ea typeface="Calibri Light" pitchFamily="34" charset="-122"/>
                <a:cs typeface="Calibri Light" pitchFamily="34" charset="-120"/>
              </a:rPr>
              <a:t>FREE VALUES</a:t>
            </a:r>
            <a:endParaRPr lang="en-US" sz="1013" dirty="0">
              <a:solidFill>
                <a:prstClr val="black"/>
              </a:solidFill>
              <a:latin typeface="Calibri" panose="020F0502020204030204"/>
            </a:endParaRPr>
          </a:p>
        </p:txBody>
      </p:sp>
      <p:sp>
        <p:nvSpPr>
          <p:cNvPr id="53" name="Text 46"/>
          <p:cNvSpPr/>
          <p:nvPr/>
        </p:nvSpPr>
        <p:spPr>
          <a:xfrm>
            <a:off x="6089453" y="6467674"/>
            <a:ext cx="12700" cy="360561"/>
          </a:xfrm>
          <a:prstGeom prst="rect">
            <a:avLst/>
          </a:prstGeom>
          <a:solidFill>
            <a:srgbClr val="FFFFFF">
              <a:alpha val="18000"/>
            </a:srgbClr>
          </a:solidFill>
          <a:ln/>
        </p:spPr>
        <p:txBody>
          <a:bodyPr wrap="none" rtlCol="0" anchor="t"/>
          <a:lstStyle/>
          <a:p>
            <a:pPr defTabSz="1219170"/>
            <a:endParaRPr lang="en-US" sz="2400" dirty="0">
              <a:solidFill>
                <a:prstClr val="black"/>
              </a:solidFill>
              <a:latin typeface="Calibri" panose="020F0502020204030204"/>
            </a:endParaRPr>
          </a:p>
        </p:txBody>
      </p:sp>
      <p:sp>
        <p:nvSpPr>
          <p:cNvPr id="54" name="Text 47"/>
          <p:cNvSpPr/>
          <p:nvPr/>
        </p:nvSpPr>
        <p:spPr>
          <a:xfrm>
            <a:off x="6102153" y="6467674"/>
            <a:ext cx="2034183" cy="371377"/>
          </a:xfrm>
          <a:prstGeom prst="rect">
            <a:avLst/>
          </a:prstGeom>
          <a:noFill/>
          <a:ln/>
        </p:spPr>
        <p:txBody>
          <a:bodyPr wrap="none" lIns="76200" tIns="0" rIns="76200" bIns="0" rtlCol="0" anchor="t"/>
          <a:lstStyle/>
          <a:p>
            <a:pPr algn="ctr" defTabSz="1219170"/>
            <a:r>
              <a:rPr lang="en-US" sz="1013" b="1" kern="0" spc="51" dirty="0">
                <a:solidFill>
                  <a:srgbClr val="FFFFFF"/>
                </a:solidFill>
                <a:latin typeface="Calibri Light" pitchFamily="34" charset="0"/>
                <a:ea typeface="Calibri Light" pitchFamily="34" charset="-122"/>
                <a:cs typeface="Calibri Light" pitchFamily="34" charset="-120"/>
              </a:rPr>
              <a:t>MS </a:t>
            </a:r>
            <a:r>
              <a:rPr lang="en-US" sz="827" b="1" kern="0" spc="51" dirty="0">
                <a:solidFill>
                  <a:srgbClr val="FFFFFF">
                    <a:alpha val="60000"/>
                  </a:srgbClr>
                </a:solidFill>
                <a:latin typeface="Calibri Light" pitchFamily="34" charset="0"/>
                <a:ea typeface="Calibri Light" pitchFamily="34" charset="-122"/>
                <a:cs typeface="Calibri Light" pitchFamily="34" charset="-120"/>
              </a:rPr>
              <a:t>SS ÷ DF</a:t>
            </a:r>
            <a:endParaRPr lang="en-US" sz="1013" dirty="0">
              <a:solidFill>
                <a:prstClr val="black"/>
              </a:solidFill>
              <a:latin typeface="Calibri" panose="020F0502020204030204"/>
            </a:endParaRPr>
          </a:p>
        </p:txBody>
      </p:sp>
      <p:sp>
        <p:nvSpPr>
          <p:cNvPr id="55" name="Text 48"/>
          <p:cNvSpPr/>
          <p:nvPr/>
        </p:nvSpPr>
        <p:spPr>
          <a:xfrm>
            <a:off x="8123635" y="6467674"/>
            <a:ext cx="12700" cy="360561"/>
          </a:xfrm>
          <a:prstGeom prst="rect">
            <a:avLst/>
          </a:prstGeom>
          <a:solidFill>
            <a:srgbClr val="FFFFFF">
              <a:alpha val="18000"/>
            </a:srgbClr>
          </a:solidFill>
          <a:ln/>
        </p:spPr>
        <p:txBody>
          <a:bodyPr wrap="none" rtlCol="0" anchor="t"/>
          <a:lstStyle/>
          <a:p>
            <a:pPr defTabSz="1219170"/>
            <a:endParaRPr lang="en-US" sz="2400" dirty="0">
              <a:solidFill>
                <a:prstClr val="black"/>
              </a:solidFill>
              <a:latin typeface="Calibri" panose="020F0502020204030204"/>
            </a:endParaRPr>
          </a:p>
        </p:txBody>
      </p:sp>
      <p:sp>
        <p:nvSpPr>
          <p:cNvPr id="56" name="Text 49"/>
          <p:cNvSpPr/>
          <p:nvPr/>
        </p:nvSpPr>
        <p:spPr>
          <a:xfrm>
            <a:off x="8136335" y="6467674"/>
            <a:ext cx="2034183" cy="371377"/>
          </a:xfrm>
          <a:prstGeom prst="rect">
            <a:avLst/>
          </a:prstGeom>
          <a:noFill/>
          <a:ln/>
        </p:spPr>
        <p:txBody>
          <a:bodyPr wrap="none" lIns="76200" tIns="0" rIns="76200" bIns="0" rtlCol="0" anchor="t"/>
          <a:lstStyle/>
          <a:p>
            <a:pPr algn="ctr" defTabSz="1219170"/>
            <a:r>
              <a:rPr lang="en-US" sz="1013" b="1" kern="0" spc="51" dirty="0">
                <a:solidFill>
                  <a:srgbClr val="FFFFFF"/>
                </a:solidFill>
                <a:latin typeface="Calibri Light" pitchFamily="34" charset="0"/>
                <a:ea typeface="Calibri Light" pitchFamily="34" charset="-122"/>
                <a:cs typeface="Calibri Light" pitchFamily="34" charset="-120"/>
              </a:rPr>
              <a:t>F </a:t>
            </a:r>
            <a:r>
              <a:rPr lang="en-US" sz="827" b="1" kern="0" spc="51" dirty="0">
                <a:solidFill>
                  <a:srgbClr val="FFFFFF">
                    <a:alpha val="60000"/>
                  </a:srgbClr>
                </a:solidFill>
                <a:latin typeface="Calibri Light" pitchFamily="34" charset="0"/>
                <a:ea typeface="Calibri Light" pitchFamily="34" charset="-122"/>
                <a:cs typeface="Calibri Light" pitchFamily="34" charset="-120"/>
              </a:rPr>
              <a:t>MSR ÷ MSE</a:t>
            </a:r>
            <a:endParaRPr lang="en-US" sz="1013" dirty="0">
              <a:solidFill>
                <a:prstClr val="black"/>
              </a:solidFill>
              <a:latin typeface="Calibri" panose="020F0502020204030204"/>
            </a:endParaRPr>
          </a:p>
        </p:txBody>
      </p:sp>
      <p:sp>
        <p:nvSpPr>
          <p:cNvPr id="57" name="Text 50"/>
          <p:cNvSpPr/>
          <p:nvPr/>
        </p:nvSpPr>
        <p:spPr>
          <a:xfrm>
            <a:off x="10157818" y="6467674"/>
            <a:ext cx="12700" cy="360561"/>
          </a:xfrm>
          <a:prstGeom prst="rect">
            <a:avLst/>
          </a:prstGeom>
          <a:solidFill>
            <a:srgbClr val="FFFFFF">
              <a:alpha val="18000"/>
            </a:srgbClr>
          </a:solidFill>
          <a:ln/>
        </p:spPr>
        <p:txBody>
          <a:bodyPr wrap="none" rtlCol="0" anchor="t"/>
          <a:lstStyle/>
          <a:p>
            <a:pPr defTabSz="1219170"/>
            <a:endParaRPr lang="en-US" sz="2400" dirty="0">
              <a:solidFill>
                <a:prstClr val="black"/>
              </a:solidFill>
              <a:latin typeface="Calibri" panose="020F0502020204030204"/>
            </a:endParaRPr>
          </a:p>
        </p:txBody>
      </p:sp>
      <p:sp>
        <p:nvSpPr>
          <p:cNvPr id="58" name="Text 51"/>
          <p:cNvSpPr/>
          <p:nvPr/>
        </p:nvSpPr>
        <p:spPr>
          <a:xfrm>
            <a:off x="10228027" y="6467674"/>
            <a:ext cx="1906464" cy="378589"/>
          </a:xfrm>
          <a:prstGeom prst="rect">
            <a:avLst/>
          </a:prstGeom>
          <a:noFill/>
          <a:ln/>
        </p:spPr>
        <p:txBody>
          <a:bodyPr wrap="square" lIns="0" tIns="0" rIns="0" bIns="0" rtlCol="0" anchor="ctr"/>
          <a:lstStyle/>
          <a:p>
            <a:pPr algn="ctr" defTabSz="1219170">
              <a:lnSpc>
                <a:spcPts val="1520"/>
              </a:lnSpc>
            </a:pPr>
            <a:r>
              <a:rPr lang="en-US" sz="1013" kern="0" spc="51" dirty="0">
                <a:solidFill>
                  <a:srgbClr val="FFFFFF">
                    <a:alpha val="92000"/>
                  </a:srgbClr>
                </a:solidFill>
                <a:latin typeface="Calibri Light" pitchFamily="34" charset="0"/>
                <a:ea typeface="Calibri Light" pitchFamily="34" charset="-122"/>
                <a:cs typeface="Calibri Light" pitchFamily="34" charset="-120"/>
              </a:rPr>
              <a:t>P-VALUE </a:t>
            </a:r>
            <a:r>
              <a:rPr lang="en-US" sz="827" kern="0" spc="51" dirty="0">
                <a:solidFill>
                  <a:srgbClr val="FFFFFF">
                    <a:alpha val="60000"/>
                  </a:srgbClr>
                </a:solidFill>
                <a:latin typeface="Calibri Light" pitchFamily="34" charset="0"/>
                <a:ea typeface="Calibri Light" pitchFamily="34" charset="-122"/>
                <a:cs typeface="Calibri Light" pitchFamily="34" charset="-120"/>
              </a:rPr>
              <a:t>&lt; 0.05 = SIGNIFICANT</a:t>
            </a:r>
            <a:endParaRPr lang="en-US" sz="1013" dirty="0">
              <a:solidFill>
                <a:prstClr val="black"/>
              </a:solidFill>
              <a:latin typeface="Calibri" panose="020F05020202040302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3CBF8B-25F2-2DBA-0E4F-78C767851F71}"/>
              </a:ext>
            </a:extLst>
          </p:cNvPr>
          <p:cNvSpPr txBox="1"/>
          <p:nvPr/>
        </p:nvSpPr>
        <p:spPr>
          <a:xfrm>
            <a:off x="3876675" y="340860"/>
            <a:ext cx="4438650" cy="830997"/>
          </a:xfrm>
          <a:prstGeom prst="rect">
            <a:avLst/>
          </a:prstGeom>
          <a:noFill/>
        </p:spPr>
        <p:txBody>
          <a:bodyPr wrap="square" rtlCol="0">
            <a:spAutoFit/>
          </a:bodyPr>
          <a:lstStyle/>
          <a:p>
            <a:r>
              <a:rPr lang="en-US" sz="4800" dirty="0">
                <a:solidFill>
                  <a:schemeClr val="accent5">
                    <a:lumMod val="75000"/>
                  </a:schemeClr>
                </a:solidFill>
                <a:latin typeface="Bookman Old Style" panose="02050804040505090204" pitchFamily="18" charset="0"/>
              </a:rPr>
              <a:t>What is MRA </a:t>
            </a:r>
          </a:p>
        </p:txBody>
      </p:sp>
      <p:pic>
        <p:nvPicPr>
          <p:cNvPr id="5" name="Picture 4">
            <a:extLst>
              <a:ext uri="{FF2B5EF4-FFF2-40B4-BE49-F238E27FC236}">
                <a16:creationId xmlns:a16="http://schemas.microsoft.com/office/drawing/2014/main" id="{453F6D20-99FB-CF40-1B4B-F5EFD8A8DD9F}"/>
              </a:ext>
            </a:extLst>
          </p:cNvPr>
          <p:cNvPicPr>
            <a:picLocks noChangeAspect="1"/>
          </p:cNvPicPr>
          <p:nvPr/>
        </p:nvPicPr>
        <p:blipFill>
          <a:blip r:embed="rId2"/>
          <a:stretch>
            <a:fillRect/>
          </a:stretch>
        </p:blipFill>
        <p:spPr>
          <a:xfrm>
            <a:off x="1548381" y="1171857"/>
            <a:ext cx="9095238" cy="4514286"/>
          </a:xfrm>
          <a:prstGeom prst="rect">
            <a:avLst/>
          </a:prstGeom>
        </p:spPr>
      </p:pic>
    </p:spTree>
    <p:extLst>
      <p:ext uri="{BB962C8B-B14F-4D97-AF65-F5344CB8AC3E}">
        <p14:creationId xmlns:p14="http://schemas.microsoft.com/office/powerpoint/2010/main" val="819652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D1B3E"/>
        </a:solidFill>
        <a:effectLst/>
      </p:bgPr>
    </p:bg>
    <p:spTree>
      <p:nvGrpSpPr>
        <p:cNvPr id="1" name=""/>
        <p:cNvGrpSpPr/>
        <p:nvPr/>
      </p:nvGrpSpPr>
      <p:grpSpPr>
        <a:xfrm>
          <a:off x="0" y="0"/>
          <a:ext cx="0" cy="0"/>
          <a:chOff x="0" y="0"/>
          <a:chExt cx="0" cy="0"/>
        </a:xfrm>
      </p:grpSpPr>
      <p:sp>
        <p:nvSpPr>
          <p:cNvPr id="2" name="Text 0"/>
          <p:cNvSpPr/>
          <p:nvPr/>
        </p:nvSpPr>
        <p:spPr>
          <a:xfrm>
            <a:off x="0" y="0"/>
            <a:ext cx="57547" cy="6858000"/>
          </a:xfrm>
          <a:prstGeom prst="rect">
            <a:avLst/>
          </a:prstGeom>
          <a:gradFill rotWithShape="1">
            <a:gsLst>
              <a:gs pos="0">
                <a:srgbClr val="4FC3F7"/>
              </a:gs>
              <a:gs pos="100000">
                <a:srgbClr val="1565C0"/>
              </a:gs>
            </a:gsLst>
            <a:lin ang="5400000" scaled="1"/>
          </a:gradFill>
          <a:ln/>
        </p:spPr>
        <p:txBody>
          <a:bodyPr wrap="square" rtlCol="0" anchor="t"/>
          <a:lstStyle/>
          <a:p>
            <a:pPr defTabSz="1219170"/>
            <a:endParaRPr lang="en-US" sz="2400" dirty="0">
              <a:solidFill>
                <a:prstClr val="black"/>
              </a:solidFill>
              <a:latin typeface="Calibri" panose="020F0502020204030204"/>
            </a:endParaRPr>
          </a:p>
        </p:txBody>
      </p:sp>
      <p:sp>
        <p:nvSpPr>
          <p:cNvPr id="3" name="Text 1"/>
          <p:cNvSpPr/>
          <p:nvPr/>
        </p:nvSpPr>
        <p:spPr>
          <a:xfrm>
            <a:off x="9714707" y="0"/>
            <a:ext cx="2477293" cy="2477293"/>
          </a:xfrm>
          <a:prstGeom prst="ellipse">
            <a:avLst/>
          </a:prstGeom>
          <a:gradFill rotWithShape="1">
            <a:gsLst>
              <a:gs pos="0">
                <a:srgbClr val="4FC3F7">
                  <a:alpha val="9000"/>
                </a:srgbClr>
              </a:gs>
              <a:gs pos="70000">
                <a:srgbClr val="000000">
                  <a:alpha val="0"/>
                </a:srgbClr>
              </a:gs>
            </a:gsLst>
            <a:path path="circle">
              <a:fillToRect l="50000" t="50000" r="50000" b="50000"/>
            </a:path>
          </a:gradFill>
          <a:ln/>
        </p:spPr>
        <p:txBody>
          <a:bodyPr wrap="square" rtlCol="0" anchor="t"/>
          <a:lstStyle/>
          <a:p>
            <a:pPr defTabSz="1219170"/>
            <a:endParaRPr lang="en-US" sz="2400" dirty="0">
              <a:solidFill>
                <a:prstClr val="black"/>
              </a:solidFill>
              <a:latin typeface="Calibri" panose="020F0502020204030204"/>
            </a:endParaRPr>
          </a:p>
        </p:txBody>
      </p:sp>
      <p:sp>
        <p:nvSpPr>
          <p:cNvPr id="4" name="Text 2"/>
          <p:cNvSpPr/>
          <p:nvPr/>
        </p:nvSpPr>
        <p:spPr>
          <a:xfrm>
            <a:off x="1905000" y="4953000"/>
            <a:ext cx="2477293" cy="1905000"/>
          </a:xfrm>
          <a:prstGeom prst="ellipse">
            <a:avLst/>
          </a:prstGeom>
          <a:gradFill rotWithShape="1">
            <a:gsLst>
              <a:gs pos="0">
                <a:srgbClr val="1565C0">
                  <a:alpha val="15000"/>
                </a:srgbClr>
              </a:gs>
              <a:gs pos="70000">
                <a:srgbClr val="000000">
                  <a:alpha val="0"/>
                </a:srgbClr>
              </a:gs>
            </a:gsLst>
            <a:path path="circle">
              <a:fillToRect l="50000" t="50000" r="50000" b="50000"/>
            </a:path>
          </a:gradFill>
          <a:ln/>
        </p:spPr>
        <p:txBody>
          <a:bodyPr wrap="square" rtlCol="0" anchor="t"/>
          <a:lstStyle/>
          <a:p>
            <a:pPr defTabSz="1219170"/>
            <a:endParaRPr lang="en-US" sz="2400" dirty="0">
              <a:solidFill>
                <a:prstClr val="black"/>
              </a:solidFill>
              <a:latin typeface="Calibri" panose="020F0502020204030204"/>
            </a:endParaRPr>
          </a:p>
        </p:txBody>
      </p:sp>
      <p:sp>
        <p:nvSpPr>
          <p:cNvPr id="5" name="Text 3"/>
          <p:cNvSpPr/>
          <p:nvPr/>
        </p:nvSpPr>
        <p:spPr>
          <a:xfrm>
            <a:off x="685800" y="498079"/>
            <a:ext cx="267493" cy="28773"/>
          </a:xfrm>
          <a:prstGeom prst="roundRect">
            <a:avLst>
              <a:gd name="adj" fmla="val 64736"/>
            </a:avLst>
          </a:prstGeom>
          <a:solidFill>
            <a:srgbClr val="4FC3F7"/>
          </a:solidFill>
          <a:ln/>
        </p:spPr>
        <p:txBody>
          <a:bodyPr wrap="none" rtlCol="0" anchor="t"/>
          <a:lstStyle/>
          <a:p>
            <a:pPr defTabSz="1219170"/>
            <a:endParaRPr lang="en-US" sz="2400" dirty="0">
              <a:solidFill>
                <a:prstClr val="black"/>
              </a:solidFill>
              <a:latin typeface="Calibri" panose="020F0502020204030204"/>
            </a:endParaRPr>
          </a:p>
        </p:txBody>
      </p:sp>
      <p:sp>
        <p:nvSpPr>
          <p:cNvPr id="6" name="Text 4"/>
          <p:cNvSpPr/>
          <p:nvPr/>
        </p:nvSpPr>
        <p:spPr>
          <a:xfrm>
            <a:off x="1047949" y="419894"/>
            <a:ext cx="1395036" cy="185340"/>
          </a:xfrm>
          <a:prstGeom prst="rect">
            <a:avLst/>
          </a:prstGeom>
          <a:noFill/>
          <a:ln/>
        </p:spPr>
        <p:txBody>
          <a:bodyPr wrap="none" lIns="0" tIns="0" rIns="0" bIns="0" rtlCol="0" anchor="ctr"/>
          <a:lstStyle/>
          <a:p>
            <a:pPr defTabSz="1219170">
              <a:lnSpc>
                <a:spcPts val="1460"/>
              </a:lnSpc>
            </a:pPr>
            <a:r>
              <a:rPr lang="en-US" sz="973" b="1" dirty="0">
                <a:solidFill>
                  <a:srgbClr val="4FC3F7"/>
                </a:solidFill>
                <a:latin typeface="Calibri" pitchFamily="34" charset="0"/>
                <a:ea typeface="Calibri" pitchFamily="34" charset="-122"/>
                <a:cs typeface="Calibri" pitchFamily="34" charset="-120"/>
              </a:rPr>
              <a:t>ANOVA — SLIDE 7</a:t>
            </a:r>
            <a:endParaRPr lang="en-US" sz="973" dirty="0">
              <a:solidFill>
                <a:prstClr val="black"/>
              </a:solidFill>
              <a:latin typeface="Calibri" panose="020F0502020204030204"/>
            </a:endParaRPr>
          </a:p>
        </p:txBody>
      </p:sp>
      <p:sp>
        <p:nvSpPr>
          <p:cNvPr id="7" name="Text 5"/>
          <p:cNvSpPr/>
          <p:nvPr/>
        </p:nvSpPr>
        <p:spPr>
          <a:xfrm>
            <a:off x="685800" y="699889"/>
            <a:ext cx="11740896" cy="416520"/>
          </a:xfrm>
          <a:prstGeom prst="rect">
            <a:avLst/>
          </a:prstGeom>
          <a:noFill/>
          <a:ln/>
        </p:spPr>
        <p:txBody>
          <a:bodyPr wrap="none" lIns="0" tIns="0" rIns="0" bIns="0" rtlCol="0" anchor="t"/>
          <a:lstStyle/>
          <a:p>
            <a:pPr defTabSz="1219170">
              <a:lnSpc>
                <a:spcPts val="3281"/>
              </a:lnSpc>
            </a:pPr>
            <a:r>
              <a:rPr lang="en-US" sz="2853" kern="0" spc="-27" dirty="0">
                <a:solidFill>
                  <a:srgbClr val="E8F0FE"/>
                </a:solidFill>
                <a:latin typeface="Calibri Light" pitchFamily="34" charset="0"/>
                <a:ea typeface="Calibri Light" pitchFamily="34" charset="-122"/>
                <a:cs typeface="Calibri Light" pitchFamily="34" charset="-120"/>
              </a:rPr>
              <a:t>The </a:t>
            </a:r>
            <a:r>
              <a:rPr lang="en-US" sz="2853" b="1" kern="0" spc="-27" dirty="0">
                <a:solidFill>
                  <a:srgbClr val="4FC3F7"/>
                </a:solidFill>
                <a:latin typeface="Calibri Light" pitchFamily="34" charset="0"/>
                <a:ea typeface="Calibri Light" pitchFamily="34" charset="-122"/>
                <a:cs typeface="Calibri Light" pitchFamily="34" charset="-120"/>
              </a:rPr>
              <a:t>F-Test</a:t>
            </a:r>
            <a:r>
              <a:rPr lang="en-US" sz="2853" kern="0" spc="-27" dirty="0">
                <a:solidFill>
                  <a:srgbClr val="E8F0FE"/>
                </a:solidFill>
                <a:latin typeface="Calibri Light" pitchFamily="34" charset="0"/>
                <a:ea typeface="Calibri Light" pitchFamily="34" charset="-122"/>
                <a:cs typeface="Calibri Light" pitchFamily="34" charset="-120"/>
              </a:rPr>
              <a:t> — Is Our Model Worth It?</a:t>
            </a:r>
            <a:endParaRPr lang="en-US" sz="2853" dirty="0">
              <a:solidFill>
                <a:prstClr val="black"/>
              </a:solidFill>
              <a:latin typeface="Calibri" panose="020F0502020204030204"/>
            </a:endParaRPr>
          </a:p>
        </p:txBody>
      </p:sp>
      <p:sp>
        <p:nvSpPr>
          <p:cNvPr id="8" name="Text 6"/>
          <p:cNvSpPr/>
          <p:nvPr/>
        </p:nvSpPr>
        <p:spPr>
          <a:xfrm>
            <a:off x="685801" y="1345010"/>
            <a:ext cx="6479580" cy="997545"/>
          </a:xfrm>
          <a:prstGeom prst="roundRect">
            <a:avLst>
              <a:gd name="adj" fmla="val 11543"/>
            </a:avLst>
          </a:prstGeom>
          <a:solidFill>
            <a:srgbClr val="1A2F5E"/>
          </a:solidFill>
          <a:ln/>
        </p:spPr>
        <p:txBody>
          <a:bodyPr wrap="square" rtlCol="0" anchor="t"/>
          <a:lstStyle/>
          <a:p>
            <a:pPr defTabSz="1219170"/>
            <a:endParaRPr lang="en-US" sz="2400" dirty="0">
              <a:solidFill>
                <a:prstClr val="black"/>
              </a:solidFill>
              <a:latin typeface="Calibri" panose="020F0502020204030204"/>
            </a:endParaRPr>
          </a:p>
        </p:txBody>
      </p:sp>
      <p:sp>
        <p:nvSpPr>
          <p:cNvPr id="9" name="Text 7"/>
          <p:cNvSpPr/>
          <p:nvPr/>
        </p:nvSpPr>
        <p:spPr>
          <a:xfrm>
            <a:off x="685801" y="1345010"/>
            <a:ext cx="38100" cy="997545"/>
          </a:xfrm>
          <a:custGeom>
            <a:avLst/>
            <a:gdLst/>
            <a:ahLst/>
            <a:cxnLst/>
            <a:rect l="l" t="t" r="r" b="b"/>
            <a:pathLst>
              <a:path w="28575" h="748159">
                <a:moveTo>
                  <a:pt x="0" y="86360"/>
                </a:moveTo>
                <a:lnTo>
                  <a:pt x="3572" y="61780"/>
                </a:lnTo>
                <a:lnTo>
                  <a:pt x="7144" y="51968"/>
                </a:lnTo>
                <a:lnTo>
                  <a:pt x="10716" y="44695"/>
                </a:lnTo>
                <a:lnTo>
                  <a:pt x="14288" y="38783"/>
                </a:lnTo>
                <a:lnTo>
                  <a:pt x="17859" y="33770"/>
                </a:lnTo>
                <a:lnTo>
                  <a:pt x="21431" y="29419"/>
                </a:lnTo>
                <a:lnTo>
                  <a:pt x="25003" y="25587"/>
                </a:lnTo>
                <a:lnTo>
                  <a:pt x="28575" y="22181"/>
                </a:lnTo>
                <a:lnTo>
                  <a:pt x="28575" y="725978"/>
                </a:lnTo>
                <a:lnTo>
                  <a:pt x="25003" y="722572"/>
                </a:lnTo>
                <a:lnTo>
                  <a:pt x="21431" y="718740"/>
                </a:lnTo>
                <a:lnTo>
                  <a:pt x="17859" y="714389"/>
                </a:lnTo>
                <a:lnTo>
                  <a:pt x="14288" y="709376"/>
                </a:lnTo>
                <a:lnTo>
                  <a:pt x="10716" y="703464"/>
                </a:lnTo>
                <a:lnTo>
                  <a:pt x="7144" y="696191"/>
                </a:lnTo>
                <a:lnTo>
                  <a:pt x="3572" y="686379"/>
                </a:lnTo>
                <a:lnTo>
                  <a:pt x="0" y="661799"/>
                </a:lnTo>
                <a:close/>
              </a:path>
            </a:pathLst>
          </a:custGeom>
          <a:solidFill>
            <a:srgbClr val="4FC3F7"/>
          </a:solidFill>
          <a:ln/>
        </p:spPr>
        <p:txBody>
          <a:bodyPr wrap="square" rtlCol="0" anchor="t"/>
          <a:lstStyle/>
          <a:p>
            <a:pPr defTabSz="1219170"/>
            <a:endParaRPr lang="en-US" sz="2400" dirty="0">
              <a:solidFill>
                <a:prstClr val="black"/>
              </a:solidFill>
              <a:latin typeface="Calibri" panose="020F0502020204030204"/>
            </a:endParaRPr>
          </a:p>
        </p:txBody>
      </p:sp>
      <p:sp>
        <p:nvSpPr>
          <p:cNvPr id="10" name="Text 8"/>
          <p:cNvSpPr/>
          <p:nvPr/>
        </p:nvSpPr>
        <p:spPr>
          <a:xfrm>
            <a:off x="933847" y="1507530"/>
            <a:ext cx="419893" cy="419893"/>
          </a:xfrm>
          <a:prstGeom prst="roundRect">
            <a:avLst>
              <a:gd name="adj" fmla="val 22584"/>
            </a:avLst>
          </a:prstGeom>
          <a:solidFill>
            <a:srgbClr val="4FC3F7">
              <a:alpha val="18000"/>
            </a:srgbClr>
          </a:solidFill>
          <a:ln w="9525">
            <a:solidFill>
              <a:srgbClr val="4FC3F7">
                <a:alpha val="35000"/>
              </a:srgbClr>
            </a:solidFill>
          </a:ln>
        </p:spPr>
        <p:txBody>
          <a:bodyPr wrap="square" rtlCol="0" anchor="t"/>
          <a:lstStyle/>
          <a:p>
            <a:pPr defTabSz="1219170"/>
            <a:endParaRPr lang="en-US" sz="2400" dirty="0">
              <a:solidFill>
                <a:prstClr val="black"/>
              </a:solidFill>
              <a:latin typeface="Calibri" panose="020F0502020204030204"/>
            </a:endParaRPr>
          </a:p>
        </p:txBody>
      </p:sp>
      <p:pic>
        <p:nvPicPr>
          <p:cNvPr id="11" name="Image 0" descr="preencoded.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51125" y="1624807"/>
            <a:ext cx="185340" cy="185340"/>
          </a:xfrm>
          <a:prstGeom prst="rect">
            <a:avLst/>
          </a:prstGeom>
        </p:spPr>
      </p:pic>
      <p:sp>
        <p:nvSpPr>
          <p:cNvPr id="12" name="Text 9"/>
          <p:cNvSpPr/>
          <p:nvPr/>
        </p:nvSpPr>
        <p:spPr>
          <a:xfrm>
            <a:off x="1545035" y="1497410"/>
            <a:ext cx="5951439" cy="185340"/>
          </a:xfrm>
          <a:prstGeom prst="rect">
            <a:avLst/>
          </a:prstGeom>
          <a:noFill/>
          <a:ln/>
        </p:spPr>
        <p:txBody>
          <a:bodyPr wrap="none" lIns="0" tIns="0" rIns="0" bIns="0" rtlCol="0" anchor="t"/>
          <a:lstStyle/>
          <a:p>
            <a:pPr defTabSz="1219170">
              <a:lnSpc>
                <a:spcPts val="1460"/>
              </a:lnSpc>
            </a:pPr>
            <a:r>
              <a:rPr lang="en-US" sz="973" b="1" kern="0" spc="67" dirty="0">
                <a:solidFill>
                  <a:srgbClr val="4FC3F7"/>
                </a:solidFill>
                <a:latin typeface="Calibri" pitchFamily="34" charset="0"/>
                <a:ea typeface="Calibri" pitchFamily="34" charset="-122"/>
                <a:cs typeface="Calibri" pitchFamily="34" charset="-120"/>
              </a:rPr>
              <a:t>THE FORMULA</a:t>
            </a:r>
            <a:endParaRPr lang="en-US" sz="973" dirty="0">
              <a:solidFill>
                <a:prstClr val="black"/>
              </a:solidFill>
              <a:latin typeface="Calibri" panose="020F0502020204030204"/>
            </a:endParaRPr>
          </a:p>
        </p:txBody>
      </p:sp>
      <p:sp>
        <p:nvSpPr>
          <p:cNvPr id="13" name="Text 10"/>
          <p:cNvSpPr/>
          <p:nvPr/>
        </p:nvSpPr>
        <p:spPr>
          <a:xfrm>
            <a:off x="1545035" y="1711524"/>
            <a:ext cx="5518607" cy="502563"/>
          </a:xfrm>
          <a:prstGeom prst="rect">
            <a:avLst/>
          </a:prstGeom>
          <a:noFill/>
          <a:ln/>
        </p:spPr>
        <p:txBody>
          <a:bodyPr wrap="square" lIns="0" tIns="0" rIns="0" bIns="0" rtlCol="0" anchor="ctr"/>
          <a:lstStyle/>
          <a:p>
            <a:pPr defTabSz="1219170">
              <a:lnSpc>
                <a:spcPts val="1885"/>
              </a:lnSpc>
            </a:pPr>
            <a:r>
              <a:rPr lang="en-US" sz="1347" b="1" dirty="0">
                <a:solidFill>
                  <a:srgbClr val="4FC3F7"/>
                </a:solidFill>
                <a:latin typeface="Calibri" pitchFamily="34" charset="0"/>
                <a:ea typeface="Calibri" pitchFamily="34" charset="-122"/>
                <a:cs typeface="Calibri" pitchFamily="34" charset="-120"/>
              </a:rPr>
              <a:t>F = MSR ÷ MSE</a:t>
            </a:r>
            <a:r>
              <a:rPr lang="en-US" sz="1347" dirty="0">
                <a:solidFill>
                  <a:srgbClr val="E8F0FE"/>
                </a:solidFill>
                <a:latin typeface="Calibri" pitchFamily="34" charset="0"/>
                <a:ea typeface="Calibri" pitchFamily="34" charset="-122"/>
                <a:cs typeface="Calibri" pitchFamily="34" charset="-120"/>
              </a:rPr>
              <a:t> — We divide what the model explains by what it cannot explain.</a:t>
            </a:r>
            <a:endParaRPr lang="en-US" sz="1347" dirty="0">
              <a:solidFill>
                <a:prstClr val="black"/>
              </a:solidFill>
              <a:latin typeface="Calibri" panose="020F0502020204030204"/>
            </a:endParaRPr>
          </a:p>
        </p:txBody>
      </p:sp>
      <p:sp>
        <p:nvSpPr>
          <p:cNvPr id="14" name="Text 11"/>
          <p:cNvSpPr/>
          <p:nvPr/>
        </p:nvSpPr>
        <p:spPr>
          <a:xfrm>
            <a:off x="685801" y="2465984"/>
            <a:ext cx="6479580" cy="997545"/>
          </a:xfrm>
          <a:prstGeom prst="roundRect">
            <a:avLst>
              <a:gd name="adj" fmla="val 11543"/>
            </a:avLst>
          </a:prstGeom>
          <a:solidFill>
            <a:srgbClr val="1A2F5E"/>
          </a:solidFill>
          <a:ln/>
        </p:spPr>
        <p:txBody>
          <a:bodyPr wrap="square" rtlCol="0" anchor="t"/>
          <a:lstStyle/>
          <a:p>
            <a:pPr defTabSz="1219170"/>
            <a:endParaRPr lang="en-US" sz="2400" dirty="0">
              <a:solidFill>
                <a:prstClr val="black"/>
              </a:solidFill>
              <a:latin typeface="Calibri" panose="020F0502020204030204"/>
            </a:endParaRPr>
          </a:p>
        </p:txBody>
      </p:sp>
      <p:sp>
        <p:nvSpPr>
          <p:cNvPr id="15" name="Text 12"/>
          <p:cNvSpPr/>
          <p:nvPr/>
        </p:nvSpPr>
        <p:spPr>
          <a:xfrm>
            <a:off x="685801" y="2465984"/>
            <a:ext cx="38100" cy="997545"/>
          </a:xfrm>
          <a:custGeom>
            <a:avLst/>
            <a:gdLst/>
            <a:ahLst/>
            <a:cxnLst/>
            <a:rect l="l" t="t" r="r" b="b"/>
            <a:pathLst>
              <a:path w="28575" h="748159">
                <a:moveTo>
                  <a:pt x="0" y="86360"/>
                </a:moveTo>
                <a:lnTo>
                  <a:pt x="3572" y="61780"/>
                </a:lnTo>
                <a:lnTo>
                  <a:pt x="7144" y="51968"/>
                </a:lnTo>
                <a:lnTo>
                  <a:pt x="10716" y="44695"/>
                </a:lnTo>
                <a:lnTo>
                  <a:pt x="14288" y="38783"/>
                </a:lnTo>
                <a:lnTo>
                  <a:pt x="17859" y="33770"/>
                </a:lnTo>
                <a:lnTo>
                  <a:pt x="21431" y="29419"/>
                </a:lnTo>
                <a:lnTo>
                  <a:pt x="25003" y="25587"/>
                </a:lnTo>
                <a:lnTo>
                  <a:pt x="28575" y="22181"/>
                </a:lnTo>
                <a:lnTo>
                  <a:pt x="28575" y="725978"/>
                </a:lnTo>
                <a:lnTo>
                  <a:pt x="25003" y="722572"/>
                </a:lnTo>
                <a:lnTo>
                  <a:pt x="21431" y="718740"/>
                </a:lnTo>
                <a:lnTo>
                  <a:pt x="17859" y="714389"/>
                </a:lnTo>
                <a:lnTo>
                  <a:pt x="14288" y="709376"/>
                </a:lnTo>
                <a:lnTo>
                  <a:pt x="10716" y="703464"/>
                </a:lnTo>
                <a:lnTo>
                  <a:pt x="7144" y="696191"/>
                </a:lnTo>
                <a:lnTo>
                  <a:pt x="3572" y="686379"/>
                </a:lnTo>
                <a:lnTo>
                  <a:pt x="0" y="661799"/>
                </a:lnTo>
                <a:close/>
              </a:path>
            </a:pathLst>
          </a:custGeom>
          <a:solidFill>
            <a:srgbClr val="4FC3F7"/>
          </a:solidFill>
          <a:ln/>
        </p:spPr>
        <p:txBody>
          <a:bodyPr wrap="square" rtlCol="0" anchor="t"/>
          <a:lstStyle/>
          <a:p>
            <a:pPr defTabSz="1219170"/>
            <a:endParaRPr lang="en-US" sz="2400" dirty="0">
              <a:solidFill>
                <a:prstClr val="black"/>
              </a:solidFill>
              <a:latin typeface="Calibri" panose="020F0502020204030204"/>
            </a:endParaRPr>
          </a:p>
        </p:txBody>
      </p:sp>
      <p:sp>
        <p:nvSpPr>
          <p:cNvPr id="16" name="Text 13"/>
          <p:cNvSpPr/>
          <p:nvPr/>
        </p:nvSpPr>
        <p:spPr>
          <a:xfrm>
            <a:off x="933847" y="2628503"/>
            <a:ext cx="419893" cy="419893"/>
          </a:xfrm>
          <a:prstGeom prst="roundRect">
            <a:avLst>
              <a:gd name="adj" fmla="val 22584"/>
            </a:avLst>
          </a:prstGeom>
          <a:solidFill>
            <a:srgbClr val="4FC3F7">
              <a:alpha val="18000"/>
            </a:srgbClr>
          </a:solidFill>
          <a:ln w="9525">
            <a:solidFill>
              <a:srgbClr val="4FC3F7">
                <a:alpha val="35000"/>
              </a:srgbClr>
            </a:solidFill>
          </a:ln>
        </p:spPr>
        <p:txBody>
          <a:bodyPr wrap="square" rtlCol="0" anchor="t"/>
          <a:lstStyle/>
          <a:p>
            <a:pPr defTabSz="1219170"/>
            <a:endParaRPr lang="en-US" sz="2400" dirty="0">
              <a:solidFill>
                <a:prstClr val="black"/>
              </a:solidFill>
              <a:latin typeface="Calibri" panose="020F0502020204030204"/>
            </a:endParaRPr>
          </a:p>
        </p:txBody>
      </p:sp>
      <p:pic>
        <p:nvPicPr>
          <p:cNvPr id="17" name="Image 1" descr="preencoded.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51125" y="2745781"/>
            <a:ext cx="185340" cy="185340"/>
          </a:xfrm>
          <a:prstGeom prst="rect">
            <a:avLst/>
          </a:prstGeom>
        </p:spPr>
      </p:pic>
      <p:sp>
        <p:nvSpPr>
          <p:cNvPr id="18" name="Text 14"/>
          <p:cNvSpPr/>
          <p:nvPr/>
        </p:nvSpPr>
        <p:spPr>
          <a:xfrm>
            <a:off x="1545035" y="2618383"/>
            <a:ext cx="5951439" cy="185340"/>
          </a:xfrm>
          <a:prstGeom prst="rect">
            <a:avLst/>
          </a:prstGeom>
          <a:noFill/>
          <a:ln/>
        </p:spPr>
        <p:txBody>
          <a:bodyPr wrap="none" lIns="0" tIns="0" rIns="0" bIns="0" rtlCol="0" anchor="t"/>
          <a:lstStyle/>
          <a:p>
            <a:pPr defTabSz="1219170">
              <a:lnSpc>
                <a:spcPts val="1460"/>
              </a:lnSpc>
            </a:pPr>
            <a:r>
              <a:rPr lang="en-US" sz="973" b="1" kern="0" spc="67" dirty="0">
                <a:solidFill>
                  <a:srgbClr val="4FC3F7"/>
                </a:solidFill>
                <a:latin typeface="Calibri" pitchFamily="34" charset="0"/>
                <a:ea typeface="Calibri" pitchFamily="34" charset="-122"/>
                <a:cs typeface="Calibri" pitchFamily="34" charset="-120"/>
              </a:rPr>
              <a:t>BIG F</a:t>
            </a:r>
            <a:endParaRPr lang="en-US" sz="973" dirty="0">
              <a:solidFill>
                <a:prstClr val="black"/>
              </a:solidFill>
              <a:latin typeface="Calibri" panose="020F0502020204030204"/>
            </a:endParaRPr>
          </a:p>
        </p:txBody>
      </p:sp>
      <p:sp>
        <p:nvSpPr>
          <p:cNvPr id="19" name="Text 15"/>
          <p:cNvSpPr/>
          <p:nvPr/>
        </p:nvSpPr>
        <p:spPr>
          <a:xfrm>
            <a:off x="1545035" y="2832497"/>
            <a:ext cx="5518607" cy="502563"/>
          </a:xfrm>
          <a:prstGeom prst="rect">
            <a:avLst/>
          </a:prstGeom>
          <a:noFill/>
          <a:ln/>
        </p:spPr>
        <p:txBody>
          <a:bodyPr wrap="square" lIns="0" tIns="0" rIns="0" bIns="0" rtlCol="0" anchor="ctr"/>
          <a:lstStyle/>
          <a:p>
            <a:pPr defTabSz="1219170">
              <a:lnSpc>
                <a:spcPts val="1885"/>
              </a:lnSpc>
            </a:pPr>
            <a:r>
              <a:rPr lang="en-US" sz="1347" b="1" dirty="0">
                <a:solidFill>
                  <a:srgbClr val="4FC3F7"/>
                </a:solidFill>
                <a:latin typeface="Calibri" pitchFamily="34" charset="0"/>
                <a:ea typeface="Calibri" pitchFamily="34" charset="-122"/>
                <a:cs typeface="Calibri" pitchFamily="34" charset="-120"/>
              </a:rPr>
              <a:t>Big F = Good Model</a:t>
            </a:r>
            <a:r>
              <a:rPr lang="en-US" sz="1347" dirty="0">
                <a:solidFill>
                  <a:srgbClr val="E8F0FE"/>
                </a:solidFill>
                <a:latin typeface="Calibri" pitchFamily="34" charset="0"/>
                <a:ea typeface="Calibri" pitchFamily="34" charset="-122"/>
                <a:cs typeface="Calibri" pitchFamily="34" charset="-120"/>
              </a:rPr>
              <a:t> — A large F means the model explains way more than the noise.</a:t>
            </a:r>
            <a:endParaRPr lang="en-US" sz="1347" dirty="0">
              <a:solidFill>
                <a:prstClr val="black"/>
              </a:solidFill>
              <a:latin typeface="Calibri" panose="020F0502020204030204"/>
            </a:endParaRPr>
          </a:p>
        </p:txBody>
      </p:sp>
      <p:sp>
        <p:nvSpPr>
          <p:cNvPr id="20" name="Text 16"/>
          <p:cNvSpPr/>
          <p:nvPr/>
        </p:nvSpPr>
        <p:spPr>
          <a:xfrm>
            <a:off x="685801" y="3586957"/>
            <a:ext cx="6479580" cy="997545"/>
          </a:xfrm>
          <a:prstGeom prst="roundRect">
            <a:avLst>
              <a:gd name="adj" fmla="val 11543"/>
            </a:avLst>
          </a:prstGeom>
          <a:solidFill>
            <a:srgbClr val="1A2F5E"/>
          </a:solidFill>
          <a:ln/>
        </p:spPr>
        <p:txBody>
          <a:bodyPr wrap="square" rtlCol="0" anchor="t"/>
          <a:lstStyle/>
          <a:p>
            <a:pPr defTabSz="1219170"/>
            <a:endParaRPr lang="en-US" sz="2400" dirty="0">
              <a:solidFill>
                <a:prstClr val="black"/>
              </a:solidFill>
              <a:latin typeface="Calibri" panose="020F0502020204030204"/>
            </a:endParaRPr>
          </a:p>
        </p:txBody>
      </p:sp>
      <p:sp>
        <p:nvSpPr>
          <p:cNvPr id="21" name="Text 17"/>
          <p:cNvSpPr/>
          <p:nvPr/>
        </p:nvSpPr>
        <p:spPr>
          <a:xfrm>
            <a:off x="685801" y="3586957"/>
            <a:ext cx="38100" cy="997545"/>
          </a:xfrm>
          <a:custGeom>
            <a:avLst/>
            <a:gdLst/>
            <a:ahLst/>
            <a:cxnLst/>
            <a:rect l="l" t="t" r="r" b="b"/>
            <a:pathLst>
              <a:path w="28575" h="748159">
                <a:moveTo>
                  <a:pt x="0" y="86360"/>
                </a:moveTo>
                <a:lnTo>
                  <a:pt x="3572" y="61780"/>
                </a:lnTo>
                <a:lnTo>
                  <a:pt x="7144" y="51968"/>
                </a:lnTo>
                <a:lnTo>
                  <a:pt x="10716" y="44695"/>
                </a:lnTo>
                <a:lnTo>
                  <a:pt x="14288" y="38783"/>
                </a:lnTo>
                <a:lnTo>
                  <a:pt x="17859" y="33770"/>
                </a:lnTo>
                <a:lnTo>
                  <a:pt x="21431" y="29419"/>
                </a:lnTo>
                <a:lnTo>
                  <a:pt x="25003" y="25587"/>
                </a:lnTo>
                <a:lnTo>
                  <a:pt x="28575" y="22181"/>
                </a:lnTo>
                <a:lnTo>
                  <a:pt x="28575" y="725978"/>
                </a:lnTo>
                <a:lnTo>
                  <a:pt x="25003" y="722572"/>
                </a:lnTo>
                <a:lnTo>
                  <a:pt x="21431" y="718740"/>
                </a:lnTo>
                <a:lnTo>
                  <a:pt x="17859" y="714389"/>
                </a:lnTo>
                <a:lnTo>
                  <a:pt x="14288" y="709376"/>
                </a:lnTo>
                <a:lnTo>
                  <a:pt x="10716" y="703464"/>
                </a:lnTo>
                <a:lnTo>
                  <a:pt x="7144" y="696191"/>
                </a:lnTo>
                <a:lnTo>
                  <a:pt x="3572" y="686379"/>
                </a:lnTo>
                <a:lnTo>
                  <a:pt x="0" y="661799"/>
                </a:lnTo>
                <a:close/>
              </a:path>
            </a:pathLst>
          </a:custGeom>
          <a:solidFill>
            <a:srgbClr val="90CAF9"/>
          </a:solidFill>
          <a:ln/>
        </p:spPr>
        <p:txBody>
          <a:bodyPr wrap="square" rtlCol="0" anchor="t"/>
          <a:lstStyle/>
          <a:p>
            <a:pPr defTabSz="1219170"/>
            <a:endParaRPr lang="en-US" sz="2400" dirty="0">
              <a:solidFill>
                <a:prstClr val="black"/>
              </a:solidFill>
              <a:latin typeface="Calibri" panose="020F0502020204030204"/>
            </a:endParaRPr>
          </a:p>
        </p:txBody>
      </p:sp>
      <p:sp>
        <p:nvSpPr>
          <p:cNvPr id="22" name="Text 18"/>
          <p:cNvSpPr/>
          <p:nvPr/>
        </p:nvSpPr>
        <p:spPr>
          <a:xfrm>
            <a:off x="933847" y="3749476"/>
            <a:ext cx="419893" cy="419893"/>
          </a:xfrm>
          <a:prstGeom prst="roundRect">
            <a:avLst>
              <a:gd name="adj" fmla="val 22584"/>
            </a:avLst>
          </a:prstGeom>
          <a:solidFill>
            <a:srgbClr val="90CAF9">
              <a:alpha val="12000"/>
            </a:srgbClr>
          </a:solidFill>
          <a:ln w="9525">
            <a:solidFill>
              <a:srgbClr val="90CAF9">
                <a:alpha val="30000"/>
              </a:srgbClr>
            </a:solidFill>
          </a:ln>
        </p:spPr>
        <p:txBody>
          <a:bodyPr wrap="square" rtlCol="0" anchor="t"/>
          <a:lstStyle/>
          <a:p>
            <a:pPr defTabSz="1219170"/>
            <a:endParaRPr lang="en-US" sz="2400" dirty="0">
              <a:solidFill>
                <a:prstClr val="black"/>
              </a:solidFill>
              <a:latin typeface="Calibri" panose="020F0502020204030204"/>
            </a:endParaRPr>
          </a:p>
        </p:txBody>
      </p:sp>
      <p:pic>
        <p:nvPicPr>
          <p:cNvPr id="23" name="Image 2" descr="preencoded.png"/>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51125" y="3866754"/>
            <a:ext cx="185340" cy="185340"/>
          </a:xfrm>
          <a:prstGeom prst="rect">
            <a:avLst/>
          </a:prstGeom>
        </p:spPr>
      </p:pic>
      <p:sp>
        <p:nvSpPr>
          <p:cNvPr id="24" name="Text 19"/>
          <p:cNvSpPr/>
          <p:nvPr/>
        </p:nvSpPr>
        <p:spPr>
          <a:xfrm>
            <a:off x="1545035" y="3739357"/>
            <a:ext cx="5951439" cy="185340"/>
          </a:xfrm>
          <a:prstGeom prst="rect">
            <a:avLst/>
          </a:prstGeom>
          <a:noFill/>
          <a:ln/>
        </p:spPr>
        <p:txBody>
          <a:bodyPr wrap="none" lIns="0" tIns="0" rIns="0" bIns="0" rtlCol="0" anchor="t"/>
          <a:lstStyle/>
          <a:p>
            <a:pPr defTabSz="1219170">
              <a:lnSpc>
                <a:spcPts val="1460"/>
              </a:lnSpc>
            </a:pPr>
            <a:r>
              <a:rPr lang="en-US" sz="973" b="1" kern="0" spc="67" dirty="0">
                <a:solidFill>
                  <a:srgbClr val="90CAF9"/>
                </a:solidFill>
                <a:latin typeface="Calibri" pitchFamily="34" charset="0"/>
                <a:ea typeface="Calibri" pitchFamily="34" charset="-122"/>
                <a:cs typeface="Calibri" pitchFamily="34" charset="-120"/>
              </a:rPr>
              <a:t>SMALL F</a:t>
            </a:r>
            <a:endParaRPr lang="en-US" sz="973" dirty="0">
              <a:solidFill>
                <a:prstClr val="black"/>
              </a:solidFill>
              <a:latin typeface="Calibri" panose="020F0502020204030204"/>
            </a:endParaRPr>
          </a:p>
        </p:txBody>
      </p:sp>
      <p:sp>
        <p:nvSpPr>
          <p:cNvPr id="25" name="Text 20"/>
          <p:cNvSpPr/>
          <p:nvPr/>
        </p:nvSpPr>
        <p:spPr>
          <a:xfrm>
            <a:off x="1545035" y="3953471"/>
            <a:ext cx="5518607" cy="502563"/>
          </a:xfrm>
          <a:prstGeom prst="rect">
            <a:avLst/>
          </a:prstGeom>
          <a:noFill/>
          <a:ln/>
        </p:spPr>
        <p:txBody>
          <a:bodyPr wrap="square" lIns="0" tIns="0" rIns="0" bIns="0" rtlCol="0" anchor="ctr"/>
          <a:lstStyle/>
          <a:p>
            <a:pPr defTabSz="1219170">
              <a:lnSpc>
                <a:spcPts val="1885"/>
              </a:lnSpc>
            </a:pPr>
            <a:r>
              <a:rPr lang="en-US" sz="1347" b="1" dirty="0">
                <a:solidFill>
                  <a:srgbClr val="90CAF9"/>
                </a:solidFill>
                <a:latin typeface="Calibri" pitchFamily="34" charset="0"/>
                <a:ea typeface="Calibri" pitchFamily="34" charset="-122"/>
                <a:cs typeface="Calibri" pitchFamily="34" charset="-120"/>
              </a:rPr>
              <a:t>F near 1 = Bad Model</a:t>
            </a:r>
            <a:r>
              <a:rPr lang="en-US" sz="1347" dirty="0">
                <a:solidFill>
                  <a:srgbClr val="E8F0FE"/>
                </a:solidFill>
                <a:latin typeface="Calibri" pitchFamily="34" charset="0"/>
                <a:ea typeface="Calibri" pitchFamily="34" charset="-122"/>
                <a:cs typeface="Calibri" pitchFamily="34" charset="-120"/>
              </a:rPr>
              <a:t> — The model is no better than guessing the average.</a:t>
            </a:r>
            <a:endParaRPr lang="en-US" sz="1347" dirty="0">
              <a:solidFill>
                <a:prstClr val="black"/>
              </a:solidFill>
              <a:latin typeface="Calibri" panose="020F0502020204030204"/>
            </a:endParaRPr>
          </a:p>
        </p:txBody>
      </p:sp>
      <p:sp>
        <p:nvSpPr>
          <p:cNvPr id="26" name="Text 21"/>
          <p:cNvSpPr/>
          <p:nvPr/>
        </p:nvSpPr>
        <p:spPr>
          <a:xfrm>
            <a:off x="685801" y="4707930"/>
            <a:ext cx="6479580" cy="997545"/>
          </a:xfrm>
          <a:prstGeom prst="roundRect">
            <a:avLst>
              <a:gd name="adj" fmla="val 11543"/>
            </a:avLst>
          </a:prstGeom>
          <a:solidFill>
            <a:srgbClr val="1A2F5E"/>
          </a:solidFill>
          <a:ln/>
        </p:spPr>
        <p:txBody>
          <a:bodyPr wrap="square" rtlCol="0" anchor="t"/>
          <a:lstStyle/>
          <a:p>
            <a:pPr defTabSz="1219170"/>
            <a:endParaRPr lang="en-US" sz="2400" dirty="0">
              <a:solidFill>
                <a:prstClr val="black"/>
              </a:solidFill>
              <a:latin typeface="Calibri" panose="020F0502020204030204"/>
            </a:endParaRPr>
          </a:p>
        </p:txBody>
      </p:sp>
      <p:sp>
        <p:nvSpPr>
          <p:cNvPr id="27" name="Text 22"/>
          <p:cNvSpPr/>
          <p:nvPr/>
        </p:nvSpPr>
        <p:spPr>
          <a:xfrm>
            <a:off x="685801" y="4707930"/>
            <a:ext cx="38100" cy="997545"/>
          </a:xfrm>
          <a:custGeom>
            <a:avLst/>
            <a:gdLst/>
            <a:ahLst/>
            <a:cxnLst/>
            <a:rect l="l" t="t" r="r" b="b"/>
            <a:pathLst>
              <a:path w="28575" h="748159">
                <a:moveTo>
                  <a:pt x="0" y="86360"/>
                </a:moveTo>
                <a:lnTo>
                  <a:pt x="3572" y="61780"/>
                </a:lnTo>
                <a:lnTo>
                  <a:pt x="7144" y="51968"/>
                </a:lnTo>
                <a:lnTo>
                  <a:pt x="10716" y="44695"/>
                </a:lnTo>
                <a:lnTo>
                  <a:pt x="14288" y="38783"/>
                </a:lnTo>
                <a:lnTo>
                  <a:pt x="17859" y="33770"/>
                </a:lnTo>
                <a:lnTo>
                  <a:pt x="21431" y="29419"/>
                </a:lnTo>
                <a:lnTo>
                  <a:pt x="25003" y="25587"/>
                </a:lnTo>
                <a:lnTo>
                  <a:pt x="28575" y="22181"/>
                </a:lnTo>
                <a:lnTo>
                  <a:pt x="28575" y="725978"/>
                </a:lnTo>
                <a:lnTo>
                  <a:pt x="25003" y="722572"/>
                </a:lnTo>
                <a:lnTo>
                  <a:pt x="21431" y="718740"/>
                </a:lnTo>
                <a:lnTo>
                  <a:pt x="17859" y="714389"/>
                </a:lnTo>
                <a:lnTo>
                  <a:pt x="14288" y="709376"/>
                </a:lnTo>
                <a:lnTo>
                  <a:pt x="10716" y="703464"/>
                </a:lnTo>
                <a:lnTo>
                  <a:pt x="7144" y="696191"/>
                </a:lnTo>
                <a:lnTo>
                  <a:pt x="3572" y="686379"/>
                </a:lnTo>
                <a:lnTo>
                  <a:pt x="0" y="661799"/>
                </a:lnTo>
                <a:close/>
              </a:path>
            </a:pathLst>
          </a:custGeom>
          <a:solidFill>
            <a:srgbClr val="4FC3F7"/>
          </a:solidFill>
          <a:ln/>
        </p:spPr>
        <p:txBody>
          <a:bodyPr wrap="square" rtlCol="0" anchor="t"/>
          <a:lstStyle/>
          <a:p>
            <a:pPr defTabSz="1219170"/>
            <a:endParaRPr lang="en-US" sz="2400" dirty="0">
              <a:solidFill>
                <a:prstClr val="black"/>
              </a:solidFill>
              <a:latin typeface="Calibri" panose="020F0502020204030204"/>
            </a:endParaRPr>
          </a:p>
        </p:txBody>
      </p:sp>
      <p:sp>
        <p:nvSpPr>
          <p:cNvPr id="28" name="Text 23"/>
          <p:cNvSpPr/>
          <p:nvPr/>
        </p:nvSpPr>
        <p:spPr>
          <a:xfrm>
            <a:off x="933847" y="4870451"/>
            <a:ext cx="419893" cy="419893"/>
          </a:xfrm>
          <a:prstGeom prst="roundRect">
            <a:avLst>
              <a:gd name="adj" fmla="val 22584"/>
            </a:avLst>
          </a:prstGeom>
          <a:solidFill>
            <a:srgbClr val="4FC3F7">
              <a:alpha val="18000"/>
            </a:srgbClr>
          </a:solidFill>
          <a:ln w="9525">
            <a:solidFill>
              <a:srgbClr val="4FC3F7">
                <a:alpha val="35000"/>
              </a:srgbClr>
            </a:solidFill>
          </a:ln>
        </p:spPr>
        <p:txBody>
          <a:bodyPr wrap="square" rtlCol="0" anchor="t"/>
          <a:lstStyle/>
          <a:p>
            <a:pPr defTabSz="1219170"/>
            <a:endParaRPr lang="en-US" sz="2400" dirty="0">
              <a:solidFill>
                <a:prstClr val="black"/>
              </a:solidFill>
              <a:latin typeface="Calibri" panose="020F0502020204030204"/>
            </a:endParaRPr>
          </a:p>
        </p:txBody>
      </p:sp>
      <p:pic>
        <p:nvPicPr>
          <p:cNvPr id="29" name="Image 3" descr="preencoded.png"/>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051125" y="4987727"/>
            <a:ext cx="185340" cy="185340"/>
          </a:xfrm>
          <a:prstGeom prst="rect">
            <a:avLst/>
          </a:prstGeom>
        </p:spPr>
      </p:pic>
      <p:sp>
        <p:nvSpPr>
          <p:cNvPr id="30" name="Text 24"/>
          <p:cNvSpPr/>
          <p:nvPr/>
        </p:nvSpPr>
        <p:spPr>
          <a:xfrm>
            <a:off x="1545035" y="4860330"/>
            <a:ext cx="5951439" cy="185340"/>
          </a:xfrm>
          <a:prstGeom prst="rect">
            <a:avLst/>
          </a:prstGeom>
          <a:noFill/>
          <a:ln/>
        </p:spPr>
        <p:txBody>
          <a:bodyPr wrap="none" lIns="0" tIns="0" rIns="0" bIns="0" rtlCol="0" anchor="t"/>
          <a:lstStyle/>
          <a:p>
            <a:pPr defTabSz="1219170">
              <a:lnSpc>
                <a:spcPts val="1460"/>
              </a:lnSpc>
            </a:pPr>
            <a:r>
              <a:rPr lang="en-US" sz="973" b="1" kern="0" spc="67" dirty="0">
                <a:solidFill>
                  <a:srgbClr val="4FC3F7"/>
                </a:solidFill>
                <a:latin typeface="Calibri" pitchFamily="34" charset="0"/>
                <a:ea typeface="Calibri" pitchFamily="34" charset="-122"/>
                <a:cs typeface="Calibri" pitchFamily="34" charset="-120"/>
              </a:rPr>
              <a:t>DECISION RULE</a:t>
            </a:r>
            <a:endParaRPr lang="en-US" sz="973" dirty="0">
              <a:solidFill>
                <a:prstClr val="black"/>
              </a:solidFill>
              <a:latin typeface="Calibri" panose="020F0502020204030204"/>
            </a:endParaRPr>
          </a:p>
        </p:txBody>
      </p:sp>
      <p:sp>
        <p:nvSpPr>
          <p:cNvPr id="31" name="Text 25"/>
          <p:cNvSpPr/>
          <p:nvPr/>
        </p:nvSpPr>
        <p:spPr>
          <a:xfrm>
            <a:off x="1545035" y="5074444"/>
            <a:ext cx="5518607" cy="502563"/>
          </a:xfrm>
          <a:prstGeom prst="rect">
            <a:avLst/>
          </a:prstGeom>
          <a:noFill/>
          <a:ln/>
        </p:spPr>
        <p:txBody>
          <a:bodyPr wrap="square" lIns="0" tIns="0" rIns="0" bIns="0" rtlCol="0" anchor="ctr"/>
          <a:lstStyle/>
          <a:p>
            <a:pPr defTabSz="1219170">
              <a:lnSpc>
                <a:spcPts val="1885"/>
              </a:lnSpc>
            </a:pPr>
            <a:r>
              <a:rPr lang="en-US" sz="1347" b="1" dirty="0">
                <a:solidFill>
                  <a:srgbClr val="4FC3F7"/>
                </a:solidFill>
                <a:latin typeface="Calibri" pitchFamily="34" charset="0"/>
                <a:ea typeface="Calibri" pitchFamily="34" charset="-122"/>
                <a:cs typeface="Calibri" pitchFamily="34" charset="-120"/>
              </a:rPr>
              <a:t>Check the p-value</a:t>
            </a:r>
            <a:r>
              <a:rPr lang="en-US" sz="1347" dirty="0">
                <a:solidFill>
                  <a:srgbClr val="E8F0FE"/>
                </a:solidFill>
                <a:latin typeface="Calibri" pitchFamily="34" charset="0"/>
                <a:ea typeface="Calibri" pitchFamily="34" charset="-122"/>
                <a:cs typeface="Calibri" pitchFamily="34" charset="-120"/>
              </a:rPr>
              <a:t> — If p &lt; 0.05, we have strong evidence the model works.</a:t>
            </a:r>
            <a:endParaRPr lang="en-US" sz="1347" dirty="0">
              <a:solidFill>
                <a:prstClr val="black"/>
              </a:solidFill>
              <a:latin typeface="Calibri" panose="020F0502020204030204"/>
            </a:endParaRPr>
          </a:p>
        </p:txBody>
      </p:sp>
      <p:sp>
        <p:nvSpPr>
          <p:cNvPr id="32" name="Text 26"/>
          <p:cNvSpPr/>
          <p:nvPr/>
        </p:nvSpPr>
        <p:spPr>
          <a:xfrm>
            <a:off x="7432874" y="2474517"/>
            <a:ext cx="4225727" cy="2449116"/>
          </a:xfrm>
          <a:prstGeom prst="roundRect">
            <a:avLst>
              <a:gd name="adj" fmla="val 5462"/>
            </a:avLst>
          </a:prstGeom>
          <a:solidFill>
            <a:srgbClr val="152448"/>
          </a:solidFill>
          <a:ln w="9525">
            <a:solidFill>
              <a:srgbClr val="4FC3F7">
                <a:alpha val="20000"/>
              </a:srgbClr>
            </a:solidFill>
          </a:ln>
        </p:spPr>
        <p:txBody>
          <a:bodyPr wrap="square" rtlCol="0" anchor="t"/>
          <a:lstStyle/>
          <a:p>
            <a:pPr defTabSz="1219170"/>
            <a:endParaRPr lang="en-US" sz="2400" dirty="0">
              <a:solidFill>
                <a:prstClr val="black"/>
              </a:solidFill>
              <a:latin typeface="Calibri" panose="020F0502020204030204"/>
            </a:endParaRPr>
          </a:p>
        </p:txBody>
      </p:sp>
      <p:sp>
        <p:nvSpPr>
          <p:cNvPr id="33" name="Text 27"/>
          <p:cNvSpPr/>
          <p:nvPr/>
        </p:nvSpPr>
        <p:spPr>
          <a:xfrm>
            <a:off x="7529801" y="2658071"/>
            <a:ext cx="4031873" cy="172640"/>
          </a:xfrm>
          <a:prstGeom prst="rect">
            <a:avLst/>
          </a:prstGeom>
          <a:noFill/>
          <a:ln/>
        </p:spPr>
        <p:txBody>
          <a:bodyPr wrap="none" lIns="0" tIns="0" rIns="0" bIns="0" rtlCol="0" anchor="t"/>
          <a:lstStyle/>
          <a:p>
            <a:pPr algn="ctr" defTabSz="1219170">
              <a:lnSpc>
                <a:spcPts val="1360"/>
              </a:lnSpc>
            </a:pPr>
            <a:r>
              <a:rPr lang="en-US" sz="907" b="1" kern="0" spc="80" dirty="0">
                <a:solidFill>
                  <a:srgbClr val="90CAF9"/>
                </a:solidFill>
                <a:latin typeface="Calibri" pitchFamily="34" charset="0"/>
                <a:ea typeface="Calibri" pitchFamily="34" charset="-122"/>
                <a:cs typeface="Calibri" pitchFamily="34" charset="-120"/>
              </a:rPr>
              <a:t>THE F-VALUE SCALE</a:t>
            </a:r>
            <a:endParaRPr lang="en-US" sz="907" dirty="0">
              <a:solidFill>
                <a:prstClr val="black"/>
              </a:solidFill>
              <a:latin typeface="Calibri" panose="020F0502020204030204"/>
            </a:endParaRPr>
          </a:p>
        </p:txBody>
      </p:sp>
      <p:sp>
        <p:nvSpPr>
          <p:cNvPr id="34" name="Text 28"/>
          <p:cNvSpPr/>
          <p:nvPr/>
        </p:nvSpPr>
        <p:spPr>
          <a:xfrm>
            <a:off x="8017867" y="2945806"/>
            <a:ext cx="3055739" cy="94655"/>
          </a:xfrm>
          <a:prstGeom prst="roundRect">
            <a:avLst>
              <a:gd name="adj" fmla="val 50091"/>
            </a:avLst>
          </a:prstGeom>
          <a:gradFill rotWithShape="1">
            <a:gsLst>
              <a:gs pos="0">
                <a:srgbClr val="EF5350"/>
              </a:gs>
              <a:gs pos="40000">
                <a:srgbClr val="FFB74D"/>
              </a:gs>
              <a:gs pos="100000">
                <a:srgbClr val="66BB6A"/>
              </a:gs>
            </a:gsLst>
            <a:lin ang="0" scaled="1"/>
          </a:gradFill>
          <a:ln/>
        </p:spPr>
        <p:txBody>
          <a:bodyPr wrap="none" rtlCol="0" anchor="t"/>
          <a:lstStyle/>
          <a:p>
            <a:pPr defTabSz="1219170"/>
            <a:endParaRPr lang="en-US" sz="2400" dirty="0">
              <a:solidFill>
                <a:prstClr val="black"/>
              </a:solidFill>
              <a:latin typeface="Calibri" panose="020F0502020204030204"/>
            </a:endParaRPr>
          </a:p>
        </p:txBody>
      </p:sp>
      <p:pic>
        <p:nvPicPr>
          <p:cNvPr id="35" name="Image 4" descr="preencoded.png"/>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1187025" y="2904641"/>
            <a:ext cx="176784" cy="176784"/>
          </a:xfrm>
          <a:prstGeom prst="rect">
            <a:avLst/>
          </a:prstGeom>
        </p:spPr>
      </p:pic>
      <p:sp>
        <p:nvSpPr>
          <p:cNvPr id="36" name="Text 29"/>
          <p:cNvSpPr/>
          <p:nvPr/>
        </p:nvSpPr>
        <p:spPr>
          <a:xfrm>
            <a:off x="8078590" y="3116660"/>
            <a:ext cx="18455" cy="57547"/>
          </a:xfrm>
          <a:prstGeom prst="roundRect">
            <a:avLst>
              <a:gd name="adj" fmla="val 55054"/>
            </a:avLst>
          </a:prstGeom>
          <a:solidFill>
            <a:srgbClr val="FFFFFF">
              <a:alpha val="30000"/>
            </a:srgbClr>
          </a:solidFill>
          <a:ln/>
        </p:spPr>
        <p:txBody>
          <a:bodyPr wrap="none" rtlCol="0" anchor="t"/>
          <a:lstStyle/>
          <a:p>
            <a:pPr defTabSz="1219170"/>
            <a:endParaRPr lang="en-US" sz="2400" dirty="0">
              <a:solidFill>
                <a:prstClr val="black"/>
              </a:solidFill>
              <a:latin typeface="Calibri" panose="020F0502020204030204"/>
            </a:endParaRPr>
          </a:p>
        </p:txBody>
      </p:sp>
      <p:sp>
        <p:nvSpPr>
          <p:cNvPr id="37" name="Text 30"/>
          <p:cNvSpPr/>
          <p:nvPr/>
        </p:nvSpPr>
        <p:spPr>
          <a:xfrm>
            <a:off x="8017867" y="3192662"/>
            <a:ext cx="154107" cy="200620"/>
          </a:xfrm>
          <a:prstGeom prst="rect">
            <a:avLst/>
          </a:prstGeom>
          <a:noFill/>
          <a:ln/>
        </p:spPr>
        <p:txBody>
          <a:bodyPr wrap="none" lIns="0" tIns="0" rIns="0" bIns="0" rtlCol="0" anchor="t"/>
          <a:lstStyle/>
          <a:p>
            <a:pPr defTabSz="1219170">
              <a:lnSpc>
                <a:spcPts val="1580"/>
              </a:lnSpc>
            </a:pPr>
            <a:r>
              <a:rPr lang="en-US" sz="1053" b="1" dirty="0">
                <a:solidFill>
                  <a:srgbClr val="EF5350"/>
                </a:solidFill>
                <a:latin typeface="Cambria Math" pitchFamily="34" charset="0"/>
                <a:ea typeface="Cambria Math" pitchFamily="34" charset="-122"/>
                <a:cs typeface="Cambria Math" pitchFamily="34" charset="-120"/>
              </a:rPr>
              <a:t>≈1</a:t>
            </a:r>
            <a:endParaRPr lang="en-US" sz="1053" dirty="0">
              <a:solidFill>
                <a:prstClr val="black"/>
              </a:solidFill>
              <a:latin typeface="Calibri" panose="020F0502020204030204"/>
            </a:endParaRPr>
          </a:p>
        </p:txBody>
      </p:sp>
      <p:sp>
        <p:nvSpPr>
          <p:cNvPr id="38" name="Text 31"/>
          <p:cNvSpPr/>
          <p:nvPr/>
        </p:nvSpPr>
        <p:spPr>
          <a:xfrm>
            <a:off x="9017398" y="3116660"/>
            <a:ext cx="18455" cy="57547"/>
          </a:xfrm>
          <a:prstGeom prst="roundRect">
            <a:avLst>
              <a:gd name="adj" fmla="val 55054"/>
            </a:avLst>
          </a:prstGeom>
          <a:solidFill>
            <a:srgbClr val="FFFFFF">
              <a:alpha val="30000"/>
            </a:srgbClr>
          </a:solidFill>
          <a:ln/>
        </p:spPr>
        <p:txBody>
          <a:bodyPr wrap="none" rtlCol="0" anchor="t"/>
          <a:lstStyle/>
          <a:p>
            <a:pPr defTabSz="1219170"/>
            <a:endParaRPr lang="en-US" sz="2400" dirty="0">
              <a:solidFill>
                <a:prstClr val="black"/>
              </a:solidFill>
              <a:latin typeface="Calibri" panose="020F0502020204030204"/>
            </a:endParaRPr>
          </a:p>
        </p:txBody>
      </p:sp>
      <p:sp>
        <p:nvSpPr>
          <p:cNvPr id="39" name="Text 32"/>
          <p:cNvSpPr/>
          <p:nvPr/>
        </p:nvSpPr>
        <p:spPr>
          <a:xfrm>
            <a:off x="8993189" y="3192662"/>
            <a:ext cx="73561" cy="200620"/>
          </a:xfrm>
          <a:prstGeom prst="rect">
            <a:avLst/>
          </a:prstGeom>
          <a:noFill/>
          <a:ln/>
        </p:spPr>
        <p:txBody>
          <a:bodyPr wrap="none" lIns="0" tIns="0" rIns="0" bIns="0" rtlCol="0" anchor="t"/>
          <a:lstStyle/>
          <a:p>
            <a:pPr defTabSz="1219170">
              <a:lnSpc>
                <a:spcPts val="1580"/>
              </a:lnSpc>
            </a:pPr>
            <a:r>
              <a:rPr lang="en-US" sz="1053" b="1" dirty="0">
                <a:solidFill>
                  <a:srgbClr val="FFB74D"/>
                </a:solidFill>
                <a:latin typeface="Cambria Math" pitchFamily="34" charset="0"/>
                <a:ea typeface="Cambria Math" pitchFamily="34" charset="-122"/>
                <a:cs typeface="Cambria Math" pitchFamily="34" charset="-120"/>
              </a:rPr>
              <a:t>5</a:t>
            </a:r>
            <a:endParaRPr lang="en-US" sz="1053" dirty="0">
              <a:solidFill>
                <a:prstClr val="black"/>
              </a:solidFill>
              <a:latin typeface="Calibri" panose="020F0502020204030204"/>
            </a:endParaRPr>
          </a:p>
        </p:txBody>
      </p:sp>
      <p:sp>
        <p:nvSpPr>
          <p:cNvPr id="40" name="Text 33"/>
          <p:cNvSpPr/>
          <p:nvPr/>
        </p:nvSpPr>
        <p:spPr>
          <a:xfrm>
            <a:off x="9952634" y="3116660"/>
            <a:ext cx="18455" cy="57547"/>
          </a:xfrm>
          <a:prstGeom prst="roundRect">
            <a:avLst>
              <a:gd name="adj" fmla="val 55054"/>
            </a:avLst>
          </a:prstGeom>
          <a:solidFill>
            <a:srgbClr val="FFFFFF">
              <a:alpha val="30000"/>
            </a:srgbClr>
          </a:solidFill>
          <a:ln/>
        </p:spPr>
        <p:txBody>
          <a:bodyPr wrap="none" rtlCol="0" anchor="t"/>
          <a:lstStyle/>
          <a:p>
            <a:pPr defTabSz="1219170"/>
            <a:endParaRPr lang="en-US" sz="2400" dirty="0">
              <a:solidFill>
                <a:prstClr val="black"/>
              </a:solidFill>
              <a:latin typeface="Calibri" panose="020F0502020204030204"/>
            </a:endParaRPr>
          </a:p>
        </p:txBody>
      </p:sp>
      <p:sp>
        <p:nvSpPr>
          <p:cNvPr id="41" name="Text 34"/>
          <p:cNvSpPr/>
          <p:nvPr/>
        </p:nvSpPr>
        <p:spPr>
          <a:xfrm>
            <a:off x="9895086" y="3192662"/>
            <a:ext cx="146903" cy="200620"/>
          </a:xfrm>
          <a:prstGeom prst="rect">
            <a:avLst/>
          </a:prstGeom>
          <a:noFill/>
          <a:ln/>
        </p:spPr>
        <p:txBody>
          <a:bodyPr wrap="none" lIns="0" tIns="0" rIns="0" bIns="0" rtlCol="0" anchor="t"/>
          <a:lstStyle/>
          <a:p>
            <a:pPr defTabSz="1219170">
              <a:lnSpc>
                <a:spcPts val="1580"/>
              </a:lnSpc>
            </a:pPr>
            <a:r>
              <a:rPr lang="en-US" sz="1053" b="1" dirty="0">
                <a:solidFill>
                  <a:srgbClr val="4FC3F7"/>
                </a:solidFill>
                <a:latin typeface="Cambria Math" pitchFamily="34" charset="0"/>
                <a:ea typeface="Cambria Math" pitchFamily="34" charset="-122"/>
                <a:cs typeface="Cambria Math" pitchFamily="34" charset="-120"/>
              </a:rPr>
              <a:t>10</a:t>
            </a:r>
            <a:endParaRPr lang="en-US" sz="1053" dirty="0">
              <a:solidFill>
                <a:prstClr val="black"/>
              </a:solidFill>
              <a:latin typeface="Calibri" panose="020F0502020204030204"/>
            </a:endParaRPr>
          </a:p>
        </p:txBody>
      </p:sp>
      <p:sp>
        <p:nvSpPr>
          <p:cNvPr id="42" name="Text 35"/>
          <p:cNvSpPr/>
          <p:nvPr/>
        </p:nvSpPr>
        <p:spPr>
          <a:xfrm>
            <a:off x="10959506" y="3116660"/>
            <a:ext cx="18455" cy="57547"/>
          </a:xfrm>
          <a:prstGeom prst="roundRect">
            <a:avLst>
              <a:gd name="adj" fmla="val 55054"/>
            </a:avLst>
          </a:prstGeom>
          <a:solidFill>
            <a:srgbClr val="FFFFFF">
              <a:alpha val="30000"/>
            </a:srgbClr>
          </a:solidFill>
          <a:ln/>
        </p:spPr>
        <p:txBody>
          <a:bodyPr wrap="none" rtlCol="0" anchor="t"/>
          <a:lstStyle/>
          <a:p>
            <a:pPr defTabSz="1219170"/>
            <a:endParaRPr lang="en-US" sz="2400" dirty="0">
              <a:solidFill>
                <a:prstClr val="black"/>
              </a:solidFill>
              <a:latin typeface="Calibri" panose="020F0502020204030204"/>
            </a:endParaRPr>
          </a:p>
        </p:txBody>
      </p:sp>
      <p:sp>
        <p:nvSpPr>
          <p:cNvPr id="43" name="Text 36"/>
          <p:cNvSpPr/>
          <p:nvPr/>
        </p:nvSpPr>
        <p:spPr>
          <a:xfrm>
            <a:off x="10863857" y="3192662"/>
            <a:ext cx="230723" cy="200620"/>
          </a:xfrm>
          <a:prstGeom prst="rect">
            <a:avLst/>
          </a:prstGeom>
          <a:noFill/>
          <a:ln/>
        </p:spPr>
        <p:txBody>
          <a:bodyPr wrap="none" lIns="0" tIns="0" rIns="0" bIns="0" rtlCol="0" anchor="t"/>
          <a:lstStyle/>
          <a:p>
            <a:pPr defTabSz="1219170">
              <a:lnSpc>
                <a:spcPts val="1580"/>
              </a:lnSpc>
            </a:pPr>
            <a:r>
              <a:rPr lang="en-US" sz="1053" b="1" dirty="0">
                <a:solidFill>
                  <a:srgbClr val="66BB6A"/>
                </a:solidFill>
                <a:latin typeface="Cambria Math" pitchFamily="34" charset="0"/>
                <a:ea typeface="Cambria Math" pitchFamily="34" charset="-122"/>
                <a:cs typeface="Cambria Math" pitchFamily="34" charset="-120"/>
              </a:rPr>
              <a:t>20+</a:t>
            </a:r>
            <a:endParaRPr lang="en-US" sz="1053" dirty="0">
              <a:solidFill>
                <a:prstClr val="black"/>
              </a:solidFill>
              <a:latin typeface="Calibri" panose="020F0502020204030204"/>
            </a:endParaRPr>
          </a:p>
        </p:txBody>
      </p:sp>
      <p:pic>
        <p:nvPicPr>
          <p:cNvPr id="44" name="Image 5" descr="preencoded.png"/>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7727664" y="3726768"/>
            <a:ext cx="176784" cy="176784"/>
          </a:xfrm>
          <a:prstGeom prst="rect">
            <a:avLst/>
          </a:prstGeom>
        </p:spPr>
      </p:pic>
      <p:sp>
        <p:nvSpPr>
          <p:cNvPr id="45" name="Text 37"/>
          <p:cNvSpPr/>
          <p:nvPr/>
        </p:nvSpPr>
        <p:spPr>
          <a:xfrm>
            <a:off x="7937699" y="3587949"/>
            <a:ext cx="989251" cy="185340"/>
          </a:xfrm>
          <a:prstGeom prst="rect">
            <a:avLst/>
          </a:prstGeom>
          <a:noFill/>
          <a:ln/>
        </p:spPr>
        <p:txBody>
          <a:bodyPr wrap="none" lIns="0" tIns="0" rIns="0" bIns="0" rtlCol="0" anchor="t"/>
          <a:lstStyle/>
          <a:p>
            <a:pPr defTabSz="1219170">
              <a:lnSpc>
                <a:spcPts val="1460"/>
              </a:lnSpc>
            </a:pPr>
            <a:r>
              <a:rPr lang="en-US" sz="973" b="1" dirty="0">
                <a:solidFill>
                  <a:srgbClr val="EF5350"/>
                </a:solidFill>
                <a:latin typeface="Calibri" pitchFamily="34" charset="0"/>
                <a:ea typeface="Calibri" pitchFamily="34" charset="-122"/>
                <a:cs typeface="Calibri" pitchFamily="34" charset="-120"/>
              </a:rPr>
              <a:t>Small F</a:t>
            </a:r>
            <a:endParaRPr lang="en-US" sz="973" dirty="0">
              <a:solidFill>
                <a:prstClr val="black"/>
              </a:solidFill>
              <a:latin typeface="Calibri" panose="020F0502020204030204"/>
            </a:endParaRPr>
          </a:p>
        </p:txBody>
      </p:sp>
      <p:sp>
        <p:nvSpPr>
          <p:cNvPr id="46" name="Text 38"/>
          <p:cNvSpPr/>
          <p:nvPr/>
        </p:nvSpPr>
        <p:spPr>
          <a:xfrm>
            <a:off x="7937700" y="3802063"/>
            <a:ext cx="917305" cy="240308"/>
          </a:xfrm>
          <a:prstGeom prst="roundRect">
            <a:avLst>
              <a:gd name="adj" fmla="val 79626"/>
            </a:avLst>
          </a:prstGeom>
          <a:solidFill>
            <a:srgbClr val="EF5350">
              <a:alpha val="18000"/>
            </a:srgbClr>
          </a:solidFill>
          <a:ln w="9525">
            <a:solidFill>
              <a:srgbClr val="EF5350">
                <a:alpha val="40000"/>
              </a:srgbClr>
            </a:solidFill>
          </a:ln>
        </p:spPr>
        <p:txBody>
          <a:bodyPr wrap="none" lIns="94827" tIns="28787" rIns="94827" bIns="28787" rtlCol="0" anchor="t"/>
          <a:lstStyle/>
          <a:p>
            <a:pPr defTabSz="1219170"/>
            <a:r>
              <a:rPr lang="en-US" sz="827" b="1" kern="0" spc="40" dirty="0">
                <a:solidFill>
                  <a:srgbClr val="EF5350"/>
                </a:solidFill>
                <a:latin typeface="Calibri" pitchFamily="34" charset="0"/>
                <a:ea typeface="Calibri" pitchFamily="34" charset="-122"/>
                <a:cs typeface="Calibri" pitchFamily="34" charset="-120"/>
              </a:rPr>
              <a:t>Model FAILS</a:t>
            </a:r>
            <a:endParaRPr lang="en-US" sz="827" dirty="0">
              <a:solidFill>
                <a:prstClr val="black"/>
              </a:solidFill>
              <a:latin typeface="Calibri" panose="020F0502020204030204"/>
            </a:endParaRPr>
          </a:p>
        </p:txBody>
      </p:sp>
      <p:sp>
        <p:nvSpPr>
          <p:cNvPr id="47" name="Text 39"/>
          <p:cNvSpPr/>
          <p:nvPr/>
        </p:nvSpPr>
        <p:spPr>
          <a:xfrm>
            <a:off x="8793292" y="3545682"/>
            <a:ext cx="1271925" cy="157361"/>
          </a:xfrm>
          <a:prstGeom prst="rect">
            <a:avLst/>
          </a:prstGeom>
          <a:noFill/>
          <a:ln/>
        </p:spPr>
        <p:txBody>
          <a:bodyPr wrap="none" lIns="0" tIns="0" rIns="0" bIns="0" rtlCol="0" anchor="t"/>
          <a:lstStyle/>
          <a:p>
            <a:pPr algn="ctr" defTabSz="1219170">
              <a:lnSpc>
                <a:spcPts val="1240"/>
              </a:lnSpc>
            </a:pPr>
            <a:r>
              <a:rPr lang="en-US" sz="827" kern="0" spc="40" dirty="0">
                <a:solidFill>
                  <a:srgbClr val="90CAF9"/>
                </a:solidFill>
                <a:latin typeface="Calibri" pitchFamily="34" charset="0"/>
                <a:ea typeface="Calibri" pitchFamily="34" charset="-122"/>
                <a:cs typeface="Calibri" pitchFamily="34" charset="-120"/>
              </a:rPr>
              <a:t>P &lt; 0.05 THRESHOLD</a:t>
            </a:r>
            <a:endParaRPr lang="en-US" sz="827" dirty="0">
              <a:solidFill>
                <a:prstClr val="black"/>
              </a:solidFill>
              <a:latin typeface="Calibri" panose="020F0502020204030204"/>
            </a:endParaRPr>
          </a:p>
        </p:txBody>
      </p:sp>
      <p:sp>
        <p:nvSpPr>
          <p:cNvPr id="48" name="Text 40"/>
          <p:cNvSpPr/>
          <p:nvPr/>
        </p:nvSpPr>
        <p:spPr>
          <a:xfrm>
            <a:off x="9424193" y="3741936"/>
            <a:ext cx="10120" cy="228600"/>
          </a:xfrm>
          <a:prstGeom prst="rect">
            <a:avLst/>
          </a:prstGeom>
          <a:solidFill>
            <a:srgbClr val="4FC3F7">
              <a:alpha val="40000"/>
            </a:srgbClr>
          </a:solidFill>
          <a:ln/>
        </p:spPr>
        <p:txBody>
          <a:bodyPr wrap="none" rtlCol="0" anchor="t"/>
          <a:lstStyle/>
          <a:p>
            <a:pPr defTabSz="1219170"/>
            <a:endParaRPr lang="en-US" sz="2400" dirty="0">
              <a:solidFill>
                <a:prstClr val="black"/>
              </a:solidFill>
              <a:latin typeface="Calibri" panose="020F0502020204030204"/>
            </a:endParaRPr>
          </a:p>
        </p:txBody>
      </p:sp>
      <p:pic>
        <p:nvPicPr>
          <p:cNvPr id="49" name="Image 6" descr="preencoded.png"/>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8819864" y="3939293"/>
            <a:ext cx="176784" cy="176784"/>
          </a:xfrm>
          <a:prstGeom prst="rect">
            <a:avLst/>
          </a:prstGeom>
        </p:spPr>
      </p:pic>
      <p:pic>
        <p:nvPicPr>
          <p:cNvPr id="50" name="Image 7" descr="preencoded.png"/>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11187025" y="3726768"/>
            <a:ext cx="176784" cy="176784"/>
          </a:xfrm>
          <a:prstGeom prst="rect">
            <a:avLst/>
          </a:prstGeom>
        </p:spPr>
      </p:pic>
      <p:sp>
        <p:nvSpPr>
          <p:cNvPr id="51" name="Text 41"/>
          <p:cNvSpPr/>
          <p:nvPr/>
        </p:nvSpPr>
        <p:spPr>
          <a:xfrm>
            <a:off x="9908264" y="3587949"/>
            <a:ext cx="1245513" cy="185340"/>
          </a:xfrm>
          <a:prstGeom prst="rect">
            <a:avLst/>
          </a:prstGeom>
          <a:noFill/>
          <a:ln/>
        </p:spPr>
        <p:txBody>
          <a:bodyPr wrap="none" lIns="0" tIns="0" rIns="0" bIns="0" rtlCol="0" anchor="t"/>
          <a:lstStyle/>
          <a:p>
            <a:pPr algn="r" defTabSz="1219170">
              <a:lnSpc>
                <a:spcPts val="1460"/>
              </a:lnSpc>
            </a:pPr>
            <a:r>
              <a:rPr lang="en-US" sz="973" b="1" dirty="0">
                <a:solidFill>
                  <a:srgbClr val="66BB6A"/>
                </a:solidFill>
                <a:latin typeface="Calibri" pitchFamily="34" charset="0"/>
                <a:ea typeface="Calibri" pitchFamily="34" charset="-122"/>
                <a:cs typeface="Calibri" pitchFamily="34" charset="-120"/>
              </a:rPr>
              <a:t>Large F</a:t>
            </a:r>
            <a:endParaRPr lang="en-US" sz="973" dirty="0">
              <a:solidFill>
                <a:prstClr val="black"/>
              </a:solidFill>
              <a:latin typeface="Calibri" panose="020F0502020204030204"/>
            </a:endParaRPr>
          </a:p>
        </p:txBody>
      </p:sp>
      <p:sp>
        <p:nvSpPr>
          <p:cNvPr id="52" name="Text 42"/>
          <p:cNvSpPr/>
          <p:nvPr/>
        </p:nvSpPr>
        <p:spPr>
          <a:xfrm>
            <a:off x="9998845" y="3802063"/>
            <a:ext cx="1154931" cy="240308"/>
          </a:xfrm>
          <a:prstGeom prst="roundRect">
            <a:avLst>
              <a:gd name="adj" fmla="val 79626"/>
            </a:avLst>
          </a:prstGeom>
          <a:solidFill>
            <a:srgbClr val="66BB6A">
              <a:alpha val="18000"/>
            </a:srgbClr>
          </a:solidFill>
          <a:ln w="9525">
            <a:solidFill>
              <a:srgbClr val="66BB6A">
                <a:alpha val="40000"/>
              </a:srgbClr>
            </a:solidFill>
          </a:ln>
        </p:spPr>
        <p:txBody>
          <a:bodyPr wrap="none" lIns="94827" tIns="28787" rIns="94827" bIns="28787" rtlCol="0" anchor="t"/>
          <a:lstStyle/>
          <a:p>
            <a:pPr algn="r" defTabSz="1219170"/>
            <a:r>
              <a:rPr lang="en-US" sz="827" b="1" kern="0" spc="40" dirty="0">
                <a:solidFill>
                  <a:srgbClr val="66BB6A"/>
                </a:solidFill>
                <a:latin typeface="Calibri" pitchFamily="34" charset="0"/>
                <a:ea typeface="Calibri" pitchFamily="34" charset="-122"/>
                <a:cs typeface="Calibri" pitchFamily="34" charset="-120"/>
              </a:rPr>
              <a:t>Model WORKS ✓</a:t>
            </a:r>
            <a:endParaRPr lang="en-US" sz="827" dirty="0">
              <a:solidFill>
                <a:prstClr val="black"/>
              </a:solidFill>
              <a:latin typeface="Calibri" panose="020F0502020204030204"/>
            </a:endParaRPr>
          </a:p>
        </p:txBody>
      </p:sp>
      <p:sp>
        <p:nvSpPr>
          <p:cNvPr id="53" name="Text 43"/>
          <p:cNvSpPr/>
          <p:nvPr/>
        </p:nvSpPr>
        <p:spPr>
          <a:xfrm>
            <a:off x="7676414" y="4255691"/>
            <a:ext cx="3738645" cy="502840"/>
          </a:xfrm>
          <a:prstGeom prst="roundRect">
            <a:avLst>
              <a:gd name="adj" fmla="val 15154"/>
            </a:avLst>
          </a:prstGeom>
          <a:solidFill>
            <a:srgbClr val="4FC3F7">
              <a:alpha val="8000"/>
            </a:srgbClr>
          </a:solidFill>
          <a:ln w="9525">
            <a:solidFill>
              <a:srgbClr val="4FC3F7">
                <a:alpha val="25000"/>
              </a:srgbClr>
            </a:solidFill>
          </a:ln>
        </p:spPr>
        <p:txBody>
          <a:bodyPr wrap="none" lIns="152400" tIns="86360" rIns="152400" bIns="86360" rtlCol="0" anchor="t"/>
          <a:lstStyle/>
          <a:p>
            <a:pPr algn="ctr" defTabSz="1219170"/>
            <a:r>
              <a:rPr lang="en-US" sz="1280" kern="0" spc="80" dirty="0">
                <a:solidFill>
                  <a:srgbClr val="4FC3F7"/>
                </a:solidFill>
                <a:latin typeface="Cambria Math" pitchFamily="34" charset="0"/>
                <a:ea typeface="Cambria Math" pitchFamily="34" charset="-122"/>
                <a:cs typeface="Cambria Math" pitchFamily="34" charset="-120"/>
              </a:rPr>
              <a:t>F = MSR ÷ MSE</a:t>
            </a:r>
            <a:endParaRPr lang="en-US" sz="1280" dirty="0">
              <a:solidFill>
                <a:prstClr val="black"/>
              </a:solidFill>
              <a:latin typeface="Calibri" panose="020F0502020204030204"/>
            </a:endParaRPr>
          </a:p>
          <a:p>
            <a:pPr algn="ctr" defTabSz="1219170"/>
            <a:r>
              <a:rPr lang="en-US" sz="973" dirty="0">
                <a:solidFill>
                  <a:srgbClr val="90CAF9"/>
                </a:solidFill>
                <a:latin typeface="Calibri" pitchFamily="34" charset="0"/>
                <a:ea typeface="Calibri" pitchFamily="34" charset="-122"/>
                <a:cs typeface="Calibri" pitchFamily="34" charset="-120"/>
              </a:rPr>
              <a:t>→ bigger is better</a:t>
            </a:r>
            <a:endParaRPr lang="en-US" sz="1280" dirty="0">
              <a:solidFill>
                <a:prstClr val="black"/>
              </a:solidFill>
              <a:latin typeface="Calibri" panose="020F0502020204030204"/>
            </a:endParaRPr>
          </a:p>
        </p:txBody>
      </p:sp>
      <p:pic>
        <p:nvPicPr>
          <p:cNvPr id="54" name="Image 8" descr="preencoded.png"/>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7425841" y="5100761"/>
            <a:ext cx="176784" cy="221807"/>
          </a:xfrm>
          <a:prstGeom prst="rect">
            <a:avLst/>
          </a:prstGeom>
        </p:spPr>
      </p:pic>
      <p:sp>
        <p:nvSpPr>
          <p:cNvPr id="55" name="Text 44"/>
          <p:cNvSpPr/>
          <p:nvPr/>
        </p:nvSpPr>
        <p:spPr>
          <a:xfrm>
            <a:off x="7632899" y="5038725"/>
            <a:ext cx="4066544" cy="363379"/>
          </a:xfrm>
          <a:prstGeom prst="rect">
            <a:avLst/>
          </a:prstGeom>
          <a:noFill/>
          <a:ln/>
        </p:spPr>
        <p:txBody>
          <a:bodyPr wrap="square" lIns="0" tIns="0" rIns="0" bIns="0" rtlCol="0" anchor="ctr"/>
          <a:lstStyle/>
          <a:p>
            <a:pPr defTabSz="1219170">
              <a:lnSpc>
                <a:spcPts val="1363"/>
              </a:lnSpc>
            </a:pPr>
            <a:r>
              <a:rPr lang="en-US" sz="973" dirty="0">
                <a:solidFill>
                  <a:srgbClr val="90CAF9"/>
                </a:solidFill>
                <a:latin typeface="Calibri" pitchFamily="34" charset="0"/>
                <a:ea typeface="Calibri" pitchFamily="34" charset="-122"/>
                <a:cs typeface="Calibri" pitchFamily="34" charset="-120"/>
              </a:rPr>
              <a:t>The F-distribution determines whether your F-statistic is surprisingly large or just by chance.</a:t>
            </a:r>
            <a:endParaRPr lang="en-US" sz="973" dirty="0">
              <a:solidFill>
                <a:prstClr val="black"/>
              </a:solidFill>
              <a:latin typeface="Calibri" panose="020F0502020204030204"/>
            </a:endParaRPr>
          </a:p>
        </p:txBody>
      </p:sp>
      <p:sp>
        <p:nvSpPr>
          <p:cNvPr id="56" name="Text 45"/>
          <p:cNvSpPr/>
          <p:nvPr/>
        </p:nvSpPr>
        <p:spPr>
          <a:xfrm>
            <a:off x="723901" y="1345010"/>
            <a:ext cx="6441479" cy="997545"/>
          </a:xfrm>
          <a:prstGeom prst="roundRect">
            <a:avLst>
              <a:gd name="adj" fmla="val 11543"/>
            </a:avLst>
          </a:prstGeom>
          <a:gradFill rotWithShape="1">
            <a:gsLst>
              <a:gs pos="0">
                <a:srgbClr val="4FC3F7">
                  <a:alpha val="6000"/>
                </a:srgbClr>
              </a:gs>
              <a:gs pos="60000">
                <a:srgbClr val="000000">
                  <a:alpha val="0"/>
                </a:srgbClr>
              </a:gs>
            </a:gsLst>
            <a:lin ang="2700000" scaled="1"/>
          </a:gradFill>
          <a:ln/>
        </p:spPr>
        <p:txBody>
          <a:bodyPr wrap="square" rtlCol="0" anchor="t"/>
          <a:lstStyle/>
          <a:p>
            <a:pPr defTabSz="1219170"/>
            <a:endParaRPr lang="en-US" sz="2400" dirty="0">
              <a:solidFill>
                <a:prstClr val="black"/>
              </a:solidFill>
              <a:latin typeface="Calibri" panose="020F0502020204030204"/>
            </a:endParaRPr>
          </a:p>
        </p:txBody>
      </p:sp>
      <p:sp>
        <p:nvSpPr>
          <p:cNvPr id="57" name="Text 46"/>
          <p:cNvSpPr/>
          <p:nvPr/>
        </p:nvSpPr>
        <p:spPr>
          <a:xfrm>
            <a:off x="723901" y="2465984"/>
            <a:ext cx="6441479" cy="997545"/>
          </a:xfrm>
          <a:prstGeom prst="roundRect">
            <a:avLst>
              <a:gd name="adj" fmla="val 11543"/>
            </a:avLst>
          </a:prstGeom>
          <a:gradFill rotWithShape="1">
            <a:gsLst>
              <a:gs pos="0">
                <a:srgbClr val="4FC3F7">
                  <a:alpha val="6000"/>
                </a:srgbClr>
              </a:gs>
              <a:gs pos="60000">
                <a:srgbClr val="000000">
                  <a:alpha val="0"/>
                </a:srgbClr>
              </a:gs>
            </a:gsLst>
            <a:lin ang="2700000" scaled="1"/>
          </a:gradFill>
          <a:ln/>
        </p:spPr>
        <p:txBody>
          <a:bodyPr wrap="square" rtlCol="0" anchor="t"/>
          <a:lstStyle/>
          <a:p>
            <a:pPr defTabSz="1219170"/>
            <a:endParaRPr lang="en-US" sz="2400" dirty="0">
              <a:solidFill>
                <a:prstClr val="black"/>
              </a:solidFill>
              <a:latin typeface="Calibri" panose="020F0502020204030204"/>
            </a:endParaRPr>
          </a:p>
        </p:txBody>
      </p:sp>
      <p:sp>
        <p:nvSpPr>
          <p:cNvPr id="58" name="Text 47"/>
          <p:cNvSpPr/>
          <p:nvPr/>
        </p:nvSpPr>
        <p:spPr>
          <a:xfrm>
            <a:off x="723901" y="3586957"/>
            <a:ext cx="6441479" cy="997545"/>
          </a:xfrm>
          <a:prstGeom prst="roundRect">
            <a:avLst>
              <a:gd name="adj" fmla="val 11543"/>
            </a:avLst>
          </a:prstGeom>
          <a:gradFill rotWithShape="1">
            <a:gsLst>
              <a:gs pos="0">
                <a:srgbClr val="4FC3F7">
                  <a:alpha val="6000"/>
                </a:srgbClr>
              </a:gs>
              <a:gs pos="60000">
                <a:srgbClr val="000000">
                  <a:alpha val="0"/>
                </a:srgbClr>
              </a:gs>
            </a:gsLst>
            <a:lin ang="2700000" scaled="1"/>
          </a:gradFill>
          <a:ln/>
        </p:spPr>
        <p:txBody>
          <a:bodyPr wrap="square" rtlCol="0" anchor="t"/>
          <a:lstStyle/>
          <a:p>
            <a:pPr defTabSz="1219170"/>
            <a:endParaRPr lang="en-US" sz="2400" dirty="0">
              <a:solidFill>
                <a:prstClr val="black"/>
              </a:solidFill>
              <a:latin typeface="Calibri" panose="020F0502020204030204"/>
            </a:endParaRPr>
          </a:p>
        </p:txBody>
      </p:sp>
      <p:sp>
        <p:nvSpPr>
          <p:cNvPr id="59" name="Text 48"/>
          <p:cNvSpPr/>
          <p:nvPr/>
        </p:nvSpPr>
        <p:spPr>
          <a:xfrm>
            <a:off x="723901" y="4707930"/>
            <a:ext cx="6441479" cy="997545"/>
          </a:xfrm>
          <a:prstGeom prst="roundRect">
            <a:avLst>
              <a:gd name="adj" fmla="val 11543"/>
            </a:avLst>
          </a:prstGeom>
          <a:gradFill rotWithShape="1">
            <a:gsLst>
              <a:gs pos="0">
                <a:srgbClr val="4FC3F7">
                  <a:alpha val="6000"/>
                </a:srgbClr>
              </a:gs>
              <a:gs pos="60000">
                <a:srgbClr val="000000">
                  <a:alpha val="0"/>
                </a:srgbClr>
              </a:gs>
            </a:gsLst>
            <a:lin ang="2700000" scaled="1"/>
          </a:gradFill>
          <a:ln/>
        </p:spPr>
        <p:txBody>
          <a:bodyPr wrap="square" rtlCol="0" anchor="t"/>
          <a:lstStyle/>
          <a:p>
            <a:pPr defTabSz="1219170"/>
            <a:endParaRPr lang="en-US" sz="2400" dirty="0">
              <a:solidFill>
                <a:prstClr val="black"/>
              </a:solidFill>
              <a:latin typeface="Calibri" panose="020F0502020204030204"/>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8F2FF"/>
        </a:solidFill>
        <a:effectLst/>
      </p:bgPr>
    </p:bg>
    <p:spTree>
      <p:nvGrpSpPr>
        <p:cNvPr id="1" name=""/>
        <p:cNvGrpSpPr/>
        <p:nvPr/>
      </p:nvGrpSpPr>
      <p:grpSpPr>
        <a:xfrm>
          <a:off x="0" y="0"/>
          <a:ext cx="0" cy="0"/>
          <a:chOff x="0" y="0"/>
          <a:chExt cx="0" cy="0"/>
        </a:xfrm>
      </p:grpSpPr>
      <p:sp>
        <p:nvSpPr>
          <p:cNvPr id="2" name="Text 0"/>
          <p:cNvSpPr/>
          <p:nvPr/>
        </p:nvSpPr>
        <p:spPr>
          <a:xfrm>
            <a:off x="1" y="1"/>
            <a:ext cx="65881" cy="6306145"/>
          </a:xfrm>
          <a:prstGeom prst="rect">
            <a:avLst/>
          </a:prstGeom>
          <a:gradFill rotWithShape="1">
            <a:gsLst>
              <a:gs pos="0">
                <a:srgbClr val="4FC3F7"/>
              </a:gs>
              <a:gs pos="60000">
                <a:srgbClr val="0288D1"/>
              </a:gs>
              <a:gs pos="100000">
                <a:srgbClr val="0D1B3E"/>
              </a:gs>
            </a:gsLst>
            <a:lin ang="5400000" scaled="1"/>
          </a:gradFill>
          <a:ln/>
        </p:spPr>
        <p:txBody>
          <a:bodyPr wrap="square" rtlCol="0" anchor="t"/>
          <a:lstStyle/>
          <a:p>
            <a:pPr defTabSz="1219170"/>
            <a:endParaRPr lang="en-US" sz="2400" dirty="0">
              <a:solidFill>
                <a:prstClr val="black"/>
              </a:solidFill>
              <a:latin typeface="Calibri" panose="020F0502020204030204"/>
            </a:endParaRPr>
          </a:p>
        </p:txBody>
      </p:sp>
      <p:sp>
        <p:nvSpPr>
          <p:cNvPr id="3" name="Text 1"/>
          <p:cNvSpPr/>
          <p:nvPr/>
        </p:nvSpPr>
        <p:spPr>
          <a:xfrm>
            <a:off x="65882" y="1"/>
            <a:ext cx="12126119" cy="47228"/>
          </a:xfrm>
          <a:prstGeom prst="rect">
            <a:avLst/>
          </a:prstGeom>
          <a:gradFill rotWithShape="1">
            <a:gsLst>
              <a:gs pos="0">
                <a:srgbClr val="4FC3F7"/>
              </a:gs>
              <a:gs pos="60000">
                <a:srgbClr val="B3E5FC"/>
              </a:gs>
              <a:gs pos="100000">
                <a:srgbClr val="E8F2FF"/>
              </a:gs>
            </a:gsLst>
            <a:lin ang="0" scaled="1"/>
          </a:gradFill>
          <a:ln/>
        </p:spPr>
        <p:txBody>
          <a:bodyPr wrap="none" rtlCol="0" anchor="t"/>
          <a:lstStyle/>
          <a:p>
            <a:pPr defTabSz="1219170"/>
            <a:endParaRPr lang="en-US" sz="2400" dirty="0">
              <a:solidFill>
                <a:prstClr val="black"/>
              </a:solidFill>
              <a:latin typeface="Calibri" panose="020F0502020204030204"/>
            </a:endParaRPr>
          </a:p>
        </p:txBody>
      </p:sp>
      <p:sp>
        <p:nvSpPr>
          <p:cNvPr id="4" name="Text 2"/>
          <p:cNvSpPr/>
          <p:nvPr/>
        </p:nvSpPr>
        <p:spPr>
          <a:xfrm>
            <a:off x="8952707" y="0"/>
            <a:ext cx="3239293" cy="2477293"/>
          </a:xfrm>
          <a:prstGeom prst="ellipse">
            <a:avLst/>
          </a:prstGeom>
          <a:gradFill rotWithShape="1">
            <a:gsLst>
              <a:gs pos="0">
                <a:srgbClr val="4FC3F7">
                  <a:alpha val="10000"/>
                </a:srgbClr>
              </a:gs>
              <a:gs pos="70000">
                <a:srgbClr val="000000">
                  <a:alpha val="0"/>
                </a:srgbClr>
              </a:gs>
            </a:gsLst>
            <a:path path="circle">
              <a:fillToRect l="50000" t="50000" r="50000" b="50000"/>
            </a:path>
          </a:gradFill>
          <a:ln/>
        </p:spPr>
        <p:txBody>
          <a:bodyPr wrap="square" rtlCol="0" anchor="t"/>
          <a:lstStyle/>
          <a:p>
            <a:pPr defTabSz="1219170"/>
            <a:endParaRPr lang="en-US" sz="2400" dirty="0">
              <a:solidFill>
                <a:prstClr val="black"/>
              </a:solidFill>
              <a:latin typeface="Calibri" panose="020F0502020204030204"/>
            </a:endParaRPr>
          </a:p>
        </p:txBody>
      </p:sp>
      <p:sp>
        <p:nvSpPr>
          <p:cNvPr id="5" name="Text 3"/>
          <p:cNvSpPr/>
          <p:nvPr/>
        </p:nvSpPr>
        <p:spPr>
          <a:xfrm>
            <a:off x="8761412" y="3427412"/>
            <a:ext cx="2858293" cy="2858293"/>
          </a:xfrm>
          <a:prstGeom prst="ellipse">
            <a:avLst/>
          </a:prstGeom>
          <a:gradFill rotWithShape="1">
            <a:gsLst>
              <a:gs pos="0">
                <a:srgbClr val="0288D1">
                  <a:alpha val="8000"/>
                </a:srgbClr>
              </a:gs>
              <a:gs pos="70000">
                <a:srgbClr val="000000">
                  <a:alpha val="0"/>
                </a:srgbClr>
              </a:gs>
            </a:gsLst>
            <a:path path="circle">
              <a:fillToRect l="50000" t="50000" r="50000" b="50000"/>
            </a:path>
          </a:gradFill>
          <a:ln/>
        </p:spPr>
        <p:txBody>
          <a:bodyPr wrap="square" rtlCol="0" anchor="t"/>
          <a:lstStyle/>
          <a:p>
            <a:pPr defTabSz="1219170"/>
            <a:endParaRPr lang="en-US" sz="2400" dirty="0">
              <a:solidFill>
                <a:prstClr val="black"/>
              </a:solidFill>
              <a:latin typeface="Calibri" panose="020F0502020204030204"/>
            </a:endParaRPr>
          </a:p>
        </p:txBody>
      </p:sp>
      <p:sp>
        <p:nvSpPr>
          <p:cNvPr id="6" name="Text 4"/>
          <p:cNvSpPr/>
          <p:nvPr/>
        </p:nvSpPr>
        <p:spPr>
          <a:xfrm>
            <a:off x="10000853" y="1715293"/>
            <a:ext cx="1905000" cy="1905000"/>
          </a:xfrm>
          <a:prstGeom prst="ellipse">
            <a:avLst/>
          </a:prstGeom>
          <a:gradFill rotWithShape="1">
            <a:gsLst>
              <a:gs pos="0">
                <a:srgbClr val="B3E5FC">
                  <a:alpha val="18000"/>
                </a:srgbClr>
              </a:gs>
              <a:gs pos="70000">
                <a:srgbClr val="000000">
                  <a:alpha val="0"/>
                </a:srgbClr>
              </a:gs>
            </a:gsLst>
            <a:path path="circle">
              <a:fillToRect l="50000" t="50000" r="50000" b="50000"/>
            </a:path>
          </a:gradFill>
          <a:ln/>
        </p:spPr>
        <p:txBody>
          <a:bodyPr wrap="square" rtlCol="0" anchor="t"/>
          <a:lstStyle/>
          <a:p>
            <a:pPr defTabSz="1219170"/>
            <a:endParaRPr lang="en-US" sz="2400" dirty="0">
              <a:solidFill>
                <a:prstClr val="black"/>
              </a:solidFill>
              <a:latin typeface="Calibri" panose="020F0502020204030204"/>
            </a:endParaRPr>
          </a:p>
        </p:txBody>
      </p:sp>
      <p:sp>
        <p:nvSpPr>
          <p:cNvPr id="7" name="Text 5"/>
          <p:cNvSpPr/>
          <p:nvPr/>
        </p:nvSpPr>
        <p:spPr>
          <a:xfrm>
            <a:off x="638175" y="547885"/>
            <a:ext cx="57547" cy="457200"/>
          </a:xfrm>
          <a:prstGeom prst="roundRect">
            <a:avLst>
              <a:gd name="adj" fmla="val 50023"/>
            </a:avLst>
          </a:prstGeom>
          <a:gradFill rotWithShape="1">
            <a:gsLst>
              <a:gs pos="0">
                <a:srgbClr val="4FC3F7"/>
              </a:gs>
              <a:gs pos="100000">
                <a:srgbClr val="0288D1"/>
              </a:gs>
            </a:gsLst>
            <a:lin ang="5400000" scaled="1"/>
          </a:gradFill>
          <a:ln/>
        </p:spPr>
        <p:txBody>
          <a:bodyPr wrap="square" rtlCol="0" anchor="t"/>
          <a:lstStyle/>
          <a:p>
            <a:pPr defTabSz="1219170"/>
            <a:endParaRPr lang="en-US" sz="2400" dirty="0">
              <a:solidFill>
                <a:prstClr val="black"/>
              </a:solidFill>
              <a:latin typeface="Calibri" panose="020F0502020204030204"/>
            </a:endParaRPr>
          </a:p>
        </p:txBody>
      </p:sp>
      <p:sp>
        <p:nvSpPr>
          <p:cNvPr id="8" name="Text 6"/>
          <p:cNvSpPr/>
          <p:nvPr/>
        </p:nvSpPr>
        <p:spPr>
          <a:xfrm>
            <a:off x="866576" y="362347"/>
            <a:ext cx="1113437" cy="288528"/>
          </a:xfrm>
          <a:prstGeom prst="roundRect">
            <a:avLst>
              <a:gd name="adj" fmla="val 66318"/>
            </a:avLst>
          </a:prstGeom>
          <a:solidFill>
            <a:srgbClr val="4FC3F7">
              <a:alpha val="13000"/>
            </a:srgbClr>
          </a:solidFill>
          <a:ln w="9525">
            <a:solidFill>
              <a:srgbClr val="4FC3F7">
                <a:alpha val="35000"/>
              </a:srgbClr>
            </a:solidFill>
          </a:ln>
        </p:spPr>
        <p:txBody>
          <a:bodyPr wrap="none" lIns="263697" tIns="38947" rIns="152400" bIns="38947" rtlCol="0" anchor="ctr"/>
          <a:lstStyle/>
          <a:p>
            <a:pPr defTabSz="1219170"/>
            <a:r>
              <a:rPr lang="en-US" sz="973" b="1" kern="0" spc="68" dirty="0">
                <a:solidFill>
                  <a:srgbClr val="0288D1"/>
                </a:solidFill>
                <a:latin typeface="Calibri" pitchFamily="34" charset="0"/>
                <a:ea typeface="Calibri" pitchFamily="34" charset="-122"/>
                <a:cs typeface="Calibri" pitchFamily="34" charset="-120"/>
              </a:rPr>
              <a:t>WRAP-UP</a:t>
            </a:r>
            <a:endParaRPr lang="en-US" sz="973" dirty="0">
              <a:solidFill>
                <a:prstClr val="black"/>
              </a:solidFill>
              <a:latin typeface="Calibri" panose="020F0502020204030204"/>
            </a:endParaRPr>
          </a:p>
        </p:txBody>
      </p:sp>
      <p:pic>
        <p:nvPicPr>
          <p:cNvPr id="9" name="Image 0" descr="preencoded.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31875" y="418120"/>
            <a:ext cx="176784" cy="176784"/>
          </a:xfrm>
          <a:prstGeom prst="rect">
            <a:avLst/>
          </a:prstGeom>
        </p:spPr>
      </p:pic>
      <p:sp>
        <p:nvSpPr>
          <p:cNvPr id="10" name="Text 7"/>
          <p:cNvSpPr/>
          <p:nvPr/>
        </p:nvSpPr>
        <p:spPr>
          <a:xfrm>
            <a:off x="866576" y="708422"/>
            <a:ext cx="3248531" cy="482401"/>
          </a:xfrm>
          <a:prstGeom prst="rect">
            <a:avLst/>
          </a:prstGeom>
          <a:noFill/>
          <a:ln/>
        </p:spPr>
        <p:txBody>
          <a:bodyPr wrap="none" lIns="0" tIns="0" rIns="0" bIns="0" rtlCol="0" anchor="ctr"/>
          <a:lstStyle/>
          <a:p>
            <a:pPr defTabSz="1219170">
              <a:lnSpc>
                <a:spcPts val="3799"/>
              </a:lnSpc>
            </a:pPr>
            <a:r>
              <a:rPr lang="en-US" sz="3453" kern="0" spc="-40" dirty="0">
                <a:solidFill>
                  <a:srgbClr val="0D1B3E"/>
                </a:solidFill>
                <a:latin typeface="Calibri Light" pitchFamily="34" charset="0"/>
                <a:ea typeface="Calibri Light" pitchFamily="34" charset="-122"/>
                <a:cs typeface="Calibri Light" pitchFamily="34" charset="-120"/>
              </a:rPr>
              <a:t>Key </a:t>
            </a:r>
            <a:r>
              <a:rPr lang="en-US" sz="3453" b="1" kern="0" spc="-40" dirty="0">
                <a:solidFill>
                  <a:srgbClr val="0288D1"/>
                </a:solidFill>
                <a:latin typeface="Calibri Light" pitchFamily="34" charset="0"/>
                <a:ea typeface="Calibri Light" pitchFamily="34" charset="-122"/>
                <a:cs typeface="Calibri Light" pitchFamily="34" charset="-120"/>
              </a:rPr>
              <a:t>Takeaways</a:t>
            </a:r>
            <a:endParaRPr lang="en-US" sz="3453" dirty="0">
              <a:solidFill>
                <a:prstClr val="black"/>
              </a:solidFill>
              <a:latin typeface="Calibri" panose="020F0502020204030204"/>
            </a:endParaRPr>
          </a:p>
        </p:txBody>
      </p:sp>
      <p:sp>
        <p:nvSpPr>
          <p:cNvPr id="11" name="Text 8"/>
          <p:cNvSpPr/>
          <p:nvPr/>
        </p:nvSpPr>
        <p:spPr>
          <a:xfrm>
            <a:off x="638175" y="1419424"/>
            <a:ext cx="10981531" cy="558800"/>
          </a:xfrm>
          <a:prstGeom prst="roundRect">
            <a:avLst>
              <a:gd name="adj" fmla="val 20606"/>
            </a:avLst>
          </a:prstGeom>
          <a:solidFill>
            <a:srgbClr val="FFFFFF"/>
          </a:solidFill>
          <a:ln w="9525">
            <a:solidFill>
              <a:srgbClr val="4FC3F7">
                <a:alpha val="18000"/>
              </a:srgbClr>
            </a:solidFill>
          </a:ln>
          <a:effectLst>
            <a:outerShdw blurRad="86360" dist="13970" dir="5400000" algn="bl" rotWithShape="0">
              <a:srgbClr val="0D1B3E">
                <a:alpha val="7000"/>
              </a:srgbClr>
            </a:outerShdw>
          </a:effectLst>
        </p:spPr>
        <p:txBody>
          <a:bodyPr wrap="square" rtlCol="0" anchor="t"/>
          <a:lstStyle/>
          <a:p>
            <a:pPr defTabSz="1219170"/>
            <a:endParaRPr lang="en-US" sz="2400" dirty="0">
              <a:solidFill>
                <a:prstClr val="black"/>
              </a:solidFill>
              <a:latin typeface="Calibri" panose="020F0502020204030204"/>
            </a:endParaRPr>
          </a:p>
        </p:txBody>
      </p:sp>
      <p:sp>
        <p:nvSpPr>
          <p:cNvPr id="12" name="Text 9"/>
          <p:cNvSpPr/>
          <p:nvPr/>
        </p:nvSpPr>
        <p:spPr>
          <a:xfrm>
            <a:off x="650875" y="1432124"/>
            <a:ext cx="609600" cy="533400"/>
          </a:xfrm>
          <a:prstGeom prst="rect">
            <a:avLst/>
          </a:prstGeom>
          <a:gradFill rotWithShape="1">
            <a:gsLst>
              <a:gs pos="0">
                <a:srgbClr val="E0F4FD"/>
              </a:gs>
              <a:gs pos="100000">
                <a:srgbClr val="B3E5FC"/>
              </a:gs>
            </a:gsLst>
            <a:lin ang="2700000" scaled="1"/>
          </a:gradFill>
          <a:ln/>
        </p:spPr>
        <p:txBody>
          <a:bodyPr wrap="square" rtlCol="0" anchor="t"/>
          <a:lstStyle/>
          <a:p>
            <a:pPr defTabSz="1219170"/>
            <a:endParaRPr lang="en-US" sz="2400" dirty="0">
              <a:solidFill>
                <a:prstClr val="black"/>
              </a:solidFill>
              <a:latin typeface="Calibri" panose="020F0502020204030204"/>
            </a:endParaRPr>
          </a:p>
        </p:txBody>
      </p:sp>
      <p:sp>
        <p:nvSpPr>
          <p:cNvPr id="13" name="Text 10"/>
          <p:cNvSpPr/>
          <p:nvPr/>
        </p:nvSpPr>
        <p:spPr>
          <a:xfrm>
            <a:off x="1247775" y="1432124"/>
            <a:ext cx="12700" cy="533400"/>
          </a:xfrm>
          <a:prstGeom prst="rect">
            <a:avLst/>
          </a:prstGeom>
          <a:solidFill>
            <a:srgbClr val="4FC3F7">
              <a:alpha val="25000"/>
            </a:srgbClr>
          </a:solidFill>
          <a:ln/>
        </p:spPr>
        <p:txBody>
          <a:bodyPr wrap="square" rtlCol="0" anchor="t"/>
          <a:lstStyle/>
          <a:p>
            <a:pPr defTabSz="1219170"/>
            <a:endParaRPr lang="en-US" sz="2400" dirty="0">
              <a:solidFill>
                <a:prstClr val="black"/>
              </a:solidFill>
              <a:latin typeface="Calibri" panose="020F0502020204030204"/>
            </a:endParaRPr>
          </a:p>
        </p:txBody>
      </p:sp>
      <p:sp>
        <p:nvSpPr>
          <p:cNvPr id="14" name="Text 11"/>
          <p:cNvSpPr/>
          <p:nvPr/>
        </p:nvSpPr>
        <p:spPr>
          <a:xfrm rot="2700000">
            <a:off x="853679" y="1603176"/>
            <a:ext cx="191293" cy="191293"/>
          </a:xfrm>
          <a:prstGeom prst="roundRect">
            <a:avLst>
              <a:gd name="adj" fmla="val 15048"/>
            </a:avLst>
          </a:prstGeom>
          <a:gradFill rotWithShape="1">
            <a:gsLst>
              <a:gs pos="40000">
                <a:srgbClr val="4FC3F7"/>
              </a:gs>
              <a:gs pos="100000">
                <a:srgbClr val="0288D1"/>
              </a:gs>
            </a:gsLst>
            <a:lin ang="2700000" scaled="1"/>
          </a:gradFill>
          <a:ln/>
          <a:effectLst>
            <a:outerShdw blurRad="57150" dist="13970" dir="5400000" algn="bl" rotWithShape="0">
              <a:srgbClr val="4FC3F7">
                <a:alpha val="40000"/>
              </a:srgbClr>
            </a:outerShdw>
          </a:effectLst>
        </p:spPr>
        <p:txBody>
          <a:bodyPr wrap="none" rtlCol="0" anchor="t"/>
          <a:lstStyle/>
          <a:p>
            <a:pPr defTabSz="1219170"/>
            <a:endParaRPr lang="en-US" sz="2400" dirty="0">
              <a:solidFill>
                <a:prstClr val="black"/>
              </a:solidFill>
              <a:latin typeface="Calibri" panose="020F0502020204030204"/>
            </a:endParaRPr>
          </a:p>
        </p:txBody>
      </p:sp>
      <p:sp>
        <p:nvSpPr>
          <p:cNvPr id="15" name="Text 12"/>
          <p:cNvSpPr/>
          <p:nvPr/>
        </p:nvSpPr>
        <p:spPr>
          <a:xfrm>
            <a:off x="1257427" y="1472407"/>
            <a:ext cx="310896" cy="475476"/>
          </a:xfrm>
          <a:prstGeom prst="rect">
            <a:avLst/>
          </a:prstGeom>
          <a:noFill/>
          <a:ln/>
        </p:spPr>
        <p:txBody>
          <a:bodyPr wrap="square" lIns="0" tIns="0" rIns="0" bIns="0" rtlCol="0" anchor="ctr"/>
          <a:lstStyle/>
          <a:p>
            <a:pPr algn="ctr" defTabSz="1219170">
              <a:lnSpc>
                <a:spcPts val="1460"/>
              </a:lnSpc>
            </a:pPr>
            <a:r>
              <a:rPr lang="en-US" sz="973" b="1" dirty="0">
                <a:solidFill>
                  <a:srgbClr val="90CAF9"/>
                </a:solidFill>
                <a:latin typeface="Calibri Light" pitchFamily="34" charset="0"/>
                <a:ea typeface="Calibri Light" pitchFamily="34" charset="-122"/>
                <a:cs typeface="Calibri Light" pitchFamily="34" charset="-120"/>
              </a:rPr>
              <a:t>01</a:t>
            </a:r>
            <a:endParaRPr lang="en-US" sz="973" dirty="0">
              <a:solidFill>
                <a:prstClr val="black"/>
              </a:solidFill>
              <a:latin typeface="Calibri" panose="020F0502020204030204"/>
            </a:endParaRPr>
          </a:p>
        </p:txBody>
      </p:sp>
      <p:sp>
        <p:nvSpPr>
          <p:cNvPr id="16" name="Text 13"/>
          <p:cNvSpPr/>
          <p:nvPr/>
        </p:nvSpPr>
        <p:spPr>
          <a:xfrm>
            <a:off x="1565275" y="1438275"/>
            <a:ext cx="7662291" cy="547152"/>
          </a:xfrm>
          <a:prstGeom prst="rect">
            <a:avLst/>
          </a:prstGeom>
          <a:noFill/>
          <a:ln/>
        </p:spPr>
        <p:txBody>
          <a:bodyPr wrap="square" lIns="209973" tIns="133773" rIns="209973" bIns="133773" rtlCol="0" anchor="ctr"/>
          <a:lstStyle/>
          <a:p>
            <a:pPr defTabSz="1219170">
              <a:lnSpc>
                <a:spcPts val="1997"/>
              </a:lnSpc>
            </a:pPr>
            <a:r>
              <a:rPr lang="en-US" sz="1427" b="1" dirty="0">
                <a:solidFill>
                  <a:srgbClr val="0288D1"/>
                </a:solidFill>
                <a:latin typeface="Calibri" pitchFamily="34" charset="0"/>
                <a:ea typeface="Calibri" pitchFamily="34" charset="-122"/>
                <a:cs typeface="Calibri" pitchFamily="34" charset="-120"/>
              </a:rPr>
              <a:t>ANOVA tests</a:t>
            </a:r>
            <a:r>
              <a:rPr lang="en-US" sz="1427" dirty="0">
                <a:solidFill>
                  <a:srgbClr val="0D1B3E"/>
                </a:solidFill>
                <a:latin typeface="Calibri" pitchFamily="34" charset="0"/>
                <a:ea typeface="Calibri" pitchFamily="34" charset="-122"/>
                <a:cs typeface="Calibri" pitchFamily="34" charset="-120"/>
              </a:rPr>
              <a:t> whether a regression model explains data better than just using the mean.</a:t>
            </a:r>
            <a:endParaRPr lang="en-US" sz="1427" dirty="0">
              <a:solidFill>
                <a:prstClr val="black"/>
              </a:solidFill>
              <a:latin typeface="Calibri" panose="020F0502020204030204"/>
            </a:endParaRPr>
          </a:p>
        </p:txBody>
      </p:sp>
      <p:sp>
        <p:nvSpPr>
          <p:cNvPr id="17" name="Text 14"/>
          <p:cNvSpPr/>
          <p:nvPr/>
        </p:nvSpPr>
        <p:spPr>
          <a:xfrm>
            <a:off x="638175" y="2064544"/>
            <a:ext cx="10981531" cy="558800"/>
          </a:xfrm>
          <a:prstGeom prst="roundRect">
            <a:avLst>
              <a:gd name="adj" fmla="val 20606"/>
            </a:avLst>
          </a:prstGeom>
          <a:solidFill>
            <a:srgbClr val="FFFFFF"/>
          </a:solidFill>
          <a:ln w="9525">
            <a:solidFill>
              <a:srgbClr val="4FC3F7">
                <a:alpha val="18000"/>
              </a:srgbClr>
            </a:solidFill>
          </a:ln>
          <a:effectLst>
            <a:outerShdw blurRad="86360" dist="13970" dir="5400000" algn="bl" rotWithShape="0">
              <a:srgbClr val="0D1B3E">
                <a:alpha val="7000"/>
              </a:srgbClr>
            </a:outerShdw>
          </a:effectLst>
        </p:spPr>
        <p:txBody>
          <a:bodyPr wrap="square" rtlCol="0" anchor="t"/>
          <a:lstStyle/>
          <a:p>
            <a:pPr defTabSz="1219170"/>
            <a:endParaRPr lang="en-US" sz="2400" dirty="0">
              <a:solidFill>
                <a:prstClr val="black"/>
              </a:solidFill>
              <a:latin typeface="Calibri" panose="020F0502020204030204"/>
            </a:endParaRPr>
          </a:p>
        </p:txBody>
      </p:sp>
      <p:sp>
        <p:nvSpPr>
          <p:cNvPr id="18" name="Text 15"/>
          <p:cNvSpPr/>
          <p:nvPr/>
        </p:nvSpPr>
        <p:spPr>
          <a:xfrm>
            <a:off x="650875" y="2077244"/>
            <a:ext cx="609600" cy="533400"/>
          </a:xfrm>
          <a:prstGeom prst="rect">
            <a:avLst/>
          </a:prstGeom>
          <a:gradFill rotWithShape="1">
            <a:gsLst>
              <a:gs pos="0">
                <a:srgbClr val="E0F4FD"/>
              </a:gs>
              <a:gs pos="100000">
                <a:srgbClr val="B3E5FC"/>
              </a:gs>
            </a:gsLst>
            <a:lin ang="2700000" scaled="1"/>
          </a:gradFill>
          <a:ln/>
        </p:spPr>
        <p:txBody>
          <a:bodyPr wrap="square" rtlCol="0" anchor="t"/>
          <a:lstStyle/>
          <a:p>
            <a:pPr defTabSz="1219170"/>
            <a:endParaRPr lang="en-US" sz="2400" dirty="0">
              <a:solidFill>
                <a:prstClr val="black"/>
              </a:solidFill>
              <a:latin typeface="Calibri" panose="020F0502020204030204"/>
            </a:endParaRPr>
          </a:p>
        </p:txBody>
      </p:sp>
      <p:sp>
        <p:nvSpPr>
          <p:cNvPr id="19" name="Text 16"/>
          <p:cNvSpPr/>
          <p:nvPr/>
        </p:nvSpPr>
        <p:spPr>
          <a:xfrm>
            <a:off x="1247775" y="2077244"/>
            <a:ext cx="12700" cy="533400"/>
          </a:xfrm>
          <a:prstGeom prst="rect">
            <a:avLst/>
          </a:prstGeom>
          <a:solidFill>
            <a:srgbClr val="4FC3F7">
              <a:alpha val="25000"/>
            </a:srgbClr>
          </a:solidFill>
          <a:ln/>
        </p:spPr>
        <p:txBody>
          <a:bodyPr wrap="square" rtlCol="0" anchor="t"/>
          <a:lstStyle/>
          <a:p>
            <a:pPr defTabSz="1219170"/>
            <a:endParaRPr lang="en-US" sz="2400" dirty="0">
              <a:solidFill>
                <a:prstClr val="black"/>
              </a:solidFill>
              <a:latin typeface="Calibri" panose="020F0502020204030204"/>
            </a:endParaRPr>
          </a:p>
        </p:txBody>
      </p:sp>
      <p:sp>
        <p:nvSpPr>
          <p:cNvPr id="20" name="Text 17"/>
          <p:cNvSpPr/>
          <p:nvPr/>
        </p:nvSpPr>
        <p:spPr>
          <a:xfrm rot="2700000">
            <a:off x="853679" y="2248298"/>
            <a:ext cx="191293" cy="191293"/>
          </a:xfrm>
          <a:prstGeom prst="roundRect">
            <a:avLst>
              <a:gd name="adj" fmla="val 15048"/>
            </a:avLst>
          </a:prstGeom>
          <a:gradFill rotWithShape="1">
            <a:gsLst>
              <a:gs pos="40000">
                <a:srgbClr val="4FC3F7"/>
              </a:gs>
              <a:gs pos="100000">
                <a:srgbClr val="0288D1"/>
              </a:gs>
            </a:gsLst>
            <a:lin ang="2700000" scaled="1"/>
          </a:gradFill>
          <a:ln/>
          <a:effectLst>
            <a:outerShdw blurRad="57150" dist="13970" dir="5400000" algn="bl" rotWithShape="0">
              <a:srgbClr val="4FC3F7">
                <a:alpha val="40000"/>
              </a:srgbClr>
            </a:outerShdw>
          </a:effectLst>
        </p:spPr>
        <p:txBody>
          <a:bodyPr wrap="none" rtlCol="0" anchor="t"/>
          <a:lstStyle/>
          <a:p>
            <a:pPr defTabSz="1219170"/>
            <a:endParaRPr lang="en-US" sz="2400" dirty="0">
              <a:solidFill>
                <a:prstClr val="black"/>
              </a:solidFill>
              <a:latin typeface="Calibri" panose="020F0502020204030204"/>
            </a:endParaRPr>
          </a:p>
        </p:txBody>
      </p:sp>
      <p:sp>
        <p:nvSpPr>
          <p:cNvPr id="21" name="Text 18"/>
          <p:cNvSpPr/>
          <p:nvPr/>
        </p:nvSpPr>
        <p:spPr>
          <a:xfrm>
            <a:off x="1257427" y="2117527"/>
            <a:ext cx="310896" cy="475476"/>
          </a:xfrm>
          <a:prstGeom prst="rect">
            <a:avLst/>
          </a:prstGeom>
          <a:noFill/>
          <a:ln/>
        </p:spPr>
        <p:txBody>
          <a:bodyPr wrap="square" lIns="0" tIns="0" rIns="0" bIns="0" rtlCol="0" anchor="ctr"/>
          <a:lstStyle/>
          <a:p>
            <a:pPr algn="ctr" defTabSz="1219170">
              <a:lnSpc>
                <a:spcPts val="1460"/>
              </a:lnSpc>
            </a:pPr>
            <a:r>
              <a:rPr lang="en-US" sz="973" b="1" dirty="0">
                <a:solidFill>
                  <a:srgbClr val="90CAF9"/>
                </a:solidFill>
                <a:latin typeface="Calibri Light" pitchFamily="34" charset="0"/>
                <a:ea typeface="Calibri Light" pitchFamily="34" charset="-122"/>
                <a:cs typeface="Calibri Light" pitchFamily="34" charset="-120"/>
              </a:rPr>
              <a:t>02</a:t>
            </a:r>
            <a:endParaRPr lang="en-US" sz="973" dirty="0">
              <a:solidFill>
                <a:prstClr val="black"/>
              </a:solidFill>
              <a:latin typeface="Calibri" panose="020F0502020204030204"/>
            </a:endParaRPr>
          </a:p>
        </p:txBody>
      </p:sp>
      <p:sp>
        <p:nvSpPr>
          <p:cNvPr id="22" name="Text 19"/>
          <p:cNvSpPr/>
          <p:nvPr/>
        </p:nvSpPr>
        <p:spPr>
          <a:xfrm>
            <a:off x="1565275" y="2083395"/>
            <a:ext cx="5745099" cy="547152"/>
          </a:xfrm>
          <a:prstGeom prst="rect">
            <a:avLst/>
          </a:prstGeom>
          <a:noFill/>
          <a:ln/>
        </p:spPr>
        <p:txBody>
          <a:bodyPr wrap="square" lIns="209973" tIns="133773" rIns="209973" bIns="133773" rtlCol="0" anchor="ctr"/>
          <a:lstStyle/>
          <a:p>
            <a:pPr defTabSz="1219170">
              <a:lnSpc>
                <a:spcPts val="1997"/>
              </a:lnSpc>
            </a:pPr>
            <a:r>
              <a:rPr lang="en-US" sz="1427" b="1" dirty="0">
                <a:solidFill>
                  <a:srgbClr val="0288D1"/>
                </a:solidFill>
                <a:latin typeface="Calibri" pitchFamily="34" charset="0"/>
                <a:ea typeface="Calibri" pitchFamily="34" charset="-122"/>
                <a:cs typeface="Calibri" pitchFamily="34" charset="-120"/>
              </a:rPr>
              <a:t>Total variation</a:t>
            </a:r>
            <a:r>
              <a:rPr lang="en-US" sz="1427" dirty="0">
                <a:solidFill>
                  <a:srgbClr val="0D1B3E"/>
                </a:solidFill>
                <a:latin typeface="Calibri" pitchFamily="34" charset="0"/>
                <a:ea typeface="Calibri" pitchFamily="34" charset="-122"/>
                <a:cs typeface="Calibri" pitchFamily="34" charset="-120"/>
              </a:rPr>
              <a:t> splits into: </a:t>
            </a:r>
            <a:r>
              <a:rPr lang="en-US" sz="1427" b="1" dirty="0">
                <a:solidFill>
                  <a:srgbClr val="0288D1"/>
                </a:solidFill>
                <a:latin typeface="Calibri" pitchFamily="34" charset="0"/>
                <a:ea typeface="Calibri" pitchFamily="34" charset="-122"/>
                <a:cs typeface="Calibri" pitchFamily="34" charset="-120"/>
              </a:rPr>
              <a:t>SSR</a:t>
            </a:r>
            <a:r>
              <a:rPr lang="en-US" sz="1427" dirty="0">
                <a:solidFill>
                  <a:srgbClr val="0D1B3E"/>
                </a:solidFill>
                <a:latin typeface="Calibri" pitchFamily="34" charset="0"/>
                <a:ea typeface="Calibri" pitchFamily="34" charset="-122"/>
                <a:cs typeface="Calibri" pitchFamily="34" charset="-120"/>
              </a:rPr>
              <a:t> (explained) + </a:t>
            </a:r>
            <a:r>
              <a:rPr lang="en-US" sz="1427" b="1" dirty="0">
                <a:solidFill>
                  <a:srgbClr val="0288D1"/>
                </a:solidFill>
                <a:latin typeface="Calibri" pitchFamily="34" charset="0"/>
                <a:ea typeface="Calibri" pitchFamily="34" charset="-122"/>
                <a:cs typeface="Calibri" pitchFamily="34" charset="-120"/>
              </a:rPr>
              <a:t>SSE</a:t>
            </a:r>
            <a:r>
              <a:rPr lang="en-US" sz="1427" dirty="0">
                <a:solidFill>
                  <a:srgbClr val="0D1B3E"/>
                </a:solidFill>
                <a:latin typeface="Calibri" pitchFamily="34" charset="0"/>
                <a:ea typeface="Calibri" pitchFamily="34" charset="-122"/>
                <a:cs typeface="Calibri" pitchFamily="34" charset="-120"/>
              </a:rPr>
              <a:t> (unexplained).</a:t>
            </a:r>
            <a:endParaRPr lang="en-US" sz="1427" dirty="0">
              <a:solidFill>
                <a:prstClr val="black"/>
              </a:solidFill>
              <a:latin typeface="Calibri" panose="020F0502020204030204"/>
            </a:endParaRPr>
          </a:p>
        </p:txBody>
      </p:sp>
      <p:sp>
        <p:nvSpPr>
          <p:cNvPr id="23" name="Text 20"/>
          <p:cNvSpPr/>
          <p:nvPr/>
        </p:nvSpPr>
        <p:spPr>
          <a:xfrm>
            <a:off x="638175" y="2709664"/>
            <a:ext cx="10981531" cy="558800"/>
          </a:xfrm>
          <a:prstGeom prst="roundRect">
            <a:avLst>
              <a:gd name="adj" fmla="val 20606"/>
            </a:avLst>
          </a:prstGeom>
          <a:solidFill>
            <a:srgbClr val="FFFFFF"/>
          </a:solidFill>
          <a:ln w="9525">
            <a:solidFill>
              <a:srgbClr val="4FC3F7">
                <a:alpha val="18000"/>
              </a:srgbClr>
            </a:solidFill>
          </a:ln>
          <a:effectLst>
            <a:outerShdw blurRad="86360" dist="13970" dir="5400000" algn="bl" rotWithShape="0">
              <a:srgbClr val="0D1B3E">
                <a:alpha val="7000"/>
              </a:srgbClr>
            </a:outerShdw>
          </a:effectLst>
        </p:spPr>
        <p:txBody>
          <a:bodyPr wrap="square" rtlCol="0" anchor="t"/>
          <a:lstStyle/>
          <a:p>
            <a:pPr defTabSz="1219170"/>
            <a:endParaRPr lang="en-US" sz="2400" dirty="0">
              <a:solidFill>
                <a:prstClr val="black"/>
              </a:solidFill>
              <a:latin typeface="Calibri" panose="020F0502020204030204"/>
            </a:endParaRPr>
          </a:p>
        </p:txBody>
      </p:sp>
      <p:sp>
        <p:nvSpPr>
          <p:cNvPr id="24" name="Text 21"/>
          <p:cNvSpPr/>
          <p:nvPr/>
        </p:nvSpPr>
        <p:spPr>
          <a:xfrm>
            <a:off x="650875" y="2722364"/>
            <a:ext cx="609600" cy="533400"/>
          </a:xfrm>
          <a:prstGeom prst="rect">
            <a:avLst/>
          </a:prstGeom>
          <a:gradFill rotWithShape="1">
            <a:gsLst>
              <a:gs pos="0">
                <a:srgbClr val="E0F4FD"/>
              </a:gs>
              <a:gs pos="100000">
                <a:srgbClr val="B3E5FC"/>
              </a:gs>
            </a:gsLst>
            <a:lin ang="2700000" scaled="1"/>
          </a:gradFill>
          <a:ln/>
        </p:spPr>
        <p:txBody>
          <a:bodyPr wrap="square" rtlCol="0" anchor="t"/>
          <a:lstStyle/>
          <a:p>
            <a:pPr defTabSz="1219170"/>
            <a:endParaRPr lang="en-US" sz="2400" dirty="0">
              <a:solidFill>
                <a:prstClr val="black"/>
              </a:solidFill>
              <a:latin typeface="Calibri" panose="020F0502020204030204"/>
            </a:endParaRPr>
          </a:p>
        </p:txBody>
      </p:sp>
      <p:sp>
        <p:nvSpPr>
          <p:cNvPr id="25" name="Text 22"/>
          <p:cNvSpPr/>
          <p:nvPr/>
        </p:nvSpPr>
        <p:spPr>
          <a:xfrm>
            <a:off x="1247775" y="2722364"/>
            <a:ext cx="12700" cy="533400"/>
          </a:xfrm>
          <a:prstGeom prst="rect">
            <a:avLst/>
          </a:prstGeom>
          <a:solidFill>
            <a:srgbClr val="4FC3F7">
              <a:alpha val="25000"/>
            </a:srgbClr>
          </a:solidFill>
          <a:ln/>
        </p:spPr>
        <p:txBody>
          <a:bodyPr wrap="square" rtlCol="0" anchor="t"/>
          <a:lstStyle/>
          <a:p>
            <a:pPr defTabSz="1219170"/>
            <a:endParaRPr lang="en-US" sz="2400" dirty="0">
              <a:solidFill>
                <a:prstClr val="black"/>
              </a:solidFill>
              <a:latin typeface="Calibri" panose="020F0502020204030204"/>
            </a:endParaRPr>
          </a:p>
        </p:txBody>
      </p:sp>
      <p:sp>
        <p:nvSpPr>
          <p:cNvPr id="26" name="Text 23"/>
          <p:cNvSpPr/>
          <p:nvPr/>
        </p:nvSpPr>
        <p:spPr>
          <a:xfrm rot="2700000">
            <a:off x="853679" y="2893418"/>
            <a:ext cx="191293" cy="191293"/>
          </a:xfrm>
          <a:prstGeom prst="roundRect">
            <a:avLst>
              <a:gd name="adj" fmla="val 15048"/>
            </a:avLst>
          </a:prstGeom>
          <a:gradFill rotWithShape="1">
            <a:gsLst>
              <a:gs pos="40000">
                <a:srgbClr val="4FC3F7"/>
              </a:gs>
              <a:gs pos="100000">
                <a:srgbClr val="0288D1"/>
              </a:gs>
            </a:gsLst>
            <a:lin ang="2700000" scaled="1"/>
          </a:gradFill>
          <a:ln/>
          <a:effectLst>
            <a:outerShdw blurRad="57150" dist="13970" dir="5400000" algn="bl" rotWithShape="0">
              <a:srgbClr val="4FC3F7">
                <a:alpha val="40000"/>
              </a:srgbClr>
            </a:outerShdw>
          </a:effectLst>
        </p:spPr>
        <p:txBody>
          <a:bodyPr wrap="none" rtlCol="0" anchor="t"/>
          <a:lstStyle/>
          <a:p>
            <a:pPr defTabSz="1219170"/>
            <a:endParaRPr lang="en-US" sz="2400" dirty="0">
              <a:solidFill>
                <a:prstClr val="black"/>
              </a:solidFill>
              <a:latin typeface="Calibri" panose="020F0502020204030204"/>
            </a:endParaRPr>
          </a:p>
        </p:txBody>
      </p:sp>
      <p:sp>
        <p:nvSpPr>
          <p:cNvPr id="27" name="Text 24"/>
          <p:cNvSpPr/>
          <p:nvPr/>
        </p:nvSpPr>
        <p:spPr>
          <a:xfrm>
            <a:off x="1257427" y="2762647"/>
            <a:ext cx="310896" cy="475476"/>
          </a:xfrm>
          <a:prstGeom prst="rect">
            <a:avLst/>
          </a:prstGeom>
          <a:noFill/>
          <a:ln/>
        </p:spPr>
        <p:txBody>
          <a:bodyPr wrap="square" lIns="0" tIns="0" rIns="0" bIns="0" rtlCol="0" anchor="ctr"/>
          <a:lstStyle/>
          <a:p>
            <a:pPr algn="ctr" defTabSz="1219170">
              <a:lnSpc>
                <a:spcPts val="1460"/>
              </a:lnSpc>
            </a:pPr>
            <a:r>
              <a:rPr lang="en-US" sz="973" b="1" dirty="0">
                <a:solidFill>
                  <a:srgbClr val="90CAF9"/>
                </a:solidFill>
                <a:latin typeface="Calibri Light" pitchFamily="34" charset="0"/>
                <a:ea typeface="Calibri Light" pitchFamily="34" charset="-122"/>
                <a:cs typeface="Calibri Light" pitchFamily="34" charset="-120"/>
              </a:rPr>
              <a:t>03</a:t>
            </a:r>
            <a:endParaRPr lang="en-US" sz="973" dirty="0">
              <a:solidFill>
                <a:prstClr val="black"/>
              </a:solidFill>
              <a:latin typeface="Calibri" panose="020F0502020204030204"/>
            </a:endParaRPr>
          </a:p>
        </p:txBody>
      </p:sp>
      <p:sp>
        <p:nvSpPr>
          <p:cNvPr id="28" name="Text 25"/>
          <p:cNvSpPr/>
          <p:nvPr/>
        </p:nvSpPr>
        <p:spPr>
          <a:xfrm>
            <a:off x="1565276" y="2728516"/>
            <a:ext cx="8866001" cy="547152"/>
          </a:xfrm>
          <a:prstGeom prst="rect">
            <a:avLst/>
          </a:prstGeom>
          <a:noFill/>
          <a:ln/>
        </p:spPr>
        <p:txBody>
          <a:bodyPr wrap="square" lIns="209973" tIns="133773" rIns="209973" bIns="133773" rtlCol="0" anchor="ctr"/>
          <a:lstStyle/>
          <a:p>
            <a:pPr defTabSz="1219170">
              <a:lnSpc>
                <a:spcPts val="1997"/>
              </a:lnSpc>
            </a:pPr>
            <a:r>
              <a:rPr lang="en-US" sz="1427" dirty="0">
                <a:solidFill>
                  <a:srgbClr val="0D1B3E"/>
                </a:solidFill>
                <a:latin typeface="Calibri" pitchFamily="34" charset="0"/>
                <a:ea typeface="Calibri" pitchFamily="34" charset="-122"/>
                <a:cs typeface="Calibri" pitchFamily="34" charset="-120"/>
              </a:rPr>
              <a:t>The </a:t>
            </a:r>
            <a:r>
              <a:rPr lang="en-US" sz="1427" b="1" dirty="0">
                <a:solidFill>
                  <a:srgbClr val="0288D1"/>
                </a:solidFill>
                <a:latin typeface="Calibri" pitchFamily="34" charset="0"/>
                <a:ea typeface="Calibri" pitchFamily="34" charset="-122"/>
                <a:cs typeface="Calibri" pitchFamily="34" charset="-120"/>
              </a:rPr>
              <a:t>F-statistic = MSR ÷ MSE</a:t>
            </a:r>
            <a:r>
              <a:rPr lang="en-US" sz="1427" dirty="0">
                <a:solidFill>
                  <a:srgbClr val="0D1B3E"/>
                </a:solidFill>
                <a:latin typeface="Calibri" pitchFamily="34" charset="0"/>
                <a:ea typeface="Calibri" pitchFamily="34" charset="-122"/>
                <a:cs typeface="Calibri" pitchFamily="34" charset="-120"/>
              </a:rPr>
              <a:t> — a bigger F means the model explains far more than the leftover noise.</a:t>
            </a:r>
            <a:endParaRPr lang="en-US" sz="1427" dirty="0">
              <a:solidFill>
                <a:prstClr val="black"/>
              </a:solidFill>
              <a:latin typeface="Calibri" panose="020F0502020204030204"/>
            </a:endParaRPr>
          </a:p>
        </p:txBody>
      </p:sp>
      <p:sp>
        <p:nvSpPr>
          <p:cNvPr id="29" name="Text 26"/>
          <p:cNvSpPr/>
          <p:nvPr/>
        </p:nvSpPr>
        <p:spPr>
          <a:xfrm>
            <a:off x="638175" y="3354784"/>
            <a:ext cx="10981531" cy="558800"/>
          </a:xfrm>
          <a:prstGeom prst="roundRect">
            <a:avLst>
              <a:gd name="adj" fmla="val 20606"/>
            </a:avLst>
          </a:prstGeom>
          <a:solidFill>
            <a:srgbClr val="FFFFFF"/>
          </a:solidFill>
          <a:ln w="9525">
            <a:solidFill>
              <a:srgbClr val="4FC3F7">
                <a:alpha val="18000"/>
              </a:srgbClr>
            </a:solidFill>
          </a:ln>
          <a:effectLst>
            <a:outerShdw blurRad="86360" dist="13970" dir="5400000" algn="bl" rotWithShape="0">
              <a:srgbClr val="0D1B3E">
                <a:alpha val="7000"/>
              </a:srgbClr>
            </a:outerShdw>
          </a:effectLst>
        </p:spPr>
        <p:txBody>
          <a:bodyPr wrap="square" rtlCol="0" anchor="t"/>
          <a:lstStyle/>
          <a:p>
            <a:pPr defTabSz="1219170"/>
            <a:endParaRPr lang="en-US" sz="2400" dirty="0">
              <a:solidFill>
                <a:prstClr val="black"/>
              </a:solidFill>
              <a:latin typeface="Calibri" panose="020F0502020204030204"/>
            </a:endParaRPr>
          </a:p>
        </p:txBody>
      </p:sp>
      <p:sp>
        <p:nvSpPr>
          <p:cNvPr id="30" name="Text 27"/>
          <p:cNvSpPr/>
          <p:nvPr/>
        </p:nvSpPr>
        <p:spPr>
          <a:xfrm>
            <a:off x="650875" y="3367484"/>
            <a:ext cx="609600" cy="533400"/>
          </a:xfrm>
          <a:prstGeom prst="rect">
            <a:avLst/>
          </a:prstGeom>
          <a:gradFill rotWithShape="1">
            <a:gsLst>
              <a:gs pos="0">
                <a:srgbClr val="E0F4FD"/>
              </a:gs>
              <a:gs pos="100000">
                <a:srgbClr val="B3E5FC"/>
              </a:gs>
            </a:gsLst>
            <a:lin ang="2700000" scaled="1"/>
          </a:gradFill>
          <a:ln/>
        </p:spPr>
        <p:txBody>
          <a:bodyPr wrap="square" rtlCol="0" anchor="t"/>
          <a:lstStyle/>
          <a:p>
            <a:pPr defTabSz="1219170"/>
            <a:endParaRPr lang="en-US" sz="2400" dirty="0">
              <a:solidFill>
                <a:prstClr val="black"/>
              </a:solidFill>
              <a:latin typeface="Calibri" panose="020F0502020204030204"/>
            </a:endParaRPr>
          </a:p>
        </p:txBody>
      </p:sp>
      <p:sp>
        <p:nvSpPr>
          <p:cNvPr id="31" name="Text 28"/>
          <p:cNvSpPr/>
          <p:nvPr/>
        </p:nvSpPr>
        <p:spPr>
          <a:xfrm>
            <a:off x="1247775" y="3367484"/>
            <a:ext cx="12700" cy="533400"/>
          </a:xfrm>
          <a:prstGeom prst="rect">
            <a:avLst/>
          </a:prstGeom>
          <a:solidFill>
            <a:srgbClr val="4FC3F7">
              <a:alpha val="25000"/>
            </a:srgbClr>
          </a:solidFill>
          <a:ln/>
        </p:spPr>
        <p:txBody>
          <a:bodyPr wrap="square" rtlCol="0" anchor="t"/>
          <a:lstStyle/>
          <a:p>
            <a:pPr defTabSz="1219170"/>
            <a:endParaRPr lang="en-US" sz="2400" dirty="0">
              <a:solidFill>
                <a:prstClr val="black"/>
              </a:solidFill>
              <a:latin typeface="Calibri" panose="020F0502020204030204"/>
            </a:endParaRPr>
          </a:p>
        </p:txBody>
      </p:sp>
      <p:sp>
        <p:nvSpPr>
          <p:cNvPr id="32" name="Text 29"/>
          <p:cNvSpPr/>
          <p:nvPr/>
        </p:nvSpPr>
        <p:spPr>
          <a:xfrm rot="2700000">
            <a:off x="853679" y="3538538"/>
            <a:ext cx="191293" cy="191293"/>
          </a:xfrm>
          <a:prstGeom prst="roundRect">
            <a:avLst>
              <a:gd name="adj" fmla="val 15048"/>
            </a:avLst>
          </a:prstGeom>
          <a:gradFill rotWithShape="1">
            <a:gsLst>
              <a:gs pos="40000">
                <a:srgbClr val="4FC3F7"/>
              </a:gs>
              <a:gs pos="100000">
                <a:srgbClr val="0288D1"/>
              </a:gs>
            </a:gsLst>
            <a:lin ang="2700000" scaled="1"/>
          </a:gradFill>
          <a:ln/>
          <a:effectLst>
            <a:outerShdw blurRad="57150" dist="13970" dir="5400000" algn="bl" rotWithShape="0">
              <a:srgbClr val="4FC3F7">
                <a:alpha val="40000"/>
              </a:srgbClr>
            </a:outerShdw>
          </a:effectLst>
        </p:spPr>
        <p:txBody>
          <a:bodyPr wrap="none" rtlCol="0" anchor="t"/>
          <a:lstStyle/>
          <a:p>
            <a:pPr defTabSz="1219170"/>
            <a:endParaRPr lang="en-US" sz="2400" dirty="0">
              <a:solidFill>
                <a:prstClr val="black"/>
              </a:solidFill>
              <a:latin typeface="Calibri" panose="020F0502020204030204"/>
            </a:endParaRPr>
          </a:p>
        </p:txBody>
      </p:sp>
      <p:sp>
        <p:nvSpPr>
          <p:cNvPr id="33" name="Text 30"/>
          <p:cNvSpPr/>
          <p:nvPr/>
        </p:nvSpPr>
        <p:spPr>
          <a:xfrm>
            <a:off x="1257427" y="3407767"/>
            <a:ext cx="310896" cy="475476"/>
          </a:xfrm>
          <a:prstGeom prst="rect">
            <a:avLst/>
          </a:prstGeom>
          <a:noFill/>
          <a:ln/>
        </p:spPr>
        <p:txBody>
          <a:bodyPr wrap="square" lIns="0" tIns="0" rIns="0" bIns="0" rtlCol="0" anchor="ctr"/>
          <a:lstStyle/>
          <a:p>
            <a:pPr algn="ctr" defTabSz="1219170">
              <a:lnSpc>
                <a:spcPts val="1460"/>
              </a:lnSpc>
            </a:pPr>
            <a:r>
              <a:rPr lang="en-US" sz="973" b="1" dirty="0">
                <a:solidFill>
                  <a:srgbClr val="90CAF9"/>
                </a:solidFill>
                <a:latin typeface="Calibri Light" pitchFamily="34" charset="0"/>
                <a:ea typeface="Calibri Light" pitchFamily="34" charset="-122"/>
                <a:cs typeface="Calibri Light" pitchFamily="34" charset="-120"/>
              </a:rPr>
              <a:t>04</a:t>
            </a:r>
            <a:endParaRPr lang="en-US" sz="973" dirty="0">
              <a:solidFill>
                <a:prstClr val="black"/>
              </a:solidFill>
              <a:latin typeface="Calibri" panose="020F0502020204030204"/>
            </a:endParaRPr>
          </a:p>
        </p:txBody>
      </p:sp>
      <p:sp>
        <p:nvSpPr>
          <p:cNvPr id="34" name="Text 31"/>
          <p:cNvSpPr/>
          <p:nvPr/>
        </p:nvSpPr>
        <p:spPr>
          <a:xfrm>
            <a:off x="1565276" y="3373636"/>
            <a:ext cx="7338441" cy="547152"/>
          </a:xfrm>
          <a:prstGeom prst="rect">
            <a:avLst/>
          </a:prstGeom>
          <a:noFill/>
          <a:ln/>
        </p:spPr>
        <p:txBody>
          <a:bodyPr wrap="square" lIns="209973" tIns="133773" rIns="209973" bIns="133773" rtlCol="0" anchor="ctr"/>
          <a:lstStyle/>
          <a:p>
            <a:pPr defTabSz="1219170">
              <a:lnSpc>
                <a:spcPts val="1997"/>
              </a:lnSpc>
            </a:pPr>
            <a:r>
              <a:rPr lang="en-US" sz="1427" dirty="0">
                <a:solidFill>
                  <a:srgbClr val="0D1B3E"/>
                </a:solidFill>
                <a:latin typeface="Calibri" pitchFamily="34" charset="0"/>
                <a:ea typeface="Calibri" pitchFamily="34" charset="-122"/>
                <a:cs typeface="Calibri" pitchFamily="34" charset="-120"/>
              </a:rPr>
              <a:t>A </a:t>
            </a:r>
            <a:r>
              <a:rPr lang="en-US" sz="1427" b="1" dirty="0">
                <a:solidFill>
                  <a:srgbClr val="0288D1"/>
                </a:solidFill>
                <a:latin typeface="Calibri" pitchFamily="34" charset="0"/>
                <a:ea typeface="Calibri" pitchFamily="34" charset="-122"/>
                <a:cs typeface="Calibri" pitchFamily="34" charset="-120"/>
              </a:rPr>
              <a:t>small p-value (&lt; 0.05)</a:t>
            </a:r>
            <a:r>
              <a:rPr lang="en-US" sz="1427" dirty="0">
                <a:solidFill>
                  <a:srgbClr val="0D1B3E"/>
                </a:solidFill>
                <a:latin typeface="Calibri" pitchFamily="34" charset="0"/>
                <a:ea typeface="Calibri" pitchFamily="34" charset="-122"/>
                <a:cs typeface="Calibri" pitchFamily="34" charset="-120"/>
              </a:rPr>
              <a:t> means your model is statistically significant — not just luck.</a:t>
            </a:r>
            <a:endParaRPr lang="en-US" sz="1427" dirty="0">
              <a:solidFill>
                <a:prstClr val="black"/>
              </a:solidFill>
              <a:latin typeface="Calibri" panose="020F0502020204030204"/>
            </a:endParaRPr>
          </a:p>
        </p:txBody>
      </p:sp>
      <p:sp>
        <p:nvSpPr>
          <p:cNvPr id="35" name="Text 32"/>
          <p:cNvSpPr/>
          <p:nvPr/>
        </p:nvSpPr>
        <p:spPr>
          <a:xfrm>
            <a:off x="638175" y="3999905"/>
            <a:ext cx="10981531" cy="558800"/>
          </a:xfrm>
          <a:prstGeom prst="roundRect">
            <a:avLst>
              <a:gd name="adj" fmla="val 20606"/>
            </a:avLst>
          </a:prstGeom>
          <a:solidFill>
            <a:srgbClr val="FFFFFF"/>
          </a:solidFill>
          <a:ln w="9525">
            <a:solidFill>
              <a:srgbClr val="4FC3F7">
                <a:alpha val="18000"/>
              </a:srgbClr>
            </a:solidFill>
          </a:ln>
          <a:effectLst>
            <a:outerShdw blurRad="86360" dist="13970" dir="5400000" algn="bl" rotWithShape="0">
              <a:srgbClr val="0D1B3E">
                <a:alpha val="7000"/>
              </a:srgbClr>
            </a:outerShdw>
          </a:effectLst>
        </p:spPr>
        <p:txBody>
          <a:bodyPr wrap="square" rtlCol="0" anchor="t"/>
          <a:lstStyle/>
          <a:p>
            <a:pPr defTabSz="1219170"/>
            <a:endParaRPr lang="en-US" sz="2400" dirty="0">
              <a:solidFill>
                <a:prstClr val="black"/>
              </a:solidFill>
              <a:latin typeface="Calibri" panose="020F0502020204030204"/>
            </a:endParaRPr>
          </a:p>
        </p:txBody>
      </p:sp>
      <p:sp>
        <p:nvSpPr>
          <p:cNvPr id="36" name="Text 33"/>
          <p:cNvSpPr/>
          <p:nvPr/>
        </p:nvSpPr>
        <p:spPr>
          <a:xfrm>
            <a:off x="650875" y="4012605"/>
            <a:ext cx="609600" cy="533400"/>
          </a:xfrm>
          <a:prstGeom prst="rect">
            <a:avLst/>
          </a:prstGeom>
          <a:gradFill rotWithShape="1">
            <a:gsLst>
              <a:gs pos="0">
                <a:srgbClr val="E0F4FD"/>
              </a:gs>
              <a:gs pos="100000">
                <a:srgbClr val="B3E5FC"/>
              </a:gs>
            </a:gsLst>
            <a:lin ang="2700000" scaled="1"/>
          </a:gradFill>
          <a:ln/>
        </p:spPr>
        <p:txBody>
          <a:bodyPr wrap="square" rtlCol="0" anchor="t"/>
          <a:lstStyle/>
          <a:p>
            <a:pPr defTabSz="1219170"/>
            <a:endParaRPr lang="en-US" sz="2400" dirty="0">
              <a:solidFill>
                <a:prstClr val="black"/>
              </a:solidFill>
              <a:latin typeface="Calibri" panose="020F0502020204030204"/>
            </a:endParaRPr>
          </a:p>
        </p:txBody>
      </p:sp>
      <p:sp>
        <p:nvSpPr>
          <p:cNvPr id="37" name="Text 34"/>
          <p:cNvSpPr/>
          <p:nvPr/>
        </p:nvSpPr>
        <p:spPr>
          <a:xfrm>
            <a:off x="1247775" y="4012605"/>
            <a:ext cx="12700" cy="533400"/>
          </a:xfrm>
          <a:prstGeom prst="rect">
            <a:avLst/>
          </a:prstGeom>
          <a:solidFill>
            <a:srgbClr val="4FC3F7">
              <a:alpha val="25000"/>
            </a:srgbClr>
          </a:solidFill>
          <a:ln/>
        </p:spPr>
        <p:txBody>
          <a:bodyPr wrap="square" rtlCol="0" anchor="t"/>
          <a:lstStyle/>
          <a:p>
            <a:pPr defTabSz="1219170"/>
            <a:endParaRPr lang="en-US" sz="2400" dirty="0">
              <a:solidFill>
                <a:prstClr val="black"/>
              </a:solidFill>
              <a:latin typeface="Calibri" panose="020F0502020204030204"/>
            </a:endParaRPr>
          </a:p>
        </p:txBody>
      </p:sp>
      <p:sp>
        <p:nvSpPr>
          <p:cNvPr id="38" name="Text 35"/>
          <p:cNvSpPr/>
          <p:nvPr/>
        </p:nvSpPr>
        <p:spPr>
          <a:xfrm rot="2700000">
            <a:off x="853679" y="4183658"/>
            <a:ext cx="191293" cy="191293"/>
          </a:xfrm>
          <a:prstGeom prst="roundRect">
            <a:avLst>
              <a:gd name="adj" fmla="val 15048"/>
            </a:avLst>
          </a:prstGeom>
          <a:gradFill rotWithShape="1">
            <a:gsLst>
              <a:gs pos="40000">
                <a:srgbClr val="4FC3F7"/>
              </a:gs>
              <a:gs pos="100000">
                <a:srgbClr val="0288D1"/>
              </a:gs>
            </a:gsLst>
            <a:lin ang="2700000" scaled="1"/>
          </a:gradFill>
          <a:ln/>
          <a:effectLst>
            <a:outerShdw blurRad="57150" dist="13970" dir="5400000" algn="bl" rotWithShape="0">
              <a:srgbClr val="4FC3F7">
                <a:alpha val="40000"/>
              </a:srgbClr>
            </a:outerShdw>
          </a:effectLst>
        </p:spPr>
        <p:txBody>
          <a:bodyPr wrap="none" rtlCol="0" anchor="t"/>
          <a:lstStyle/>
          <a:p>
            <a:pPr defTabSz="1219170"/>
            <a:endParaRPr lang="en-US" sz="2400" dirty="0">
              <a:solidFill>
                <a:prstClr val="black"/>
              </a:solidFill>
              <a:latin typeface="Calibri" panose="020F0502020204030204"/>
            </a:endParaRPr>
          </a:p>
        </p:txBody>
      </p:sp>
      <p:sp>
        <p:nvSpPr>
          <p:cNvPr id="39" name="Text 36"/>
          <p:cNvSpPr/>
          <p:nvPr/>
        </p:nvSpPr>
        <p:spPr>
          <a:xfrm>
            <a:off x="1257427" y="4052889"/>
            <a:ext cx="310896" cy="475476"/>
          </a:xfrm>
          <a:prstGeom prst="rect">
            <a:avLst/>
          </a:prstGeom>
          <a:noFill/>
          <a:ln/>
        </p:spPr>
        <p:txBody>
          <a:bodyPr wrap="square" lIns="0" tIns="0" rIns="0" bIns="0" rtlCol="0" anchor="ctr"/>
          <a:lstStyle/>
          <a:p>
            <a:pPr algn="ctr" defTabSz="1219170">
              <a:lnSpc>
                <a:spcPts val="1460"/>
              </a:lnSpc>
            </a:pPr>
            <a:r>
              <a:rPr lang="en-US" sz="973" b="1" dirty="0">
                <a:solidFill>
                  <a:srgbClr val="90CAF9"/>
                </a:solidFill>
                <a:latin typeface="Calibri Light" pitchFamily="34" charset="0"/>
                <a:ea typeface="Calibri Light" pitchFamily="34" charset="-122"/>
                <a:cs typeface="Calibri Light" pitchFamily="34" charset="-120"/>
              </a:rPr>
              <a:t>05</a:t>
            </a:r>
            <a:endParaRPr lang="en-US" sz="973" dirty="0">
              <a:solidFill>
                <a:prstClr val="black"/>
              </a:solidFill>
              <a:latin typeface="Calibri" panose="020F0502020204030204"/>
            </a:endParaRPr>
          </a:p>
        </p:txBody>
      </p:sp>
      <p:sp>
        <p:nvSpPr>
          <p:cNvPr id="40" name="Text 37"/>
          <p:cNvSpPr/>
          <p:nvPr/>
        </p:nvSpPr>
        <p:spPr>
          <a:xfrm>
            <a:off x="1565275" y="4018756"/>
            <a:ext cx="7613511" cy="547152"/>
          </a:xfrm>
          <a:prstGeom prst="rect">
            <a:avLst/>
          </a:prstGeom>
          <a:noFill/>
          <a:ln/>
        </p:spPr>
        <p:txBody>
          <a:bodyPr wrap="square" lIns="209973" tIns="133773" rIns="209973" bIns="133773" rtlCol="0" anchor="ctr"/>
          <a:lstStyle/>
          <a:p>
            <a:pPr defTabSz="1219170">
              <a:lnSpc>
                <a:spcPts val="1997"/>
              </a:lnSpc>
            </a:pPr>
            <a:r>
              <a:rPr lang="en-US" sz="1427" dirty="0">
                <a:solidFill>
                  <a:srgbClr val="0D1B3E"/>
                </a:solidFill>
                <a:latin typeface="Calibri" pitchFamily="34" charset="0"/>
                <a:ea typeface="Calibri" pitchFamily="34" charset="-122"/>
                <a:cs typeface="Calibri" pitchFamily="34" charset="-120"/>
              </a:rPr>
              <a:t>Always check </a:t>
            </a:r>
            <a:r>
              <a:rPr lang="en-US" sz="1427" b="1" dirty="0">
                <a:solidFill>
                  <a:srgbClr val="0288D1"/>
                </a:solidFill>
                <a:latin typeface="Calibri" pitchFamily="34" charset="0"/>
                <a:ea typeface="Calibri" pitchFamily="34" charset="-122"/>
                <a:cs typeface="Calibri" pitchFamily="34" charset="-120"/>
              </a:rPr>
              <a:t>ANOVA assumptions</a:t>
            </a:r>
            <a:r>
              <a:rPr lang="en-US" sz="1427" dirty="0">
                <a:solidFill>
                  <a:srgbClr val="0D1B3E"/>
                </a:solidFill>
                <a:latin typeface="Calibri" pitchFamily="34" charset="0"/>
                <a:ea typeface="Calibri" pitchFamily="34" charset="-122"/>
                <a:cs typeface="Calibri" pitchFamily="34" charset="-120"/>
              </a:rPr>
              <a:t>: linearity, independence, normality, equal variance.</a:t>
            </a:r>
            <a:endParaRPr lang="en-US" sz="1427" dirty="0">
              <a:solidFill>
                <a:prstClr val="black"/>
              </a:solidFill>
              <a:latin typeface="Calibri" panose="020F0502020204030204"/>
            </a:endParaRPr>
          </a:p>
        </p:txBody>
      </p:sp>
      <p:sp>
        <p:nvSpPr>
          <p:cNvPr id="41" name="Text 38"/>
          <p:cNvSpPr/>
          <p:nvPr/>
        </p:nvSpPr>
        <p:spPr>
          <a:xfrm>
            <a:off x="0" y="6306146"/>
            <a:ext cx="12192000" cy="551855"/>
          </a:xfrm>
          <a:prstGeom prst="rect">
            <a:avLst/>
          </a:prstGeom>
          <a:gradFill rotWithShape="1">
            <a:gsLst>
              <a:gs pos="0">
                <a:srgbClr val="0D1B3E"/>
              </a:gs>
              <a:gs pos="55000">
                <a:srgbClr val="1A3566"/>
              </a:gs>
              <a:gs pos="100000">
                <a:srgbClr val="0D3060"/>
              </a:gs>
            </a:gsLst>
            <a:lin ang="0" scaled="1"/>
          </a:gradFill>
          <a:ln/>
        </p:spPr>
        <p:txBody>
          <a:bodyPr wrap="square" rtlCol="0" anchor="t"/>
          <a:lstStyle/>
          <a:p>
            <a:pPr defTabSz="1219170"/>
            <a:endParaRPr lang="en-US" sz="2400" dirty="0">
              <a:solidFill>
                <a:prstClr val="black"/>
              </a:solidFill>
              <a:latin typeface="Calibri" panose="020F0502020204030204"/>
            </a:endParaRPr>
          </a:p>
        </p:txBody>
      </p:sp>
      <p:sp>
        <p:nvSpPr>
          <p:cNvPr id="42" name="Text 39"/>
          <p:cNvSpPr/>
          <p:nvPr/>
        </p:nvSpPr>
        <p:spPr>
          <a:xfrm rot="2700000">
            <a:off x="2957117" y="6534746"/>
            <a:ext cx="94655" cy="94655"/>
          </a:xfrm>
          <a:prstGeom prst="roundRect">
            <a:avLst>
              <a:gd name="adj" fmla="val 19679"/>
            </a:avLst>
          </a:prstGeom>
          <a:solidFill>
            <a:srgbClr val="4FC3F7"/>
          </a:solidFill>
          <a:ln/>
        </p:spPr>
        <p:txBody>
          <a:bodyPr wrap="none" rtlCol="0" anchor="t"/>
          <a:lstStyle/>
          <a:p>
            <a:pPr defTabSz="1219170"/>
            <a:endParaRPr lang="en-US" sz="2400" dirty="0">
              <a:solidFill>
                <a:prstClr val="black"/>
              </a:solidFill>
              <a:latin typeface="Calibri" panose="020F0502020204030204"/>
            </a:endParaRPr>
          </a:p>
        </p:txBody>
      </p:sp>
      <p:sp>
        <p:nvSpPr>
          <p:cNvPr id="43" name="Text 40"/>
          <p:cNvSpPr/>
          <p:nvPr/>
        </p:nvSpPr>
        <p:spPr>
          <a:xfrm>
            <a:off x="3185518" y="6460134"/>
            <a:ext cx="6402844" cy="243681"/>
          </a:xfrm>
          <a:prstGeom prst="rect">
            <a:avLst/>
          </a:prstGeom>
          <a:noFill/>
          <a:ln/>
        </p:spPr>
        <p:txBody>
          <a:bodyPr wrap="none" lIns="0" tIns="0" rIns="0" bIns="0" rtlCol="0" anchor="ctr"/>
          <a:lstStyle/>
          <a:p>
            <a:pPr defTabSz="1219170">
              <a:lnSpc>
                <a:spcPts val="1920"/>
              </a:lnSpc>
            </a:pPr>
            <a:r>
              <a:rPr lang="en-US" sz="1280" kern="0" spc="25" dirty="0">
                <a:solidFill>
                  <a:srgbClr val="E8F0FE"/>
                </a:solidFill>
                <a:latin typeface="Calibri Light" pitchFamily="34" charset="0"/>
                <a:ea typeface="Calibri Light" pitchFamily="34" charset="-122"/>
                <a:cs typeface="Calibri Light" pitchFamily="34" charset="-120"/>
              </a:rPr>
              <a:t>Understanding ANOVA = Understanding whether your </a:t>
            </a:r>
            <a:r>
              <a:rPr lang="en-US" sz="1280" b="1" kern="0" spc="25" dirty="0">
                <a:solidFill>
                  <a:srgbClr val="4FC3F7"/>
                </a:solidFill>
                <a:latin typeface="Calibri Light" pitchFamily="34" charset="0"/>
                <a:ea typeface="Calibri Light" pitchFamily="34" charset="-122"/>
                <a:cs typeface="Calibri Light" pitchFamily="34" charset="-120"/>
              </a:rPr>
              <a:t>model can be trusted</a:t>
            </a:r>
            <a:r>
              <a:rPr lang="en-US" sz="1280" kern="0" spc="25" dirty="0">
                <a:solidFill>
                  <a:srgbClr val="E8F0FE"/>
                </a:solidFill>
                <a:latin typeface="Calibri Light" pitchFamily="34" charset="0"/>
                <a:ea typeface="Calibri Light" pitchFamily="34" charset="-122"/>
                <a:cs typeface="Calibri Light" pitchFamily="34" charset="-120"/>
              </a:rPr>
              <a:t>.</a:t>
            </a:r>
            <a:endParaRPr lang="en-US" sz="1280" dirty="0">
              <a:solidFill>
                <a:prstClr val="black"/>
              </a:solidFill>
              <a:latin typeface="Calibri" panose="020F0502020204030204"/>
            </a:endParaRPr>
          </a:p>
        </p:txBody>
      </p:sp>
      <p:sp>
        <p:nvSpPr>
          <p:cNvPr id="44" name="Text 41"/>
          <p:cNvSpPr/>
          <p:nvPr/>
        </p:nvSpPr>
        <p:spPr>
          <a:xfrm rot="2700000">
            <a:off x="9140031" y="6534746"/>
            <a:ext cx="94655" cy="94655"/>
          </a:xfrm>
          <a:prstGeom prst="roundRect">
            <a:avLst>
              <a:gd name="adj" fmla="val 19679"/>
            </a:avLst>
          </a:prstGeom>
          <a:solidFill>
            <a:srgbClr val="4FC3F7"/>
          </a:solidFill>
          <a:ln/>
        </p:spPr>
        <p:txBody>
          <a:bodyPr wrap="none" rtlCol="0" anchor="t"/>
          <a:lstStyle/>
          <a:p>
            <a:pPr defTabSz="1219170"/>
            <a:endParaRPr lang="en-US" sz="2400" dirty="0">
              <a:solidFill>
                <a:prstClr val="black"/>
              </a:solidFill>
              <a:latin typeface="Calibri" panose="020F0502020204030204"/>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D9DAE-7571-14B3-2589-E396E1742E9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2BFF094-1E1D-2CCC-C01A-C6DA23324E6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575005" y="206407"/>
            <a:ext cx="5041990" cy="6445185"/>
          </a:xfrm>
          <a:prstGeom prst="rect">
            <a:avLst/>
          </a:prstGeom>
        </p:spPr>
      </p:pic>
    </p:spTree>
    <p:extLst>
      <p:ext uri="{BB962C8B-B14F-4D97-AF65-F5344CB8AC3E}">
        <p14:creationId xmlns:p14="http://schemas.microsoft.com/office/powerpoint/2010/main" val="3886038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80449-83F3-52A0-13D7-5F45B8D9548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62B4E31-F457-D2B8-79DC-EA29616925F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464808" y="1453779"/>
            <a:ext cx="5041990" cy="3612764"/>
          </a:xfrm>
          <a:prstGeom prst="rect">
            <a:avLst/>
          </a:prstGeom>
        </p:spPr>
      </p:pic>
      <p:sp>
        <p:nvSpPr>
          <p:cNvPr id="4" name="Content Placeholder 2">
            <a:extLst>
              <a:ext uri="{FF2B5EF4-FFF2-40B4-BE49-F238E27FC236}">
                <a16:creationId xmlns:a16="http://schemas.microsoft.com/office/drawing/2014/main" id="{4BB9537C-03E1-2608-2946-43899E5D1D4D}"/>
              </a:ext>
            </a:extLst>
          </p:cNvPr>
          <p:cNvSpPr txBox="1">
            <a:spLocks/>
          </p:cNvSpPr>
          <p:nvPr/>
        </p:nvSpPr>
        <p:spPr>
          <a:xfrm>
            <a:off x="794930" y="2134362"/>
            <a:ext cx="5185194" cy="4285292"/>
          </a:xfrm>
          <a:prstGeom prst="rect">
            <a:avLst/>
          </a:prstGeom>
        </p:spPr>
        <p:txBody>
          <a:bodyPr vert="horz" lIns="91440" tIns="45720" rIns="91440" bIns="45720" rtlCol="0" anchor="ct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lvl="1" indent="0">
              <a:spcBef>
                <a:spcPts val="0"/>
              </a:spcBef>
              <a:spcAft>
                <a:spcPts val="800"/>
              </a:spcAft>
              <a:buFont typeface="Arial" panose="020B0604020202020204" pitchFamily="34" charset="0"/>
              <a:buNone/>
            </a:pPr>
            <a:r>
              <a:rPr lang="en-US" sz="4400" b="1" u="sng" dirty="0">
                <a:solidFill>
                  <a:srgbClr val="05AE8F"/>
                </a:solidFill>
              </a:rPr>
              <a:t>Coefficients List</a:t>
            </a:r>
          </a:p>
          <a:p>
            <a:pPr marL="514350" lvl="1" indent="0">
              <a:spcBef>
                <a:spcPts val="0"/>
              </a:spcBef>
              <a:spcAft>
                <a:spcPts val="800"/>
              </a:spcAft>
              <a:buFont typeface="Arial" panose="020B0604020202020204" pitchFamily="34" charset="0"/>
              <a:buNone/>
            </a:pPr>
            <a:endParaRPr lang="en-US" sz="1600" b="1" u="sng" dirty="0">
              <a:solidFill>
                <a:srgbClr val="05AE8F"/>
              </a:solidFill>
            </a:endParaRPr>
          </a:p>
          <a:p>
            <a:pPr marL="514350" lvl="1" indent="0">
              <a:lnSpc>
                <a:spcPct val="120000"/>
              </a:lnSpc>
              <a:spcBef>
                <a:spcPts val="0"/>
              </a:spcBef>
              <a:spcAft>
                <a:spcPts val="800"/>
              </a:spcAft>
              <a:buNone/>
            </a:pPr>
            <a:r>
              <a:rPr lang="en-US" sz="2500" dirty="0"/>
              <a:t>	Shows various statistical data outputs, including 	coefficient values for the current iteration of the 	regression model.  </a:t>
            </a:r>
          </a:p>
          <a:p>
            <a:pPr marL="514350" lvl="1" indent="0">
              <a:lnSpc>
                <a:spcPct val="120000"/>
              </a:lnSpc>
              <a:spcBef>
                <a:spcPts val="0"/>
              </a:spcBef>
              <a:spcAft>
                <a:spcPts val="800"/>
              </a:spcAft>
              <a:buNone/>
            </a:pPr>
            <a:endParaRPr lang="en-US" sz="2500" dirty="0"/>
          </a:p>
          <a:p>
            <a:pPr marL="514350" lvl="1" indent="0">
              <a:lnSpc>
                <a:spcPct val="120000"/>
              </a:lnSpc>
              <a:spcBef>
                <a:spcPts val="0"/>
              </a:spcBef>
              <a:spcAft>
                <a:spcPts val="800"/>
              </a:spcAft>
              <a:buNone/>
            </a:pPr>
            <a:r>
              <a:rPr lang="en-US" sz="2500" dirty="0"/>
              <a:t>	Some of the data provides objective diagnostic 	statistical measures which allow appraisers to test the 	importance of variables within the model and to test 	how well a model fits the data.</a:t>
            </a:r>
          </a:p>
          <a:p>
            <a:pPr marL="514350" lvl="1" indent="0">
              <a:spcBef>
                <a:spcPts val="0"/>
              </a:spcBef>
              <a:spcAft>
                <a:spcPts val="800"/>
              </a:spcAft>
              <a:buNone/>
            </a:pPr>
            <a:r>
              <a:rPr lang="en-US" sz="2500" dirty="0">
                <a:ea typeface="Calibri" panose="020F0502020204030204" pitchFamily="34" charset="0"/>
                <a:cs typeface="Times New Roman" panose="02020603050405020304" pitchFamily="18" charset="0"/>
              </a:rPr>
              <a:t>	</a:t>
            </a:r>
          </a:p>
          <a:p>
            <a:pPr marL="514350" lvl="1" indent="0">
              <a:spcBef>
                <a:spcPts val="0"/>
              </a:spcBef>
              <a:spcAft>
                <a:spcPts val="800"/>
              </a:spcAft>
              <a:buNone/>
            </a:pPr>
            <a:r>
              <a:rPr lang="en-US" sz="2500" dirty="0">
                <a:ea typeface="Calibri" panose="020F0502020204030204" pitchFamily="34" charset="0"/>
                <a:cs typeface="Times New Roman" panose="02020603050405020304" pitchFamily="18" charset="0"/>
              </a:rPr>
              <a:t>	</a:t>
            </a:r>
          </a:p>
          <a:p>
            <a:pPr marL="514350" lvl="1" indent="0">
              <a:spcBef>
                <a:spcPts val="0"/>
              </a:spcBef>
              <a:spcAft>
                <a:spcPts val="800"/>
              </a:spcAft>
              <a:buNone/>
            </a:pPr>
            <a:endParaRPr lang="en-US" sz="2500" dirty="0"/>
          </a:p>
          <a:p>
            <a:pPr marL="514350" lvl="1" indent="0">
              <a:spcBef>
                <a:spcPts val="0"/>
              </a:spcBef>
              <a:spcAft>
                <a:spcPts val="800"/>
              </a:spcAft>
              <a:buNone/>
            </a:pPr>
            <a:r>
              <a:rPr lang="en-US" sz="2500" dirty="0"/>
              <a:t>	</a:t>
            </a:r>
            <a:r>
              <a:rPr lang="en-US" sz="2000" dirty="0"/>
              <a:t>	</a:t>
            </a:r>
          </a:p>
          <a:p>
            <a:pPr marL="514350" lvl="1" indent="0">
              <a:spcBef>
                <a:spcPts val="0"/>
              </a:spcBef>
              <a:spcAft>
                <a:spcPts val="800"/>
              </a:spcAft>
              <a:buNone/>
            </a:pPr>
            <a:endParaRPr lang="en-US" sz="2000" dirty="0">
              <a:ea typeface="Calibri" panose="020F0502020204030204" pitchFamily="34" charset="0"/>
              <a:cs typeface="Times New Roman" panose="02020603050405020304" pitchFamily="18" charset="0"/>
            </a:endParaRPr>
          </a:p>
          <a:p>
            <a:pPr marL="457200" lvl="1" indent="0">
              <a:lnSpc>
                <a:spcPct val="107000"/>
              </a:lnSpc>
              <a:spcBef>
                <a:spcPts val="0"/>
              </a:spcBef>
              <a:spcAft>
                <a:spcPts val="800"/>
              </a:spcAft>
              <a:buFont typeface="Arial" panose="020B0604020202020204" pitchFamily="34" charset="0"/>
              <a:buNone/>
            </a:pPr>
            <a:r>
              <a:rPr lang="en-US" sz="2000" dirty="0">
                <a:ea typeface="Calibri" panose="020F0502020204030204" pitchFamily="34" charset="0"/>
                <a:cs typeface="Times New Roman" panose="02020603050405020304" pitchFamily="18" charset="0"/>
              </a:rPr>
              <a:t>		</a:t>
            </a:r>
          </a:p>
          <a:p>
            <a:pPr marL="457200" lvl="1" indent="0">
              <a:lnSpc>
                <a:spcPct val="107000"/>
              </a:lnSpc>
              <a:spcBef>
                <a:spcPts val="0"/>
              </a:spcBef>
              <a:spcAft>
                <a:spcPts val="800"/>
              </a:spcAft>
              <a:buNone/>
            </a:pP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dirty="0">
                <a:latin typeface="Calibri" panose="020F0502020204030204" pitchFamily="34" charset="0"/>
                <a:cs typeface="Times New Roman" panose="02020603050405020304" pitchFamily="18" charset="0"/>
              </a:rPr>
              <a:t>	</a:t>
            </a:r>
            <a:endParaRPr lang="en-US" sz="1500" u="sng" dirty="0"/>
          </a:p>
        </p:txBody>
      </p:sp>
    </p:spTree>
    <p:extLst>
      <p:ext uri="{BB962C8B-B14F-4D97-AF65-F5344CB8AC3E}">
        <p14:creationId xmlns:p14="http://schemas.microsoft.com/office/powerpoint/2010/main" val="2739916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FB2E1-DB5C-9F82-6E5E-4DEBD248A77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C68F52D-F441-DFFC-6BC9-809C74D1A38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022970" y="566342"/>
            <a:ext cx="6343236" cy="4545154"/>
          </a:xfrm>
          <a:prstGeom prst="rect">
            <a:avLst/>
          </a:prstGeom>
        </p:spPr>
      </p:pic>
      <p:sp>
        <p:nvSpPr>
          <p:cNvPr id="4" name="Content Placeholder 2">
            <a:extLst>
              <a:ext uri="{FF2B5EF4-FFF2-40B4-BE49-F238E27FC236}">
                <a16:creationId xmlns:a16="http://schemas.microsoft.com/office/drawing/2014/main" id="{71B4FA99-6A1B-4B6B-72AD-B9622AF79B49}"/>
              </a:ext>
            </a:extLst>
          </p:cNvPr>
          <p:cNvSpPr txBox="1">
            <a:spLocks/>
          </p:cNvSpPr>
          <p:nvPr/>
        </p:nvSpPr>
        <p:spPr>
          <a:xfrm>
            <a:off x="-275346" y="753146"/>
            <a:ext cx="5185194" cy="5647653"/>
          </a:xfrm>
          <a:prstGeom prst="rect">
            <a:avLst/>
          </a:prstGeom>
        </p:spPr>
        <p:txBody>
          <a:bodyPr vert="horz" lIns="91440" tIns="45720" rIns="91440" bIns="45720" rtlCol="0" anchor="ct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lvl="1" indent="0">
              <a:spcBef>
                <a:spcPts val="0"/>
              </a:spcBef>
              <a:spcAft>
                <a:spcPts val="800"/>
              </a:spcAft>
              <a:buFont typeface="Arial" panose="020B0604020202020204" pitchFamily="34" charset="0"/>
              <a:buNone/>
            </a:pPr>
            <a:r>
              <a:rPr lang="en-US" sz="4400" b="1" u="sng" dirty="0">
                <a:solidFill>
                  <a:srgbClr val="05AE8F"/>
                </a:solidFill>
              </a:rPr>
              <a:t>Measures of Goodness of Fit</a:t>
            </a:r>
          </a:p>
          <a:p>
            <a:pPr marL="514350" lvl="1" indent="0">
              <a:spcBef>
                <a:spcPts val="0"/>
              </a:spcBef>
              <a:spcAft>
                <a:spcPts val="800"/>
              </a:spcAft>
              <a:buFont typeface="Arial" panose="020B0604020202020204" pitchFamily="34" charset="0"/>
              <a:buNone/>
            </a:pPr>
            <a:endParaRPr lang="en-US" sz="1600" b="1" u="sng" dirty="0">
              <a:solidFill>
                <a:srgbClr val="05AE8F"/>
              </a:solidFill>
            </a:endParaRPr>
          </a:p>
          <a:p>
            <a:pPr marL="514350" lvl="1" indent="0">
              <a:lnSpc>
                <a:spcPct val="120000"/>
              </a:lnSpc>
              <a:spcBef>
                <a:spcPts val="0"/>
              </a:spcBef>
              <a:spcAft>
                <a:spcPts val="800"/>
              </a:spcAft>
              <a:buNone/>
            </a:pPr>
            <a:r>
              <a:rPr lang="en-US" sz="2500" dirty="0"/>
              <a:t>	</a:t>
            </a:r>
            <a:r>
              <a:rPr lang="en-US" sz="2500" u="sng" dirty="0"/>
              <a:t>R-Squared</a:t>
            </a:r>
            <a:r>
              <a:rPr lang="en-US" sz="2500" dirty="0"/>
              <a:t> (Coefficient of Determination) – is 	percentage of variation in the dependent variable 	explained by the independent variables.  As with all 	statistics, the R squared must be interpreted with 	caution, but in general, the higher the R squared, the 	more explanatory power the model has.   </a:t>
            </a:r>
          </a:p>
          <a:p>
            <a:pPr marL="514350" lvl="1" indent="0">
              <a:lnSpc>
                <a:spcPct val="120000"/>
              </a:lnSpc>
              <a:spcBef>
                <a:spcPts val="0"/>
              </a:spcBef>
              <a:spcAft>
                <a:spcPts val="800"/>
              </a:spcAft>
              <a:buNone/>
            </a:pPr>
            <a:r>
              <a:rPr lang="en-US" sz="2500" dirty="0"/>
              <a:t>	</a:t>
            </a:r>
          </a:p>
          <a:p>
            <a:pPr marL="514350" lvl="1" indent="0">
              <a:lnSpc>
                <a:spcPct val="120000"/>
              </a:lnSpc>
              <a:spcBef>
                <a:spcPts val="0"/>
              </a:spcBef>
              <a:spcAft>
                <a:spcPts val="800"/>
              </a:spcAft>
              <a:buNone/>
            </a:pPr>
            <a:r>
              <a:rPr lang="en-US" sz="2500" dirty="0"/>
              <a:t>	</a:t>
            </a:r>
            <a:r>
              <a:rPr lang="en-US" sz="2500" u="sng" dirty="0"/>
              <a:t>Standard Error of the Estimate </a:t>
            </a:r>
            <a:r>
              <a:rPr lang="en-US" sz="2500" dirty="0"/>
              <a:t>(Standard Error) – is the 	standard deviation of the regression errors.   Roughly 	interpreted, represents the average difference between 	the predicted value and the actual sales price.  The 	significance of the standard error must be considered in 	relation to the average sales price.  </a:t>
            </a:r>
          </a:p>
          <a:p>
            <a:pPr marL="514350" lvl="1" indent="0">
              <a:lnSpc>
                <a:spcPct val="120000"/>
              </a:lnSpc>
              <a:spcBef>
                <a:spcPts val="0"/>
              </a:spcBef>
              <a:spcAft>
                <a:spcPts val="800"/>
              </a:spcAft>
              <a:buNone/>
            </a:pPr>
            <a:endParaRPr lang="en-US" sz="2500" dirty="0"/>
          </a:p>
          <a:p>
            <a:pPr marL="514350" lvl="1" indent="0">
              <a:lnSpc>
                <a:spcPct val="120000"/>
              </a:lnSpc>
              <a:spcBef>
                <a:spcPts val="0"/>
              </a:spcBef>
              <a:spcAft>
                <a:spcPts val="800"/>
              </a:spcAft>
              <a:buNone/>
            </a:pPr>
            <a:r>
              <a:rPr lang="en-US" sz="2500" dirty="0"/>
              <a:t>	</a:t>
            </a:r>
            <a:r>
              <a:rPr lang="en-US" sz="2500" u="sng" dirty="0"/>
              <a:t>Coefficient of Variation </a:t>
            </a:r>
            <a:r>
              <a:rPr lang="en-US" sz="2500" dirty="0"/>
              <a:t>(COV) – is the standard error 	divided by the average of the dependent variable (sales 	price). </a:t>
            </a:r>
            <a:r>
              <a:rPr lang="en-US" sz="2500" dirty="0">
                <a:ea typeface="Calibri" panose="020F0502020204030204" pitchFamily="34" charset="0"/>
                <a:cs typeface="Times New Roman" panose="02020603050405020304" pitchFamily="18" charset="0"/>
              </a:rPr>
              <a:t>	</a:t>
            </a:r>
          </a:p>
          <a:p>
            <a:pPr marL="514350" lvl="1" indent="0">
              <a:spcBef>
                <a:spcPts val="0"/>
              </a:spcBef>
              <a:spcAft>
                <a:spcPts val="800"/>
              </a:spcAft>
              <a:buNone/>
            </a:pPr>
            <a:r>
              <a:rPr lang="en-US" sz="2500" dirty="0">
                <a:ea typeface="Calibri" panose="020F0502020204030204" pitchFamily="34" charset="0"/>
                <a:cs typeface="Times New Roman" panose="02020603050405020304" pitchFamily="18" charset="0"/>
              </a:rPr>
              <a:t>	</a:t>
            </a:r>
          </a:p>
          <a:p>
            <a:pPr marL="514350" lvl="1" indent="0">
              <a:spcBef>
                <a:spcPts val="0"/>
              </a:spcBef>
              <a:spcAft>
                <a:spcPts val="800"/>
              </a:spcAft>
              <a:buNone/>
            </a:pPr>
            <a:endParaRPr lang="en-US" sz="2000" dirty="0">
              <a:ea typeface="Calibri" panose="020F0502020204030204" pitchFamily="34" charset="0"/>
              <a:cs typeface="Times New Roman" panose="02020603050405020304" pitchFamily="18" charset="0"/>
            </a:endParaRPr>
          </a:p>
          <a:p>
            <a:pPr marL="457200" lvl="1" indent="0">
              <a:lnSpc>
                <a:spcPct val="107000"/>
              </a:lnSpc>
              <a:spcBef>
                <a:spcPts val="0"/>
              </a:spcBef>
              <a:spcAft>
                <a:spcPts val="800"/>
              </a:spcAft>
              <a:buFont typeface="Arial" panose="020B0604020202020204" pitchFamily="34" charset="0"/>
              <a:buNone/>
            </a:pPr>
            <a:r>
              <a:rPr lang="en-US" sz="2000" dirty="0">
                <a:ea typeface="Calibri" panose="020F0502020204030204" pitchFamily="34" charset="0"/>
                <a:cs typeface="Times New Roman" panose="02020603050405020304" pitchFamily="18" charset="0"/>
              </a:rPr>
              <a:t>		</a:t>
            </a:r>
          </a:p>
          <a:p>
            <a:pPr marL="457200" lvl="1" indent="0">
              <a:lnSpc>
                <a:spcPct val="107000"/>
              </a:lnSpc>
              <a:spcBef>
                <a:spcPts val="0"/>
              </a:spcBef>
              <a:spcAft>
                <a:spcPts val="800"/>
              </a:spcAft>
              <a:buNone/>
            </a:pP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dirty="0">
                <a:latin typeface="Calibri" panose="020F0502020204030204" pitchFamily="34" charset="0"/>
                <a:cs typeface="Times New Roman" panose="02020603050405020304" pitchFamily="18" charset="0"/>
              </a:rPr>
              <a:t>	</a:t>
            </a:r>
            <a:endParaRPr lang="en-US" sz="1500" u="sng" dirty="0"/>
          </a:p>
        </p:txBody>
      </p:sp>
      <p:pic>
        <p:nvPicPr>
          <p:cNvPr id="5" name="Picture 4">
            <a:extLst>
              <a:ext uri="{FF2B5EF4-FFF2-40B4-BE49-F238E27FC236}">
                <a16:creationId xmlns:a16="http://schemas.microsoft.com/office/drawing/2014/main" id="{B7F5ADAF-D94D-D3A0-972F-062A46A572E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66126" y="2542945"/>
            <a:ext cx="6405149" cy="3382367"/>
          </a:xfrm>
          <a:prstGeom prst="rect">
            <a:avLst/>
          </a:prstGeom>
        </p:spPr>
      </p:pic>
    </p:spTree>
    <p:extLst>
      <p:ext uri="{BB962C8B-B14F-4D97-AF65-F5344CB8AC3E}">
        <p14:creationId xmlns:p14="http://schemas.microsoft.com/office/powerpoint/2010/main" val="39209332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AC790-55F3-F3BB-D2FF-838A9C20F38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3D008BF-CF69-1D28-F41B-8F89790D8A4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022970" y="566342"/>
            <a:ext cx="6343236" cy="4545153"/>
          </a:xfrm>
          <a:prstGeom prst="rect">
            <a:avLst/>
          </a:prstGeom>
        </p:spPr>
      </p:pic>
      <p:sp>
        <p:nvSpPr>
          <p:cNvPr id="4" name="Content Placeholder 2">
            <a:extLst>
              <a:ext uri="{FF2B5EF4-FFF2-40B4-BE49-F238E27FC236}">
                <a16:creationId xmlns:a16="http://schemas.microsoft.com/office/drawing/2014/main" id="{063A1B06-9E49-54C8-BCAF-04EB7DCB7EA5}"/>
              </a:ext>
            </a:extLst>
          </p:cNvPr>
          <p:cNvSpPr txBox="1">
            <a:spLocks/>
          </p:cNvSpPr>
          <p:nvPr/>
        </p:nvSpPr>
        <p:spPr>
          <a:xfrm>
            <a:off x="0" y="1701546"/>
            <a:ext cx="5185194" cy="3409949"/>
          </a:xfrm>
          <a:prstGeom prst="rect">
            <a:avLst/>
          </a:prstGeom>
        </p:spPr>
        <p:txBody>
          <a:bodyPr vert="horz" lIns="91440" tIns="45720" rIns="91440" bIns="45720" rtlCol="0" anchor="ct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lvl="1" indent="0">
              <a:spcBef>
                <a:spcPts val="0"/>
              </a:spcBef>
              <a:spcAft>
                <a:spcPts val="800"/>
              </a:spcAft>
              <a:buFont typeface="Arial" panose="020B0604020202020204" pitchFamily="34" charset="0"/>
              <a:buNone/>
            </a:pPr>
            <a:r>
              <a:rPr lang="en-US" sz="4400" b="1" u="sng" dirty="0">
                <a:solidFill>
                  <a:srgbClr val="05AE8F"/>
                </a:solidFill>
              </a:rPr>
              <a:t>Measures of Variable Importance</a:t>
            </a:r>
          </a:p>
          <a:p>
            <a:pPr marL="514350" lvl="1" indent="0">
              <a:lnSpc>
                <a:spcPct val="120000"/>
              </a:lnSpc>
              <a:spcBef>
                <a:spcPts val="0"/>
              </a:spcBef>
              <a:spcAft>
                <a:spcPts val="800"/>
              </a:spcAft>
              <a:buFont typeface="Arial" panose="020B0604020202020204" pitchFamily="34" charset="0"/>
              <a:buNone/>
            </a:pPr>
            <a:endParaRPr lang="en-US" sz="1600" b="1" u="sng" dirty="0">
              <a:solidFill>
                <a:srgbClr val="05AE8F"/>
              </a:solidFill>
            </a:endParaRPr>
          </a:p>
          <a:p>
            <a:pPr marL="514350" lvl="1" indent="0">
              <a:lnSpc>
                <a:spcPct val="120000"/>
              </a:lnSpc>
              <a:spcBef>
                <a:spcPts val="0"/>
              </a:spcBef>
              <a:spcAft>
                <a:spcPts val="800"/>
              </a:spcAft>
              <a:buNone/>
            </a:pPr>
            <a:r>
              <a:rPr lang="en-US" sz="2500" dirty="0"/>
              <a:t>	Why does the F Test value on this report not match 	the F Test value on the model screen? 	</a:t>
            </a:r>
          </a:p>
          <a:p>
            <a:pPr marL="514350" lvl="1" indent="0">
              <a:lnSpc>
                <a:spcPct val="120000"/>
              </a:lnSpc>
              <a:spcBef>
                <a:spcPts val="0"/>
              </a:spcBef>
              <a:spcAft>
                <a:spcPts val="800"/>
              </a:spcAft>
              <a:buNone/>
            </a:pPr>
            <a:endParaRPr lang="en-US" sz="2500" dirty="0"/>
          </a:p>
          <a:p>
            <a:pPr marL="514350" lvl="1" indent="0">
              <a:lnSpc>
                <a:spcPct val="120000"/>
              </a:lnSpc>
              <a:spcBef>
                <a:spcPts val="0"/>
              </a:spcBef>
              <a:spcAft>
                <a:spcPts val="800"/>
              </a:spcAft>
              <a:buNone/>
            </a:pPr>
            <a:r>
              <a:rPr lang="en-US" sz="2500" dirty="0"/>
              <a:t>	What is PAR?</a:t>
            </a:r>
          </a:p>
          <a:p>
            <a:pPr marL="514350" lvl="1" indent="0">
              <a:spcBef>
                <a:spcPts val="0"/>
              </a:spcBef>
              <a:spcAft>
                <a:spcPts val="800"/>
              </a:spcAft>
              <a:buNone/>
            </a:pPr>
            <a:endParaRPr lang="en-US" sz="2500" dirty="0"/>
          </a:p>
          <a:p>
            <a:pPr marL="514350" lvl="1" indent="0">
              <a:spcBef>
                <a:spcPts val="0"/>
              </a:spcBef>
              <a:spcAft>
                <a:spcPts val="800"/>
              </a:spcAft>
              <a:buNone/>
            </a:pPr>
            <a:r>
              <a:rPr lang="en-US" sz="2500" dirty="0"/>
              <a:t>	</a:t>
            </a:r>
            <a:r>
              <a:rPr lang="en-US" sz="2500" dirty="0">
                <a:ea typeface="Calibri" panose="020F0502020204030204" pitchFamily="34" charset="0"/>
                <a:cs typeface="Times New Roman" panose="02020603050405020304" pitchFamily="18" charset="0"/>
              </a:rPr>
              <a:t>	</a:t>
            </a:r>
          </a:p>
          <a:p>
            <a:pPr marL="514350" lvl="1" indent="0">
              <a:spcBef>
                <a:spcPts val="0"/>
              </a:spcBef>
              <a:spcAft>
                <a:spcPts val="800"/>
              </a:spcAft>
              <a:buNone/>
            </a:pPr>
            <a:r>
              <a:rPr lang="en-US" sz="2500" dirty="0">
                <a:ea typeface="Calibri" panose="020F0502020204030204" pitchFamily="34" charset="0"/>
                <a:cs typeface="Times New Roman" panose="02020603050405020304" pitchFamily="18" charset="0"/>
              </a:rPr>
              <a:t>	</a:t>
            </a:r>
          </a:p>
          <a:p>
            <a:pPr marL="514350" lvl="1" indent="0">
              <a:spcBef>
                <a:spcPts val="0"/>
              </a:spcBef>
              <a:spcAft>
                <a:spcPts val="800"/>
              </a:spcAft>
              <a:buNone/>
            </a:pPr>
            <a:endParaRPr lang="en-US" sz="2000" dirty="0">
              <a:ea typeface="Calibri" panose="020F0502020204030204" pitchFamily="34" charset="0"/>
              <a:cs typeface="Times New Roman" panose="02020603050405020304" pitchFamily="18" charset="0"/>
            </a:endParaRPr>
          </a:p>
          <a:p>
            <a:pPr marL="457200" lvl="1" indent="0">
              <a:lnSpc>
                <a:spcPct val="107000"/>
              </a:lnSpc>
              <a:spcBef>
                <a:spcPts val="0"/>
              </a:spcBef>
              <a:spcAft>
                <a:spcPts val="800"/>
              </a:spcAft>
              <a:buFont typeface="Arial" panose="020B0604020202020204" pitchFamily="34" charset="0"/>
              <a:buNone/>
            </a:pPr>
            <a:r>
              <a:rPr lang="en-US" sz="2000" dirty="0">
                <a:ea typeface="Calibri" panose="020F0502020204030204" pitchFamily="34" charset="0"/>
                <a:cs typeface="Times New Roman" panose="02020603050405020304" pitchFamily="18" charset="0"/>
              </a:rPr>
              <a:t>		</a:t>
            </a:r>
          </a:p>
          <a:p>
            <a:pPr marL="457200" lvl="1" indent="0">
              <a:lnSpc>
                <a:spcPct val="107000"/>
              </a:lnSpc>
              <a:spcBef>
                <a:spcPts val="0"/>
              </a:spcBef>
              <a:spcAft>
                <a:spcPts val="800"/>
              </a:spcAft>
              <a:buNone/>
            </a:pP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dirty="0">
                <a:latin typeface="Calibri" panose="020F0502020204030204" pitchFamily="34" charset="0"/>
                <a:cs typeface="Times New Roman" panose="02020603050405020304" pitchFamily="18" charset="0"/>
              </a:rPr>
              <a:t>	</a:t>
            </a:r>
            <a:endParaRPr lang="en-US" sz="1500" u="sng" dirty="0"/>
          </a:p>
        </p:txBody>
      </p:sp>
      <p:pic>
        <p:nvPicPr>
          <p:cNvPr id="6" name="Picture 5">
            <a:extLst>
              <a:ext uri="{FF2B5EF4-FFF2-40B4-BE49-F238E27FC236}">
                <a16:creationId xmlns:a16="http://schemas.microsoft.com/office/drawing/2014/main" id="{47F4C6D6-EC73-BB34-0A9F-D781017B64C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906325" y="3140671"/>
            <a:ext cx="4093658" cy="3409949"/>
          </a:xfrm>
          <a:prstGeom prst="rect">
            <a:avLst/>
          </a:prstGeom>
        </p:spPr>
      </p:pic>
    </p:spTree>
    <p:extLst>
      <p:ext uri="{BB962C8B-B14F-4D97-AF65-F5344CB8AC3E}">
        <p14:creationId xmlns:p14="http://schemas.microsoft.com/office/powerpoint/2010/main" val="16320606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F517F-B7EB-65F2-518A-C2408A5B575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C605DBA-754C-6A5F-8489-D79B5026295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268067" y="892473"/>
            <a:ext cx="6343235" cy="4545153"/>
          </a:xfrm>
          <a:prstGeom prst="rect">
            <a:avLst/>
          </a:prstGeom>
        </p:spPr>
      </p:pic>
      <p:sp>
        <p:nvSpPr>
          <p:cNvPr id="4" name="Content Placeholder 2">
            <a:extLst>
              <a:ext uri="{FF2B5EF4-FFF2-40B4-BE49-F238E27FC236}">
                <a16:creationId xmlns:a16="http://schemas.microsoft.com/office/drawing/2014/main" id="{1927A1E7-5E87-6815-B6A3-C5EC95625B95}"/>
              </a:ext>
            </a:extLst>
          </p:cNvPr>
          <p:cNvSpPr txBox="1">
            <a:spLocks/>
          </p:cNvSpPr>
          <p:nvPr/>
        </p:nvSpPr>
        <p:spPr>
          <a:xfrm>
            <a:off x="198945" y="1671241"/>
            <a:ext cx="5185194" cy="4644718"/>
          </a:xfrm>
          <a:prstGeom prst="rect">
            <a:avLst/>
          </a:prstGeom>
        </p:spPr>
        <p:txBody>
          <a:bodyPr vert="horz" lIns="91440" tIns="45720" rIns="91440" bIns="45720" rtlCol="0" anchor="ct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lvl="1" indent="0">
              <a:spcBef>
                <a:spcPts val="0"/>
              </a:spcBef>
              <a:spcAft>
                <a:spcPts val="800"/>
              </a:spcAft>
              <a:buFont typeface="Arial" panose="020B0604020202020204" pitchFamily="34" charset="0"/>
              <a:buNone/>
            </a:pPr>
            <a:r>
              <a:rPr lang="en-US" sz="4400" b="1" u="sng" dirty="0">
                <a:solidFill>
                  <a:srgbClr val="05AE8F"/>
                </a:solidFill>
              </a:rPr>
              <a:t>Other Outputs</a:t>
            </a:r>
          </a:p>
          <a:p>
            <a:pPr marL="514350" lvl="1" indent="0">
              <a:lnSpc>
                <a:spcPct val="120000"/>
              </a:lnSpc>
              <a:spcBef>
                <a:spcPts val="0"/>
              </a:spcBef>
              <a:spcAft>
                <a:spcPts val="800"/>
              </a:spcAft>
              <a:buFont typeface="Arial" panose="020B0604020202020204" pitchFamily="34" charset="0"/>
              <a:buNone/>
            </a:pPr>
            <a:endParaRPr lang="en-US" sz="1600" b="1" u="sng" dirty="0">
              <a:solidFill>
                <a:srgbClr val="05AE8F"/>
              </a:solidFill>
            </a:endParaRPr>
          </a:p>
          <a:p>
            <a:pPr marL="514350" lvl="1" indent="0">
              <a:lnSpc>
                <a:spcPct val="120000"/>
              </a:lnSpc>
              <a:spcBef>
                <a:spcPts val="0"/>
              </a:spcBef>
              <a:spcAft>
                <a:spcPts val="800"/>
              </a:spcAft>
              <a:buNone/>
            </a:pPr>
            <a:r>
              <a:rPr lang="en-US" sz="2500" dirty="0"/>
              <a:t>	</a:t>
            </a:r>
            <a:r>
              <a:rPr lang="en-US" sz="2500" u="sng" dirty="0"/>
              <a:t>Coefficient</a:t>
            </a:r>
            <a:r>
              <a:rPr lang="en-US" sz="2500" dirty="0"/>
              <a:t> -  In residential valuation, contributions 	(coefficients) are produced by measuring the 	relationships between independent variables (such as 	square feet 	of living area, bedroom counts, etc.) to the 	dependent variable (sale price).  Independent variables 	integrate both quantitative and qualitative data, with 	descriptive attributes transformed into 	structured numerical sequences.  The developed 	contributions (coefficients) serve as the monetary 	adjustments in the county’s sales comparison approach.</a:t>
            </a:r>
          </a:p>
          <a:p>
            <a:pPr marL="514350" lvl="1" indent="0">
              <a:spcBef>
                <a:spcPts val="0"/>
              </a:spcBef>
              <a:spcAft>
                <a:spcPts val="800"/>
              </a:spcAft>
              <a:buNone/>
            </a:pPr>
            <a:r>
              <a:rPr lang="en-US" sz="2500" dirty="0"/>
              <a:t>	</a:t>
            </a:r>
            <a:r>
              <a:rPr lang="en-US" sz="2500" dirty="0">
                <a:ea typeface="Calibri" panose="020F0502020204030204" pitchFamily="34" charset="0"/>
                <a:cs typeface="Times New Roman" panose="02020603050405020304" pitchFamily="18" charset="0"/>
              </a:rPr>
              <a:t>	</a:t>
            </a:r>
          </a:p>
          <a:p>
            <a:pPr marL="514350" lvl="1" indent="0">
              <a:spcBef>
                <a:spcPts val="0"/>
              </a:spcBef>
              <a:spcAft>
                <a:spcPts val="800"/>
              </a:spcAft>
              <a:buNone/>
            </a:pPr>
            <a:r>
              <a:rPr lang="en-US" sz="2500" dirty="0">
                <a:ea typeface="Calibri" panose="020F0502020204030204" pitchFamily="34" charset="0"/>
                <a:cs typeface="Times New Roman" panose="02020603050405020304" pitchFamily="18" charset="0"/>
              </a:rPr>
              <a:t>	</a:t>
            </a:r>
          </a:p>
          <a:p>
            <a:pPr marL="514350" lvl="1" indent="0">
              <a:spcBef>
                <a:spcPts val="0"/>
              </a:spcBef>
              <a:spcAft>
                <a:spcPts val="800"/>
              </a:spcAft>
              <a:buNone/>
            </a:pPr>
            <a:endParaRPr lang="en-US" sz="2000" dirty="0">
              <a:ea typeface="Calibri" panose="020F0502020204030204" pitchFamily="34" charset="0"/>
              <a:cs typeface="Times New Roman" panose="02020603050405020304" pitchFamily="18" charset="0"/>
            </a:endParaRPr>
          </a:p>
          <a:p>
            <a:pPr marL="457200" lvl="1" indent="0">
              <a:lnSpc>
                <a:spcPct val="107000"/>
              </a:lnSpc>
              <a:spcBef>
                <a:spcPts val="0"/>
              </a:spcBef>
              <a:spcAft>
                <a:spcPts val="800"/>
              </a:spcAft>
              <a:buFont typeface="Arial" panose="020B0604020202020204" pitchFamily="34" charset="0"/>
              <a:buNone/>
            </a:pPr>
            <a:r>
              <a:rPr lang="en-US" sz="2000" dirty="0">
                <a:ea typeface="Calibri" panose="020F0502020204030204" pitchFamily="34" charset="0"/>
                <a:cs typeface="Times New Roman" panose="02020603050405020304" pitchFamily="18" charset="0"/>
              </a:rPr>
              <a:t>		</a:t>
            </a:r>
          </a:p>
          <a:p>
            <a:pPr marL="457200" lvl="1" indent="0">
              <a:lnSpc>
                <a:spcPct val="107000"/>
              </a:lnSpc>
              <a:spcBef>
                <a:spcPts val="0"/>
              </a:spcBef>
              <a:spcAft>
                <a:spcPts val="800"/>
              </a:spcAft>
              <a:buNone/>
            </a:pP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dirty="0">
                <a:latin typeface="Calibri" panose="020F0502020204030204" pitchFamily="34" charset="0"/>
                <a:cs typeface="Times New Roman" panose="02020603050405020304" pitchFamily="18" charset="0"/>
              </a:rPr>
              <a:t>	</a:t>
            </a:r>
            <a:endParaRPr lang="en-US" sz="1500" u="sng" dirty="0"/>
          </a:p>
        </p:txBody>
      </p:sp>
      <p:pic>
        <p:nvPicPr>
          <p:cNvPr id="2" name="Picture 1">
            <a:extLst>
              <a:ext uri="{FF2B5EF4-FFF2-40B4-BE49-F238E27FC236}">
                <a16:creationId xmlns:a16="http://schemas.microsoft.com/office/drawing/2014/main" id="{9223C2BE-38C0-6EE0-D984-8D1E1090B61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819302" y="3260595"/>
            <a:ext cx="4093657" cy="3404154"/>
          </a:xfrm>
          <a:prstGeom prst="rect">
            <a:avLst/>
          </a:prstGeom>
        </p:spPr>
      </p:pic>
    </p:spTree>
    <p:extLst>
      <p:ext uri="{BB962C8B-B14F-4D97-AF65-F5344CB8AC3E}">
        <p14:creationId xmlns:p14="http://schemas.microsoft.com/office/powerpoint/2010/main" val="40494130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F4F65-18D6-9222-05FD-10D617FFF6C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D599666-BFCC-DC04-130C-4D677A1E94F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280445" y="861121"/>
            <a:ext cx="6343235" cy="4545152"/>
          </a:xfrm>
          <a:prstGeom prst="rect">
            <a:avLst/>
          </a:prstGeom>
        </p:spPr>
      </p:pic>
      <p:sp>
        <p:nvSpPr>
          <p:cNvPr id="4" name="Content Placeholder 2">
            <a:extLst>
              <a:ext uri="{FF2B5EF4-FFF2-40B4-BE49-F238E27FC236}">
                <a16:creationId xmlns:a16="http://schemas.microsoft.com/office/drawing/2014/main" id="{FC63EB2E-8CF5-D08A-2C53-034A8B84FCBA}"/>
              </a:ext>
            </a:extLst>
          </p:cNvPr>
          <p:cNvSpPr txBox="1">
            <a:spLocks/>
          </p:cNvSpPr>
          <p:nvPr/>
        </p:nvSpPr>
        <p:spPr>
          <a:xfrm>
            <a:off x="95251" y="1451727"/>
            <a:ext cx="5185194" cy="5250730"/>
          </a:xfrm>
          <a:prstGeom prst="rect">
            <a:avLst/>
          </a:prstGeom>
        </p:spPr>
        <p:txBody>
          <a:bodyPr vert="horz" lIns="91440" tIns="45720" rIns="91440" bIns="45720" rtlCol="0" anchor="ct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lvl="1" indent="0">
              <a:spcBef>
                <a:spcPts val="0"/>
              </a:spcBef>
              <a:spcAft>
                <a:spcPts val="800"/>
              </a:spcAft>
              <a:buFont typeface="Arial" panose="020B0604020202020204" pitchFamily="34" charset="0"/>
              <a:buNone/>
            </a:pPr>
            <a:r>
              <a:rPr lang="en-US" sz="4400" b="1" u="sng" dirty="0">
                <a:solidFill>
                  <a:srgbClr val="05AE8F"/>
                </a:solidFill>
              </a:rPr>
              <a:t>Other Outputs</a:t>
            </a:r>
          </a:p>
          <a:p>
            <a:pPr marL="514350" lvl="1" indent="0">
              <a:lnSpc>
                <a:spcPct val="120000"/>
              </a:lnSpc>
              <a:spcBef>
                <a:spcPts val="0"/>
              </a:spcBef>
              <a:spcAft>
                <a:spcPts val="800"/>
              </a:spcAft>
              <a:buFont typeface="Arial" panose="020B0604020202020204" pitchFamily="34" charset="0"/>
              <a:buNone/>
            </a:pPr>
            <a:endParaRPr lang="en-US" sz="1600" b="1" u="sng" dirty="0">
              <a:solidFill>
                <a:srgbClr val="05AE8F"/>
              </a:solidFill>
            </a:endParaRPr>
          </a:p>
          <a:p>
            <a:pPr marL="514350" lvl="1" indent="0">
              <a:lnSpc>
                <a:spcPct val="120000"/>
              </a:lnSpc>
              <a:spcBef>
                <a:spcPts val="0"/>
              </a:spcBef>
              <a:spcAft>
                <a:spcPts val="800"/>
              </a:spcAft>
              <a:buNone/>
            </a:pPr>
            <a:r>
              <a:rPr lang="en-US" sz="2500" dirty="0"/>
              <a:t>	</a:t>
            </a:r>
            <a:r>
              <a:rPr lang="en-US" sz="2500" u="sng" dirty="0">
                <a:latin typeface="Calibri" panose="020F0502020204030204" pitchFamily="34" charset="0"/>
                <a:ea typeface="Calibri" panose="020F0502020204030204" pitchFamily="34" charset="0"/>
                <a:cs typeface="Times New Roman" panose="02020603050405020304" pitchFamily="18" charset="0"/>
              </a:rPr>
              <a:t>STD ERR (Standard Error</a:t>
            </a:r>
            <a:r>
              <a:rPr lang="en-US" sz="2500" dirty="0">
                <a:latin typeface="Calibri" panose="020F0502020204030204" pitchFamily="34" charset="0"/>
                <a:ea typeface="Calibri" panose="020F0502020204030204" pitchFamily="34" charset="0"/>
                <a:cs typeface="Times New Roman" panose="02020603050405020304" pitchFamily="18" charset="0"/>
              </a:rPr>
              <a:t>) – is the standard 	deviation of the regression error for the individual 	variable. The significance of the standard error must be 	considered in relation to the value of the coefficient.</a:t>
            </a:r>
          </a:p>
          <a:p>
            <a:pPr marL="514350" lvl="1" indent="0">
              <a:lnSpc>
                <a:spcPct val="120000"/>
              </a:lnSpc>
              <a:spcBef>
                <a:spcPts val="0"/>
              </a:spcBef>
              <a:spcAft>
                <a:spcPts val="800"/>
              </a:spcAft>
              <a:buNone/>
            </a:pP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514350" lvl="1" indent="0">
              <a:lnSpc>
                <a:spcPct val="120000"/>
              </a:lnSpc>
              <a:spcBef>
                <a:spcPts val="0"/>
              </a:spcBef>
              <a:spcAft>
                <a:spcPts val="800"/>
              </a:spcAft>
              <a:buNone/>
            </a:pPr>
            <a:r>
              <a:rPr lang="en-US" sz="2500" dirty="0"/>
              <a:t>	</a:t>
            </a:r>
            <a:r>
              <a:rPr lang="en-US" sz="2500" u="sng" dirty="0"/>
              <a:t>95% Confidence</a:t>
            </a:r>
            <a:r>
              <a:rPr lang="en-US" sz="2500" dirty="0"/>
              <a:t> – 95</a:t>
            </a:r>
            <a:r>
              <a:rPr lang="en-US" sz="2500" baseline="30000" dirty="0"/>
              <a:t>th</a:t>
            </a:r>
            <a:r>
              <a:rPr lang="en-US" sz="2500" dirty="0"/>
              <a:t> % confidence interval for the 	individual variable.  Confidence intervals provide a range 	in which one can have a given degree of certainty that a 	true but unknown value lies within it.  Confidence 	intervals provide a meaningful range of values where 	the true measure of central tendency is likely to fall.</a:t>
            </a:r>
          </a:p>
          <a:p>
            <a:pPr marL="514350" lvl="1" indent="0">
              <a:lnSpc>
                <a:spcPct val="120000"/>
              </a:lnSpc>
              <a:spcBef>
                <a:spcPts val="0"/>
              </a:spcBef>
              <a:spcAft>
                <a:spcPts val="800"/>
              </a:spcAft>
              <a:buNone/>
            </a:pPr>
            <a:endParaRPr lang="en-US" sz="2500" dirty="0"/>
          </a:p>
          <a:p>
            <a:pPr marL="514350" lvl="1" indent="0">
              <a:spcBef>
                <a:spcPts val="0"/>
              </a:spcBef>
              <a:spcAft>
                <a:spcPts val="800"/>
              </a:spcAft>
              <a:buNone/>
            </a:pPr>
            <a:r>
              <a:rPr lang="en-US" sz="2500" dirty="0"/>
              <a:t>	</a:t>
            </a:r>
            <a:r>
              <a:rPr lang="en-US" sz="2500" dirty="0">
                <a:ea typeface="Calibri" panose="020F0502020204030204" pitchFamily="34" charset="0"/>
                <a:cs typeface="Times New Roman" panose="02020603050405020304" pitchFamily="18" charset="0"/>
              </a:rPr>
              <a:t>	</a:t>
            </a:r>
          </a:p>
          <a:p>
            <a:pPr marL="514350" lvl="1" indent="0">
              <a:spcBef>
                <a:spcPts val="0"/>
              </a:spcBef>
              <a:spcAft>
                <a:spcPts val="800"/>
              </a:spcAft>
              <a:buNone/>
            </a:pPr>
            <a:r>
              <a:rPr lang="en-US" sz="2500" dirty="0">
                <a:ea typeface="Calibri" panose="020F0502020204030204" pitchFamily="34" charset="0"/>
                <a:cs typeface="Times New Roman" panose="02020603050405020304" pitchFamily="18" charset="0"/>
              </a:rPr>
              <a:t>	</a:t>
            </a:r>
          </a:p>
          <a:p>
            <a:pPr marL="514350" lvl="1" indent="0">
              <a:spcBef>
                <a:spcPts val="0"/>
              </a:spcBef>
              <a:spcAft>
                <a:spcPts val="800"/>
              </a:spcAft>
              <a:buNone/>
            </a:pPr>
            <a:endParaRPr lang="en-US" sz="2000" dirty="0">
              <a:ea typeface="Calibri" panose="020F0502020204030204" pitchFamily="34" charset="0"/>
              <a:cs typeface="Times New Roman" panose="02020603050405020304" pitchFamily="18" charset="0"/>
            </a:endParaRPr>
          </a:p>
          <a:p>
            <a:pPr marL="457200" lvl="1" indent="0">
              <a:lnSpc>
                <a:spcPct val="107000"/>
              </a:lnSpc>
              <a:spcBef>
                <a:spcPts val="0"/>
              </a:spcBef>
              <a:spcAft>
                <a:spcPts val="800"/>
              </a:spcAft>
              <a:buFont typeface="Arial" panose="020B0604020202020204" pitchFamily="34" charset="0"/>
              <a:buNone/>
            </a:pPr>
            <a:r>
              <a:rPr lang="en-US" sz="2000" dirty="0">
                <a:ea typeface="Calibri" panose="020F0502020204030204" pitchFamily="34" charset="0"/>
                <a:cs typeface="Times New Roman" panose="02020603050405020304" pitchFamily="18" charset="0"/>
              </a:rPr>
              <a:t>		</a:t>
            </a:r>
          </a:p>
          <a:p>
            <a:pPr marL="457200" lvl="1" indent="0">
              <a:lnSpc>
                <a:spcPct val="107000"/>
              </a:lnSpc>
              <a:spcBef>
                <a:spcPts val="0"/>
              </a:spcBef>
              <a:spcAft>
                <a:spcPts val="800"/>
              </a:spcAft>
              <a:buNone/>
            </a:pP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dirty="0">
                <a:latin typeface="Calibri" panose="020F0502020204030204" pitchFamily="34" charset="0"/>
                <a:cs typeface="Times New Roman" panose="02020603050405020304" pitchFamily="18" charset="0"/>
              </a:rPr>
              <a:t>	</a:t>
            </a:r>
            <a:endParaRPr lang="en-US" sz="1500" u="sng" dirty="0"/>
          </a:p>
        </p:txBody>
      </p:sp>
      <p:pic>
        <p:nvPicPr>
          <p:cNvPr id="6" name="Picture 5">
            <a:extLst>
              <a:ext uri="{FF2B5EF4-FFF2-40B4-BE49-F238E27FC236}">
                <a16:creationId xmlns:a16="http://schemas.microsoft.com/office/drawing/2014/main" id="{0054B67C-48C8-B7C4-F680-A288B8D771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828729" y="3166328"/>
            <a:ext cx="4093658" cy="3404154"/>
          </a:xfrm>
          <a:prstGeom prst="rect">
            <a:avLst/>
          </a:prstGeom>
        </p:spPr>
      </p:pic>
    </p:spTree>
    <p:extLst>
      <p:ext uri="{BB962C8B-B14F-4D97-AF65-F5344CB8AC3E}">
        <p14:creationId xmlns:p14="http://schemas.microsoft.com/office/powerpoint/2010/main" val="17045837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66E34-3E4A-872D-2F59-B4F164EB018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1ED99AB-5C54-BE7E-FC96-D2B56ED15BD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345663" y="930181"/>
            <a:ext cx="6343234" cy="4545152"/>
          </a:xfrm>
          <a:prstGeom prst="rect">
            <a:avLst/>
          </a:prstGeom>
        </p:spPr>
      </p:pic>
      <p:sp>
        <p:nvSpPr>
          <p:cNvPr id="4" name="Content Placeholder 2">
            <a:extLst>
              <a:ext uri="{FF2B5EF4-FFF2-40B4-BE49-F238E27FC236}">
                <a16:creationId xmlns:a16="http://schemas.microsoft.com/office/drawing/2014/main" id="{7BB1BD19-A8DE-D71A-E60C-FDEAB5846227}"/>
              </a:ext>
            </a:extLst>
          </p:cNvPr>
          <p:cNvSpPr txBox="1">
            <a:spLocks/>
          </p:cNvSpPr>
          <p:nvPr/>
        </p:nvSpPr>
        <p:spPr>
          <a:xfrm>
            <a:off x="95251" y="829559"/>
            <a:ext cx="5185194" cy="6221690"/>
          </a:xfrm>
          <a:prstGeom prst="rect">
            <a:avLst/>
          </a:prstGeom>
        </p:spPr>
        <p:txBody>
          <a:bodyPr vert="horz" lIns="91440" tIns="45720" rIns="91440" bIns="45720" rtlCol="0" anchor="ct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lvl="1" indent="0">
              <a:spcBef>
                <a:spcPts val="0"/>
              </a:spcBef>
              <a:spcAft>
                <a:spcPts val="800"/>
              </a:spcAft>
              <a:buFont typeface="Arial" panose="020B0604020202020204" pitchFamily="34" charset="0"/>
              <a:buNone/>
            </a:pPr>
            <a:r>
              <a:rPr lang="en-US" sz="4400" b="1" u="sng" dirty="0">
                <a:solidFill>
                  <a:srgbClr val="05AE8F"/>
                </a:solidFill>
              </a:rPr>
              <a:t>Other Outputs</a:t>
            </a:r>
          </a:p>
          <a:p>
            <a:pPr marL="514350" lvl="1" indent="0">
              <a:lnSpc>
                <a:spcPct val="120000"/>
              </a:lnSpc>
              <a:spcBef>
                <a:spcPts val="0"/>
              </a:spcBef>
              <a:spcAft>
                <a:spcPts val="800"/>
              </a:spcAft>
              <a:buFont typeface="Arial" panose="020B0604020202020204" pitchFamily="34" charset="0"/>
              <a:buNone/>
            </a:pPr>
            <a:endParaRPr lang="en-US" sz="1600" b="1" u="sng" dirty="0">
              <a:solidFill>
                <a:srgbClr val="05AE8F"/>
              </a:solidFill>
            </a:endParaRPr>
          </a:p>
          <a:p>
            <a:pPr marL="514350" lvl="1" indent="0">
              <a:lnSpc>
                <a:spcPct val="120000"/>
              </a:lnSpc>
              <a:spcBef>
                <a:spcPts val="0"/>
              </a:spcBef>
              <a:spcAft>
                <a:spcPts val="800"/>
              </a:spcAft>
              <a:buNone/>
            </a:pPr>
            <a:r>
              <a:rPr lang="en-US" sz="2500" dirty="0"/>
              <a:t>	</a:t>
            </a:r>
            <a:r>
              <a:rPr lang="en-US" sz="2500" u="sng" dirty="0">
                <a:latin typeface="Calibri" panose="020F0502020204030204" pitchFamily="34" charset="0"/>
                <a:ea typeface="Calibri" panose="020F0502020204030204" pitchFamily="34" charset="0"/>
                <a:cs typeface="Times New Roman" panose="02020603050405020304" pitchFamily="18" charset="0"/>
              </a:rPr>
              <a:t>Constrained Regression</a:t>
            </a:r>
            <a:r>
              <a:rPr lang="en-US" sz="2500" dirty="0">
                <a:latin typeface="Calibri" panose="020F0502020204030204" pitchFamily="34" charset="0"/>
                <a:ea typeface="Calibri" panose="020F0502020204030204" pitchFamily="34" charset="0"/>
                <a:cs typeface="Times New Roman" panose="02020603050405020304" pitchFamily="18" charset="0"/>
              </a:rPr>
              <a:t> - is the process of constraining 	coefficients to lie with-in predefined bounds.  It assists 	in producing </a:t>
            </a:r>
            <a:r>
              <a:rPr lang="en-US" sz="2500" u="sng" dirty="0">
                <a:latin typeface="Calibri" panose="020F0502020204030204" pitchFamily="34" charset="0"/>
                <a:ea typeface="Calibri" panose="020F0502020204030204" pitchFamily="34" charset="0"/>
                <a:cs typeface="Times New Roman" panose="02020603050405020304" pitchFamily="18" charset="0"/>
              </a:rPr>
              <a:t>explainable</a:t>
            </a:r>
            <a:r>
              <a:rPr lang="en-US" sz="2500" dirty="0">
                <a:latin typeface="Calibri" panose="020F0502020204030204" pitchFamily="34" charset="0"/>
                <a:ea typeface="Calibri" panose="020F0502020204030204" pitchFamily="34" charset="0"/>
                <a:cs typeface="Times New Roman" panose="02020603050405020304" pitchFamily="18" charset="0"/>
              </a:rPr>
              <a:t> models.   Whether the 	coefficients as calculated in the multiple regression run 	need to be constrained or brought within certain limits 	is a matter of appraisal, as well as statistical judgement.  	</a:t>
            </a:r>
          </a:p>
          <a:p>
            <a:pPr marL="514350" lvl="1" indent="0">
              <a:lnSpc>
                <a:spcPct val="120000"/>
              </a:lnSpc>
              <a:spcBef>
                <a:spcPts val="0"/>
              </a:spcBef>
              <a:spcAft>
                <a:spcPts val="800"/>
              </a:spcAft>
              <a:buNone/>
            </a:pPr>
            <a:r>
              <a:rPr lang="en-US" sz="2500" dirty="0">
                <a:latin typeface="Calibri" panose="020F0502020204030204" pitchFamily="34" charset="0"/>
                <a:ea typeface="Calibri" panose="020F0502020204030204" pitchFamily="34" charset="0"/>
                <a:cs typeface="Times New Roman" panose="02020603050405020304" pitchFamily="18" charset="0"/>
              </a:rPr>
              <a:t>	Constraints should be explainable and relative to the 	local housing market.  An appraiser must consider the 	constraints effect on other variables and the overall fit 	of the model.</a:t>
            </a:r>
          </a:p>
          <a:p>
            <a:pPr marL="514350" lvl="1" indent="0">
              <a:lnSpc>
                <a:spcPct val="120000"/>
              </a:lnSpc>
              <a:spcBef>
                <a:spcPts val="0"/>
              </a:spcBef>
              <a:spcAft>
                <a:spcPts val="800"/>
              </a:spcAft>
              <a:buNone/>
            </a:pP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514350" lvl="1" indent="0">
              <a:lnSpc>
                <a:spcPct val="120000"/>
              </a:lnSpc>
              <a:spcBef>
                <a:spcPts val="0"/>
              </a:spcBef>
              <a:spcAft>
                <a:spcPts val="800"/>
              </a:spcAft>
              <a:buNone/>
            </a:pPr>
            <a:r>
              <a:rPr lang="en-US" sz="2500" dirty="0"/>
              <a:t>	</a:t>
            </a:r>
            <a:r>
              <a:rPr lang="en-US" sz="2500" u="sng" dirty="0"/>
              <a:t>Cons Type</a:t>
            </a:r>
            <a:r>
              <a:rPr lang="en-US" sz="2500" dirty="0"/>
              <a:t> – Which constraint technique was utilized for 	the individual variable.  For example: Apply the 	constraints and include the variable in the model.</a:t>
            </a:r>
          </a:p>
          <a:p>
            <a:pPr marL="514350" lvl="1" indent="0">
              <a:lnSpc>
                <a:spcPct val="120000"/>
              </a:lnSpc>
              <a:spcBef>
                <a:spcPts val="0"/>
              </a:spcBef>
              <a:spcAft>
                <a:spcPts val="800"/>
              </a:spcAft>
              <a:buNone/>
            </a:pPr>
            <a:r>
              <a:rPr lang="en-US" sz="2500" dirty="0"/>
              <a:t>	</a:t>
            </a:r>
            <a:r>
              <a:rPr lang="en-US" sz="2500" u="sng" dirty="0"/>
              <a:t>Low</a:t>
            </a:r>
            <a:r>
              <a:rPr lang="en-US" sz="2500" dirty="0"/>
              <a:t> – Low range of constraint</a:t>
            </a:r>
          </a:p>
          <a:p>
            <a:pPr marL="514350" lvl="1" indent="0">
              <a:lnSpc>
                <a:spcPct val="120000"/>
              </a:lnSpc>
              <a:spcBef>
                <a:spcPts val="0"/>
              </a:spcBef>
              <a:spcAft>
                <a:spcPts val="800"/>
              </a:spcAft>
              <a:buNone/>
            </a:pPr>
            <a:r>
              <a:rPr lang="en-US" sz="2500" dirty="0"/>
              <a:t>	</a:t>
            </a:r>
            <a:r>
              <a:rPr lang="en-US" sz="2500" u="sng" dirty="0"/>
              <a:t>High</a:t>
            </a:r>
            <a:r>
              <a:rPr lang="en-US" sz="2500" dirty="0"/>
              <a:t> – High range of constraint</a:t>
            </a:r>
            <a:endParaRPr lang="en-US" sz="2500" u="sng" dirty="0"/>
          </a:p>
          <a:p>
            <a:pPr marL="514350" lvl="1" indent="0">
              <a:spcBef>
                <a:spcPts val="0"/>
              </a:spcBef>
              <a:spcAft>
                <a:spcPts val="800"/>
              </a:spcAft>
              <a:buNone/>
            </a:pPr>
            <a:r>
              <a:rPr lang="en-US" sz="2500" dirty="0"/>
              <a:t>	</a:t>
            </a:r>
            <a:r>
              <a:rPr lang="en-US" sz="2500" dirty="0">
                <a:ea typeface="Calibri" panose="020F0502020204030204" pitchFamily="34" charset="0"/>
                <a:cs typeface="Times New Roman" panose="02020603050405020304" pitchFamily="18" charset="0"/>
              </a:rPr>
              <a:t>	</a:t>
            </a:r>
          </a:p>
          <a:p>
            <a:pPr marL="514350" lvl="1" indent="0">
              <a:spcBef>
                <a:spcPts val="0"/>
              </a:spcBef>
              <a:spcAft>
                <a:spcPts val="800"/>
              </a:spcAft>
              <a:buNone/>
            </a:pPr>
            <a:r>
              <a:rPr lang="en-US" sz="2500" dirty="0">
                <a:ea typeface="Calibri" panose="020F0502020204030204" pitchFamily="34" charset="0"/>
                <a:cs typeface="Times New Roman" panose="02020603050405020304" pitchFamily="18" charset="0"/>
              </a:rPr>
              <a:t>	</a:t>
            </a:r>
          </a:p>
          <a:p>
            <a:pPr marL="514350" lvl="1" indent="0">
              <a:spcBef>
                <a:spcPts val="0"/>
              </a:spcBef>
              <a:spcAft>
                <a:spcPts val="800"/>
              </a:spcAft>
              <a:buNone/>
            </a:pPr>
            <a:endParaRPr lang="en-US" sz="2000" dirty="0">
              <a:ea typeface="Calibri" panose="020F0502020204030204" pitchFamily="34" charset="0"/>
              <a:cs typeface="Times New Roman" panose="02020603050405020304" pitchFamily="18" charset="0"/>
            </a:endParaRPr>
          </a:p>
          <a:p>
            <a:pPr marL="457200" lvl="1" indent="0">
              <a:lnSpc>
                <a:spcPct val="107000"/>
              </a:lnSpc>
              <a:spcBef>
                <a:spcPts val="0"/>
              </a:spcBef>
              <a:spcAft>
                <a:spcPts val="800"/>
              </a:spcAft>
              <a:buFont typeface="Arial" panose="020B0604020202020204" pitchFamily="34" charset="0"/>
              <a:buNone/>
            </a:pPr>
            <a:r>
              <a:rPr lang="en-US" sz="2000" dirty="0">
                <a:ea typeface="Calibri" panose="020F0502020204030204" pitchFamily="34" charset="0"/>
                <a:cs typeface="Times New Roman" panose="02020603050405020304" pitchFamily="18" charset="0"/>
              </a:rPr>
              <a:t>		</a:t>
            </a:r>
          </a:p>
          <a:p>
            <a:pPr marL="457200" lvl="1" indent="0">
              <a:lnSpc>
                <a:spcPct val="107000"/>
              </a:lnSpc>
              <a:spcBef>
                <a:spcPts val="0"/>
              </a:spcBef>
              <a:spcAft>
                <a:spcPts val="800"/>
              </a:spcAft>
              <a:buNone/>
            </a:pP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dirty="0">
                <a:latin typeface="Calibri" panose="020F0502020204030204" pitchFamily="34" charset="0"/>
                <a:cs typeface="Times New Roman" panose="02020603050405020304" pitchFamily="18" charset="0"/>
              </a:rPr>
              <a:t>	</a:t>
            </a:r>
            <a:endParaRPr lang="en-US" sz="1500" u="sng" dirty="0"/>
          </a:p>
        </p:txBody>
      </p:sp>
      <p:pic>
        <p:nvPicPr>
          <p:cNvPr id="2" name="Picture 1">
            <a:extLst>
              <a:ext uri="{FF2B5EF4-FFF2-40B4-BE49-F238E27FC236}">
                <a16:creationId xmlns:a16="http://schemas.microsoft.com/office/drawing/2014/main" id="{D8B225AD-EE19-326D-BEFD-9C1CCA75B6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96000" y="3298303"/>
            <a:ext cx="4093658" cy="3404154"/>
          </a:xfrm>
          <a:prstGeom prst="rect">
            <a:avLst/>
          </a:prstGeom>
        </p:spPr>
      </p:pic>
    </p:spTree>
    <p:extLst>
      <p:ext uri="{BB962C8B-B14F-4D97-AF65-F5344CB8AC3E}">
        <p14:creationId xmlns:p14="http://schemas.microsoft.com/office/powerpoint/2010/main" val="30015758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B4FD2C3-3B39-1F14-3BC7-9E17528E9E7B}"/>
              </a:ext>
            </a:extLst>
          </p:cNvPr>
          <p:cNvSpPr txBox="1">
            <a:spLocks/>
          </p:cNvSpPr>
          <p:nvPr/>
        </p:nvSpPr>
        <p:spPr>
          <a:xfrm>
            <a:off x="538311" y="556182"/>
            <a:ext cx="5185194" cy="6221690"/>
          </a:xfrm>
          <a:prstGeom prst="rect">
            <a:avLst/>
          </a:prstGeom>
        </p:spPr>
        <p:txBody>
          <a:bodyPr vert="horz" lIns="91440" tIns="45720" rIns="91440" bIns="45720"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lvl="1" indent="0">
              <a:spcBef>
                <a:spcPts val="0"/>
              </a:spcBef>
              <a:spcAft>
                <a:spcPts val="800"/>
              </a:spcAft>
              <a:buFont typeface="Arial" panose="020B0604020202020204" pitchFamily="34" charset="0"/>
              <a:buNone/>
            </a:pPr>
            <a:r>
              <a:rPr lang="en-US" sz="4400" b="1" u="sng" dirty="0">
                <a:solidFill>
                  <a:srgbClr val="05AE8F"/>
                </a:solidFill>
              </a:rPr>
              <a:t>Why are certain variable always constrained one for one?</a:t>
            </a:r>
          </a:p>
          <a:p>
            <a:pPr marL="514350" lvl="1" indent="0">
              <a:spcBef>
                <a:spcPts val="0"/>
              </a:spcBef>
              <a:spcAft>
                <a:spcPts val="800"/>
              </a:spcAft>
              <a:buFont typeface="Arial" panose="020B0604020202020204" pitchFamily="34" charset="0"/>
              <a:buNone/>
            </a:pPr>
            <a:endParaRPr lang="en-US" sz="4400" b="1" u="sng" dirty="0">
              <a:solidFill>
                <a:srgbClr val="05AE8F"/>
              </a:solidFill>
            </a:endParaRPr>
          </a:p>
          <a:p>
            <a:pPr marL="514350" lvl="1" indent="0">
              <a:spcBef>
                <a:spcPts val="0"/>
              </a:spcBef>
              <a:spcAft>
                <a:spcPts val="800"/>
              </a:spcAft>
              <a:buFont typeface="Arial" panose="020B0604020202020204" pitchFamily="34" charset="0"/>
              <a:buNone/>
            </a:pPr>
            <a:r>
              <a:rPr lang="en-US" sz="4400" b="1" u="sng" dirty="0">
                <a:solidFill>
                  <a:srgbClr val="05AE8F"/>
                </a:solidFill>
              </a:rPr>
              <a:t>Why do many see this as problematic?</a:t>
            </a:r>
          </a:p>
          <a:p>
            <a:pPr marL="514350" lvl="1" indent="0">
              <a:lnSpc>
                <a:spcPct val="120000"/>
              </a:lnSpc>
              <a:spcBef>
                <a:spcPts val="0"/>
              </a:spcBef>
              <a:spcAft>
                <a:spcPts val="800"/>
              </a:spcAft>
              <a:buFont typeface="Arial" panose="020B0604020202020204" pitchFamily="34" charset="0"/>
              <a:buNone/>
            </a:pPr>
            <a:endParaRPr lang="en-US" sz="1600" b="1" u="sng" dirty="0">
              <a:solidFill>
                <a:srgbClr val="05AE8F"/>
              </a:solidFill>
            </a:endParaRPr>
          </a:p>
          <a:p>
            <a:pPr marL="514350" lvl="1" indent="0">
              <a:lnSpc>
                <a:spcPct val="100000"/>
              </a:lnSpc>
              <a:spcBef>
                <a:spcPts val="0"/>
              </a:spcBef>
              <a:spcAft>
                <a:spcPts val="800"/>
              </a:spcAft>
              <a:buNone/>
            </a:pPr>
            <a:r>
              <a:rPr lang="en-US" sz="4400" b="1" u="sng" dirty="0">
                <a:solidFill>
                  <a:srgbClr val="05AE8F"/>
                </a:solidFill>
              </a:rPr>
              <a:t>Missing variables?</a:t>
            </a:r>
          </a:p>
          <a:p>
            <a:pPr marL="514350" lvl="1" indent="0">
              <a:lnSpc>
                <a:spcPct val="120000"/>
              </a:lnSpc>
              <a:spcBef>
                <a:spcPts val="0"/>
              </a:spcBef>
              <a:spcAft>
                <a:spcPts val="800"/>
              </a:spcAft>
              <a:buNone/>
            </a:pPr>
            <a:r>
              <a:rPr lang="en-US" sz="2500" dirty="0"/>
              <a:t>		</a:t>
            </a:r>
            <a:r>
              <a:rPr lang="en-US" sz="2500" dirty="0">
                <a:ea typeface="Calibri" panose="020F0502020204030204" pitchFamily="34" charset="0"/>
                <a:cs typeface="Times New Roman" panose="02020603050405020304" pitchFamily="18" charset="0"/>
              </a:rPr>
              <a:t>	</a:t>
            </a:r>
          </a:p>
          <a:p>
            <a:pPr marL="514350" lvl="1" indent="0">
              <a:spcBef>
                <a:spcPts val="0"/>
              </a:spcBef>
              <a:spcAft>
                <a:spcPts val="800"/>
              </a:spcAft>
              <a:buNone/>
            </a:pPr>
            <a:r>
              <a:rPr lang="en-US" sz="2500" dirty="0">
                <a:ea typeface="Calibri" panose="020F0502020204030204" pitchFamily="34" charset="0"/>
                <a:cs typeface="Times New Roman" panose="02020603050405020304" pitchFamily="18" charset="0"/>
              </a:rPr>
              <a:t>	</a:t>
            </a:r>
          </a:p>
          <a:p>
            <a:pPr marL="514350" lvl="1" indent="0">
              <a:spcBef>
                <a:spcPts val="0"/>
              </a:spcBef>
              <a:spcAft>
                <a:spcPts val="800"/>
              </a:spcAft>
              <a:buNone/>
            </a:pPr>
            <a:endParaRPr lang="en-US" sz="2000" dirty="0">
              <a:ea typeface="Calibri" panose="020F0502020204030204" pitchFamily="34" charset="0"/>
              <a:cs typeface="Times New Roman" panose="02020603050405020304" pitchFamily="18" charset="0"/>
            </a:endParaRPr>
          </a:p>
          <a:p>
            <a:pPr marL="457200" lvl="1" indent="0">
              <a:lnSpc>
                <a:spcPct val="107000"/>
              </a:lnSpc>
              <a:spcBef>
                <a:spcPts val="0"/>
              </a:spcBef>
              <a:spcAft>
                <a:spcPts val="800"/>
              </a:spcAft>
              <a:buFont typeface="Arial" panose="020B0604020202020204" pitchFamily="34" charset="0"/>
              <a:buNone/>
            </a:pPr>
            <a:r>
              <a:rPr lang="en-US" sz="2000" dirty="0">
                <a:ea typeface="Calibri" panose="020F0502020204030204" pitchFamily="34" charset="0"/>
                <a:cs typeface="Times New Roman" panose="02020603050405020304" pitchFamily="18" charset="0"/>
              </a:rPr>
              <a:t>		</a:t>
            </a:r>
          </a:p>
          <a:p>
            <a:pPr marL="457200" lvl="1" indent="0">
              <a:lnSpc>
                <a:spcPct val="107000"/>
              </a:lnSpc>
              <a:spcBef>
                <a:spcPts val="0"/>
              </a:spcBef>
              <a:spcAft>
                <a:spcPts val="800"/>
              </a:spcAft>
              <a:buNone/>
            </a:pP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dirty="0">
                <a:latin typeface="Calibri" panose="020F0502020204030204" pitchFamily="34" charset="0"/>
                <a:cs typeface="Times New Roman" panose="02020603050405020304" pitchFamily="18" charset="0"/>
              </a:rPr>
              <a:t>	</a:t>
            </a:r>
            <a:endParaRPr lang="en-US" sz="1500" u="sng" dirty="0"/>
          </a:p>
        </p:txBody>
      </p:sp>
    </p:spTree>
    <p:extLst>
      <p:ext uri="{BB962C8B-B14F-4D97-AF65-F5344CB8AC3E}">
        <p14:creationId xmlns:p14="http://schemas.microsoft.com/office/powerpoint/2010/main" val="1008438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9EDC94-A6A1-F023-59E3-79B8ABAEDB60}"/>
              </a:ext>
            </a:extLst>
          </p:cNvPr>
          <p:cNvSpPr txBox="1"/>
          <p:nvPr/>
        </p:nvSpPr>
        <p:spPr>
          <a:xfrm rot="20387620">
            <a:off x="162621" y="1758255"/>
            <a:ext cx="9506558" cy="1477328"/>
          </a:xfrm>
          <a:prstGeom prst="rect">
            <a:avLst/>
          </a:prstGeom>
          <a:noFill/>
        </p:spPr>
        <p:txBody>
          <a:bodyPr wrap="square" rtlCol="0">
            <a:spAutoFit/>
          </a:bodyPr>
          <a:lstStyle/>
          <a:p>
            <a:r>
              <a:rPr lang="en-US" dirty="0">
                <a:latin typeface="Architects Daughter" panose="02000505000000020004" pitchFamily="2" charset="0"/>
              </a:rPr>
              <a:t>Specification, Log Transformation, Robust Standard Errors, Weighted Least Squares, OLS, Diagnostics, Residual Plot, Scatterplot Matrix, Correlation Matrix, Covariance, Autocorrelation, Collinearity Diagnostics, Ordinary Least Squares (OLS)</a:t>
            </a:r>
          </a:p>
          <a:p>
            <a:endParaRPr lang="en-US" dirty="0"/>
          </a:p>
        </p:txBody>
      </p:sp>
      <p:sp>
        <p:nvSpPr>
          <p:cNvPr id="4" name="TextBox 3">
            <a:extLst>
              <a:ext uri="{FF2B5EF4-FFF2-40B4-BE49-F238E27FC236}">
                <a16:creationId xmlns:a16="http://schemas.microsoft.com/office/drawing/2014/main" id="{31FAF23C-ADF1-4C3A-B159-D6C173E36194}"/>
              </a:ext>
            </a:extLst>
          </p:cNvPr>
          <p:cNvSpPr txBox="1"/>
          <p:nvPr/>
        </p:nvSpPr>
        <p:spPr>
          <a:xfrm rot="897781">
            <a:off x="1690686" y="4605337"/>
            <a:ext cx="4691063" cy="1754326"/>
          </a:xfrm>
          <a:prstGeom prst="rect">
            <a:avLst/>
          </a:prstGeom>
          <a:noFill/>
        </p:spPr>
        <p:txBody>
          <a:bodyPr wrap="square" rtlCol="0">
            <a:spAutoFit/>
          </a:bodyPr>
          <a:lstStyle/>
          <a:p>
            <a:r>
              <a:rPr lang="en-US" dirty="0">
                <a:latin typeface="Architects Daughter" panose="02000505000000020004" pitchFamily="2" charset="0"/>
              </a:rPr>
              <a:t>Regression, Coefficient, Intercept, Residuals, Standard Error, R Squared, Adjusted R Squared, P Value, F Statistic, ANOVA, Variance Inflation Factor, VIF, Multicollinearity, Heteroskedasticity</a:t>
            </a:r>
          </a:p>
        </p:txBody>
      </p:sp>
      <p:sp>
        <p:nvSpPr>
          <p:cNvPr id="5" name="TextBox 4">
            <a:extLst>
              <a:ext uri="{FF2B5EF4-FFF2-40B4-BE49-F238E27FC236}">
                <a16:creationId xmlns:a16="http://schemas.microsoft.com/office/drawing/2014/main" id="{C497DBAF-A66D-3FF1-AA36-3C144C217197}"/>
              </a:ext>
            </a:extLst>
          </p:cNvPr>
          <p:cNvSpPr txBox="1"/>
          <p:nvPr/>
        </p:nvSpPr>
        <p:spPr>
          <a:xfrm rot="1664738">
            <a:off x="5181600" y="3603010"/>
            <a:ext cx="7162799" cy="1200329"/>
          </a:xfrm>
          <a:prstGeom prst="rect">
            <a:avLst/>
          </a:prstGeom>
          <a:noFill/>
        </p:spPr>
        <p:txBody>
          <a:bodyPr wrap="square" rtlCol="0">
            <a:spAutoFit/>
          </a:bodyPr>
          <a:lstStyle/>
          <a:p>
            <a:r>
              <a:rPr lang="en-US" dirty="0">
                <a:latin typeface="Architects Daughter" panose="02000505000000020004" pitchFamily="2" charset="0"/>
              </a:rPr>
              <a:t>Normality Test, Durbin–Watson, Outliers, Influential Points, Leverage, Model Fit, Confidence Interval, Prediction Interval, Standardized Residuals, T Statistic, Degrees of Freedom, Error Term, Model </a:t>
            </a:r>
          </a:p>
        </p:txBody>
      </p:sp>
      <mc:AlternateContent xmlns:mc="http://schemas.openxmlformats.org/markup-compatibility/2006" xmlns:p14="http://schemas.microsoft.com/office/powerpoint/2010/main" xmlns:aink="http://schemas.microsoft.com/office/drawing/2016/ink">
        <mc:Choice Requires="p14 aink">
          <p:contentPart p14:bwMode="auto" r:id="rId2">
            <p14:nvContentPartPr>
              <p14:cNvPr id="8" name="Ink 7">
                <a:extLst>
                  <a:ext uri="{FF2B5EF4-FFF2-40B4-BE49-F238E27FC236}">
                    <a16:creationId xmlns:a16="http://schemas.microsoft.com/office/drawing/2014/main" id="{2E0E3402-A29B-7A71-3795-0010013EF573}"/>
                  </a:ext>
                </a:extLst>
              </p14:cNvPr>
              <p14:cNvContentPartPr/>
              <p14:nvPr/>
            </p14:nvContentPartPr>
            <p14:xfrm>
              <a:off x="133140" y="2806380"/>
              <a:ext cx="468360" cy="632520"/>
            </p14:xfrm>
          </p:contentPart>
        </mc:Choice>
        <mc:Fallback xmlns="">
          <p:pic>
            <p:nvPicPr>
              <p:cNvPr id="8" name="Ink 7">
                <a:extLst>
                  <a:ext uri="{FF2B5EF4-FFF2-40B4-BE49-F238E27FC236}">
                    <a16:creationId xmlns:a16="http://schemas.microsoft.com/office/drawing/2014/main" id="{2E0E3402-A29B-7A71-3795-0010013EF573}"/>
                  </a:ext>
                </a:extLst>
              </p:cNvPr>
              <p:cNvPicPr/>
              <p:nvPr/>
            </p:nvPicPr>
            <p:blipFill>
              <a:blip r:embed="rId3"/>
              <a:stretch>
                <a:fillRect/>
              </a:stretch>
            </p:blipFill>
            <p:spPr>
              <a:xfrm>
                <a:off x="70140" y="2743740"/>
                <a:ext cx="594000" cy="7581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
            <p14:nvContentPartPr>
              <p14:cNvPr id="9" name="Ink 8">
                <a:extLst>
                  <a:ext uri="{FF2B5EF4-FFF2-40B4-BE49-F238E27FC236}">
                    <a16:creationId xmlns:a16="http://schemas.microsoft.com/office/drawing/2014/main" id="{1FC6B7B9-BA67-31B9-91F1-838961B0E3AD}"/>
                  </a:ext>
                </a:extLst>
              </p14:cNvPr>
              <p14:cNvContentPartPr/>
              <p14:nvPr/>
            </p14:nvContentPartPr>
            <p14:xfrm>
              <a:off x="163740" y="371700"/>
              <a:ext cx="11715120" cy="6488280"/>
            </p14:xfrm>
          </p:contentPart>
        </mc:Choice>
        <mc:Fallback xmlns="">
          <p:pic>
            <p:nvPicPr>
              <p:cNvPr id="9" name="Ink 8">
                <a:extLst>
                  <a:ext uri="{FF2B5EF4-FFF2-40B4-BE49-F238E27FC236}">
                    <a16:creationId xmlns:a16="http://schemas.microsoft.com/office/drawing/2014/main" id="{1FC6B7B9-BA67-31B9-91F1-838961B0E3AD}"/>
                  </a:ext>
                </a:extLst>
              </p:cNvPr>
              <p:cNvPicPr/>
              <p:nvPr/>
            </p:nvPicPr>
            <p:blipFill>
              <a:blip r:embed="rId5"/>
              <a:stretch>
                <a:fillRect/>
              </a:stretch>
            </p:blipFill>
            <p:spPr>
              <a:xfrm>
                <a:off x="100740" y="308700"/>
                <a:ext cx="11840760" cy="6613920"/>
              </a:xfrm>
              <a:prstGeom prst="rect">
                <a:avLst/>
              </a:prstGeom>
            </p:spPr>
          </p:pic>
        </mc:Fallback>
      </mc:AlternateContent>
    </p:spTree>
    <p:extLst>
      <p:ext uri="{BB962C8B-B14F-4D97-AF65-F5344CB8AC3E}">
        <p14:creationId xmlns:p14="http://schemas.microsoft.com/office/powerpoint/2010/main" val="13936927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FEC480-B650-9B73-061B-D02519440F32}"/>
              </a:ext>
            </a:extLst>
          </p:cNvPr>
          <p:cNvSpPr txBox="1"/>
          <p:nvPr/>
        </p:nvSpPr>
        <p:spPr>
          <a:xfrm>
            <a:off x="2447924" y="599867"/>
            <a:ext cx="6410325" cy="1446550"/>
          </a:xfrm>
          <a:prstGeom prst="rect">
            <a:avLst/>
          </a:prstGeom>
          <a:noFill/>
        </p:spPr>
        <p:txBody>
          <a:bodyPr wrap="square">
            <a:spAutoFit/>
          </a:bodyPr>
          <a:lstStyle/>
          <a:p>
            <a:pPr marL="514350" marR="0" lvl="1"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4400" b="1" i="0" u="sng" strike="noStrike" kern="1200" cap="none" spc="0" normalizeH="0" baseline="0" noProof="0" dirty="0">
                <a:ln>
                  <a:noFill/>
                </a:ln>
                <a:solidFill>
                  <a:srgbClr val="05AE8F"/>
                </a:solidFill>
                <a:effectLst/>
                <a:uLnTx/>
                <a:uFillTx/>
                <a:latin typeface="Calibri" panose="020F0502020204030204"/>
                <a:ea typeface="+mn-ea"/>
                <a:cs typeface="+mn-cs"/>
              </a:rPr>
              <a:t>Other tools for enhanced performance.</a:t>
            </a:r>
          </a:p>
        </p:txBody>
      </p:sp>
      <p:graphicFrame>
        <p:nvGraphicFramePr>
          <p:cNvPr id="4" name="Table 3">
            <a:extLst>
              <a:ext uri="{FF2B5EF4-FFF2-40B4-BE49-F238E27FC236}">
                <a16:creationId xmlns:a16="http://schemas.microsoft.com/office/drawing/2014/main" id="{8861E76A-2F61-F04D-6893-BEA6E061C38D}"/>
              </a:ext>
            </a:extLst>
          </p:cNvPr>
          <p:cNvGraphicFramePr>
            <a:graphicFrameLocks noGrp="1"/>
          </p:cNvGraphicFramePr>
          <p:nvPr>
            <p:extLst>
              <p:ext uri="{D42A27DB-BD31-4B8C-83A1-F6EECF244321}">
                <p14:modId xmlns:p14="http://schemas.microsoft.com/office/powerpoint/2010/main" val="2385491426"/>
              </p:ext>
            </p:extLst>
          </p:nvPr>
        </p:nvGraphicFramePr>
        <p:xfrm>
          <a:off x="1552575" y="3034241"/>
          <a:ext cx="8607425" cy="3032760"/>
        </p:xfrm>
        <a:graphic>
          <a:graphicData uri="http://schemas.openxmlformats.org/drawingml/2006/table">
            <a:tbl>
              <a:tblPr bandRow="1">
                <a:tableStyleId>{5C22544A-7EE6-4342-B048-85BDC9FD1C3A}</a:tableStyleId>
              </a:tblPr>
              <a:tblGrid>
                <a:gridCol w="3380905">
                  <a:extLst>
                    <a:ext uri="{9D8B030D-6E8A-4147-A177-3AD203B41FA5}">
                      <a16:colId xmlns:a16="http://schemas.microsoft.com/office/drawing/2014/main" val="1534002336"/>
                    </a:ext>
                  </a:extLst>
                </a:gridCol>
                <a:gridCol w="5226520">
                  <a:extLst>
                    <a:ext uri="{9D8B030D-6E8A-4147-A177-3AD203B41FA5}">
                      <a16:colId xmlns:a16="http://schemas.microsoft.com/office/drawing/2014/main" val="3954759324"/>
                    </a:ext>
                  </a:extLst>
                </a:gridCol>
              </a:tblGrid>
              <a:tr h="370840">
                <a:tc>
                  <a:txBody>
                    <a:bodyPr/>
                    <a:lstStyle/>
                    <a:p>
                      <a:r>
                        <a:rPr lang="en-US" dirty="0"/>
                        <a:t>Observation Analysis and Correction of individual Predictors </a:t>
                      </a:r>
                    </a:p>
                  </a:txBody>
                  <a:tcPr/>
                </a:tc>
                <a:tc>
                  <a:txBody>
                    <a:bodyPr/>
                    <a:lstStyle/>
                    <a:p>
                      <a:r>
                        <a:rPr lang="en-US" dirty="0"/>
                        <a:t>Deep dive on sale and closet “MRA” neighbors</a:t>
                      </a:r>
                    </a:p>
                  </a:txBody>
                  <a:tcPr/>
                </a:tc>
                <a:extLst>
                  <a:ext uri="{0D108BD9-81ED-4DB2-BD59-A6C34878D82A}">
                    <a16:rowId xmlns:a16="http://schemas.microsoft.com/office/drawing/2014/main" val="387348089"/>
                  </a:ext>
                </a:extLst>
              </a:tr>
              <a:tr h="370840">
                <a:tc>
                  <a:txBody>
                    <a:bodyPr/>
                    <a:lstStyle/>
                    <a:p>
                      <a:r>
                        <a:rPr lang="en-US" dirty="0"/>
                        <a:t>Mean Centering</a:t>
                      </a:r>
                    </a:p>
                  </a:txBody>
                  <a:tcPr/>
                </a:tc>
                <a:tc>
                  <a:txBody>
                    <a:bodyPr/>
                    <a:lstStyle/>
                    <a:p>
                      <a:r>
                        <a:rPr lang="en-US" dirty="0"/>
                        <a:t>Subtract the mean of the predictor from each observation</a:t>
                      </a:r>
                    </a:p>
                  </a:txBody>
                  <a:tcPr/>
                </a:tc>
                <a:extLst>
                  <a:ext uri="{0D108BD9-81ED-4DB2-BD59-A6C34878D82A}">
                    <a16:rowId xmlns:a16="http://schemas.microsoft.com/office/drawing/2014/main" val="3556601052"/>
                  </a:ext>
                </a:extLst>
              </a:tr>
              <a:tr h="370840">
                <a:tc>
                  <a:txBody>
                    <a:bodyPr/>
                    <a:lstStyle/>
                    <a:p>
                      <a:r>
                        <a:rPr lang="en-US" dirty="0"/>
                        <a:t>Trimming</a:t>
                      </a:r>
                    </a:p>
                  </a:txBody>
                  <a:tcPr/>
                </a:tc>
                <a:tc>
                  <a:txBody>
                    <a:bodyPr/>
                    <a:lstStyle/>
                    <a:p>
                      <a:r>
                        <a:rPr lang="en-US" dirty="0"/>
                        <a:t>Wack a mole, Filterer edits</a:t>
                      </a:r>
                    </a:p>
                  </a:txBody>
                  <a:tcPr/>
                </a:tc>
                <a:extLst>
                  <a:ext uri="{0D108BD9-81ED-4DB2-BD59-A6C34878D82A}">
                    <a16:rowId xmlns:a16="http://schemas.microsoft.com/office/drawing/2014/main" val="4134776289"/>
                  </a:ext>
                </a:extLst>
              </a:tr>
              <a:tr h="370840">
                <a:tc>
                  <a:txBody>
                    <a:bodyPr/>
                    <a:lstStyle/>
                    <a:p>
                      <a:r>
                        <a:rPr lang="en-US" dirty="0" err="1"/>
                        <a:t>Winsorizing</a:t>
                      </a:r>
                      <a:endParaRPr lang="en-US" dirty="0"/>
                    </a:p>
                  </a:txBody>
                  <a:tcPr/>
                </a:tc>
                <a:tc>
                  <a:txBody>
                    <a:bodyPr/>
                    <a:lstStyle/>
                    <a:p>
                      <a:r>
                        <a:rPr lang="en-US" dirty="0"/>
                        <a:t>Capping at certain percentiles i.e., 10</a:t>
                      </a:r>
                      <a:r>
                        <a:rPr lang="en-US" baseline="30000" dirty="0"/>
                        <a:t>th</a:t>
                      </a:r>
                      <a:r>
                        <a:rPr lang="en-US" dirty="0"/>
                        <a:t> and 90th</a:t>
                      </a:r>
                    </a:p>
                  </a:txBody>
                  <a:tcPr/>
                </a:tc>
                <a:extLst>
                  <a:ext uri="{0D108BD9-81ED-4DB2-BD59-A6C34878D82A}">
                    <a16:rowId xmlns:a16="http://schemas.microsoft.com/office/drawing/2014/main" val="3840639821"/>
                  </a:ext>
                </a:extLst>
              </a:tr>
              <a:tr h="370840">
                <a:tc>
                  <a:txBody>
                    <a:bodyPr/>
                    <a:lstStyle/>
                    <a:p>
                      <a:r>
                        <a:rPr lang="en-US" dirty="0"/>
                        <a:t>Non-linear Transformations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Powers, roots, logs, inverse, binary, and group c</a:t>
                      </a:r>
                      <a:r>
                        <a:rPr lang="en-US" b="0" dirty="0"/>
                        <a:t>ategorization</a:t>
                      </a:r>
                    </a:p>
                  </a:txBody>
                  <a:tcPr/>
                </a:tc>
                <a:extLst>
                  <a:ext uri="{0D108BD9-81ED-4DB2-BD59-A6C34878D82A}">
                    <a16:rowId xmlns:a16="http://schemas.microsoft.com/office/drawing/2014/main" val="3962616452"/>
                  </a:ext>
                </a:extLst>
              </a:tr>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781739873"/>
                  </a:ext>
                </a:extLst>
              </a:tr>
            </a:tbl>
          </a:graphicData>
        </a:graphic>
      </p:graphicFrame>
    </p:spTree>
    <p:extLst>
      <p:ext uri="{BB962C8B-B14F-4D97-AF65-F5344CB8AC3E}">
        <p14:creationId xmlns:p14="http://schemas.microsoft.com/office/powerpoint/2010/main" val="18306896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1DF9832-D52F-565A-C98B-8DBA6EF376B4}"/>
              </a:ext>
            </a:extLst>
          </p:cNvPr>
          <p:cNvSpPr>
            <a:spLocks noGrp="1"/>
          </p:cNvSpPr>
          <p:nvPr>
            <p:ph type="title"/>
          </p:nvPr>
        </p:nvSpPr>
        <p:spPr>
          <a:xfrm>
            <a:off x="1137035" y="609600"/>
            <a:ext cx="3595678" cy="1330839"/>
          </a:xfrm>
        </p:spPr>
        <p:txBody>
          <a:bodyPr vert="horz" lIns="91440" tIns="45720" rIns="91440" bIns="45720" rtlCol="0" anchor="ctr">
            <a:normAutofit/>
          </a:bodyPr>
          <a:lstStyle/>
          <a:p>
            <a:pPr>
              <a:lnSpc>
                <a:spcPct val="90000"/>
              </a:lnSpc>
            </a:pPr>
            <a:r>
              <a:rPr lang="en-US" sz="4000" dirty="0">
                <a:solidFill>
                  <a:schemeClr val="tx1"/>
                </a:solidFill>
              </a:rPr>
              <a:t>Effective MRA Models require:</a:t>
            </a:r>
          </a:p>
        </p:txBody>
      </p:sp>
      <p:sp>
        <p:nvSpPr>
          <p:cNvPr id="3" name="Content Placeholder 2">
            <a:extLst>
              <a:ext uri="{FF2B5EF4-FFF2-40B4-BE49-F238E27FC236}">
                <a16:creationId xmlns:a16="http://schemas.microsoft.com/office/drawing/2014/main" id="{D6BAF7E0-B15D-ED8F-4038-2E11D27C47D5}"/>
              </a:ext>
            </a:extLst>
          </p:cNvPr>
          <p:cNvSpPr>
            <a:spLocks noGrp="1"/>
          </p:cNvSpPr>
          <p:nvPr>
            <p:ph sz="quarter" idx="18"/>
          </p:nvPr>
        </p:nvSpPr>
        <p:spPr>
          <a:xfrm>
            <a:off x="564432" y="2105325"/>
            <a:ext cx="4368728" cy="2147079"/>
          </a:xfrm>
        </p:spPr>
        <p:txBody>
          <a:bodyPr vert="horz" lIns="91440" tIns="45720" rIns="91440" bIns="45720" rtlCol="0">
            <a:normAutofit/>
          </a:bodyPr>
          <a:lstStyle/>
          <a:p>
            <a:pPr indent="-228600">
              <a:lnSpc>
                <a:spcPct val="90000"/>
              </a:lnSpc>
              <a:buFont typeface="Arial" panose="020B0604020202020204" pitchFamily="34" charset="0"/>
              <a:buChar char="•"/>
            </a:pPr>
            <a:r>
              <a:rPr lang="en-US" dirty="0">
                <a:effectLst/>
              </a:rPr>
              <a:t>Accurate property characteristics and data</a:t>
            </a:r>
          </a:p>
          <a:p>
            <a:pPr indent="-228600">
              <a:lnSpc>
                <a:spcPct val="90000"/>
              </a:lnSpc>
              <a:buFont typeface="Arial" panose="020B0604020202020204" pitchFamily="34" charset="0"/>
              <a:buChar char="•"/>
            </a:pPr>
            <a:r>
              <a:rPr lang="en-US" dirty="0">
                <a:effectLst/>
              </a:rPr>
              <a:t>Location and proximity data</a:t>
            </a:r>
          </a:p>
          <a:p>
            <a:pPr indent="-228600">
              <a:lnSpc>
                <a:spcPct val="90000"/>
              </a:lnSpc>
              <a:buFont typeface="Arial" panose="020B0604020202020204" pitchFamily="34" charset="0"/>
              <a:buChar char="•"/>
            </a:pPr>
            <a:r>
              <a:rPr lang="en-US" dirty="0">
                <a:effectLst/>
              </a:rPr>
              <a:t>Adequate Sales</a:t>
            </a:r>
          </a:p>
          <a:p>
            <a:pPr indent="-228600">
              <a:lnSpc>
                <a:spcPct val="90000"/>
              </a:lnSpc>
              <a:buFont typeface="Arial" panose="020B0604020202020204" pitchFamily="34" charset="0"/>
              <a:buChar char="•"/>
            </a:pPr>
            <a:r>
              <a:rPr lang="en-US" dirty="0"/>
              <a:t>Good Modeling Procedures</a:t>
            </a:r>
            <a:endParaRPr lang="en-US" dirty="0">
              <a:effectLst/>
            </a:endParaRPr>
          </a:p>
          <a:p>
            <a:pPr>
              <a:lnSpc>
                <a:spcPct val="90000"/>
              </a:lnSpc>
            </a:pPr>
            <a:endParaRPr lang="en-US" sz="2000" dirty="0"/>
          </a:p>
        </p:txBody>
      </p:sp>
      <p:pic>
        <p:nvPicPr>
          <p:cNvPr id="7" name="Content Placeholder 6" descr="Hands holding puzzle pieces">
            <a:extLst>
              <a:ext uri="{FF2B5EF4-FFF2-40B4-BE49-F238E27FC236}">
                <a16:creationId xmlns:a16="http://schemas.microsoft.com/office/drawing/2014/main" id="{076E8383-855C-9761-6184-80A00DFA2FE2}"/>
              </a:ext>
            </a:extLst>
          </p:cNvPr>
          <p:cNvPicPr>
            <a:picLocks noGrp="1" noChangeAspect="1"/>
          </p:cNvPicPr>
          <p:nvPr>
            <p:ph sz="quarter" idx="17"/>
          </p:nvPr>
        </p:nvPicPr>
        <p:blipFill rotWithShape="1">
          <a:blip r:embed="rId3">
            <a:extLst>
              <a:ext uri="{28A0092B-C50C-407E-A947-70E740481C1C}">
                <a14:useLocalDpi xmlns:a14="http://schemas.microsoft.com/office/drawing/2010/main" val="0"/>
              </a:ext>
            </a:extLst>
          </a:blip>
          <a:srcRect l="11008" r="12677"/>
          <a:stretch/>
        </p:blipFill>
        <p:spPr>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p:spPr>
      </p:pic>
    </p:spTree>
    <p:extLst>
      <p:ext uri="{BB962C8B-B14F-4D97-AF65-F5344CB8AC3E}">
        <p14:creationId xmlns:p14="http://schemas.microsoft.com/office/powerpoint/2010/main" val="28738027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Content Placeholder 26">
            <a:extLst>
              <a:ext uri="{FF2B5EF4-FFF2-40B4-BE49-F238E27FC236}">
                <a16:creationId xmlns:a16="http://schemas.microsoft.com/office/drawing/2014/main" id="{9F1063D5-1FE6-4DE2-EDB2-338600804A6E}"/>
              </a:ext>
            </a:extLst>
          </p:cNvPr>
          <p:cNvPicPr>
            <a:picLocks noGrp="1" noChangeAspect="1"/>
          </p:cNvPicPr>
          <p:nvPr>
            <p:ph sz="quarter" idx="17"/>
          </p:nvPr>
        </p:nvPicPr>
        <p:blipFill rotWithShape="1">
          <a:blip r:embed="rId3"/>
          <a:srcRect b="16561"/>
          <a:stretch/>
        </p:blipFill>
        <p:spPr>
          <a:xfrm>
            <a:off x="2519309" y="10"/>
            <a:ext cx="9669642" cy="6857990"/>
          </a:xfrm>
          <a:prstGeom prst="rect">
            <a:avLst/>
          </a:prstGeom>
        </p:spPr>
      </p:pic>
      <p:sp>
        <p:nvSpPr>
          <p:cNvPr id="56" name="Rectangle 5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B354D00-AAB1-24FC-74ED-5010D3E56011}"/>
              </a:ext>
            </a:extLst>
          </p:cNvPr>
          <p:cNvSpPr>
            <a:spLocks noGrp="1"/>
          </p:cNvSpPr>
          <p:nvPr>
            <p:ph sz="quarter" idx="18"/>
          </p:nvPr>
        </p:nvSpPr>
        <p:spPr>
          <a:xfrm>
            <a:off x="182731" y="401215"/>
            <a:ext cx="6015361" cy="566451"/>
          </a:xfrm>
        </p:spPr>
        <p:txBody>
          <a:bodyPr vert="horz" lIns="91440" tIns="45720" rIns="91440" bIns="45720" rtlCol="0">
            <a:normAutofit fontScale="92500"/>
          </a:bodyPr>
          <a:lstStyle/>
          <a:p>
            <a:pPr>
              <a:lnSpc>
                <a:spcPct val="90000"/>
              </a:lnSpc>
            </a:pPr>
            <a:r>
              <a:rPr lang="en-US" sz="2400" b="1" i="1" dirty="0">
                <a:latin typeface="+mj-lt"/>
                <a:cs typeface="Cavolini" panose="020B0502040204020203" pitchFamily="66" charset="0"/>
              </a:rPr>
              <a:t>Good model building is both an art and a science.</a:t>
            </a:r>
          </a:p>
        </p:txBody>
      </p:sp>
      <p:sp>
        <p:nvSpPr>
          <p:cNvPr id="30" name="Content Placeholder 2">
            <a:extLst>
              <a:ext uri="{FF2B5EF4-FFF2-40B4-BE49-F238E27FC236}">
                <a16:creationId xmlns:a16="http://schemas.microsoft.com/office/drawing/2014/main" id="{2B7F810C-8480-C77E-0EC5-165F6FBBB3A6}"/>
              </a:ext>
            </a:extLst>
          </p:cNvPr>
          <p:cNvSpPr txBox="1">
            <a:spLocks/>
          </p:cNvSpPr>
          <p:nvPr/>
        </p:nvSpPr>
        <p:spPr>
          <a:xfrm>
            <a:off x="221186" y="1486390"/>
            <a:ext cx="4602333" cy="4435636"/>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125000"/>
              </a:lnSpc>
              <a:spcBef>
                <a:spcPts val="1000"/>
              </a:spcBef>
              <a:spcAft>
                <a:spcPts val="600"/>
              </a:spcAft>
              <a:buFont typeface="Arial" panose="020B0604020202020204" pitchFamily="34" charset="0"/>
              <a:buNone/>
              <a:defRPr sz="1800" b="0" kern="1200">
                <a:solidFill>
                  <a:schemeClr val="tx1"/>
                </a:solidFill>
                <a:latin typeface="+mn-lt"/>
                <a:ea typeface="+mn-ea"/>
                <a:cs typeface="+mn-cs"/>
              </a:defRPr>
            </a:lvl1pPr>
            <a:lvl2pPr marL="283464" indent="-228600" algn="l" defTabSz="914400" rtl="0" eaLnBrk="1" latinLnBrk="0" hangingPunct="1">
              <a:lnSpc>
                <a:spcPct val="125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2pPr>
            <a:lvl3pPr marL="566928" indent="-228600" algn="l" defTabSz="914400" rtl="0" eaLnBrk="1" latinLnBrk="0" hangingPunct="1">
              <a:lnSpc>
                <a:spcPct val="125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3pPr>
            <a:lvl4pPr marL="850392" indent="-228600" algn="l" defTabSz="914400" rtl="0" eaLnBrk="1" latinLnBrk="0" hangingPunct="1">
              <a:lnSpc>
                <a:spcPct val="125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4pPr>
            <a:lvl5pPr marL="1133856" indent="-228600" algn="l" defTabSz="914400" rtl="0" eaLnBrk="1" latinLnBrk="0" hangingPunct="1">
              <a:lnSpc>
                <a:spcPct val="125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sz="2000" dirty="0">
                <a:cs typeface="Calibri" panose="020F0502020204030204" pitchFamily="34" charset="0"/>
              </a:rPr>
              <a:t>Market modeling is an iterative process, which requires refinement and testing of data elements and various options to achieve best results.</a:t>
            </a:r>
          </a:p>
          <a:p>
            <a:pPr>
              <a:lnSpc>
                <a:spcPct val="90000"/>
              </a:lnSpc>
            </a:pPr>
            <a:endParaRPr lang="en-US" sz="2000" i="1" u="sng" dirty="0">
              <a:cs typeface="Calibri" panose="020F0502020204030204" pitchFamily="34" charset="0"/>
            </a:endParaRPr>
          </a:p>
          <a:p>
            <a:pPr>
              <a:lnSpc>
                <a:spcPct val="90000"/>
              </a:lnSpc>
            </a:pPr>
            <a:r>
              <a:rPr lang="en-US" sz="2000" i="1" u="sng" dirty="0">
                <a:cs typeface="Calibri" panose="020F0502020204030204" pitchFamily="34" charset="0"/>
              </a:rPr>
              <a:t>Accuracy</a:t>
            </a:r>
            <a:r>
              <a:rPr lang="en-US" sz="2000" dirty="0">
                <a:cs typeface="Calibri" panose="020F0502020204030204" pitchFamily="34" charset="0"/>
              </a:rPr>
              <a:t> and </a:t>
            </a:r>
            <a:r>
              <a:rPr lang="en-US" sz="2000" i="1" u="sng" dirty="0">
                <a:cs typeface="Calibri" panose="020F0502020204030204" pitchFamily="34" charset="0"/>
              </a:rPr>
              <a:t>Explainability</a:t>
            </a:r>
            <a:r>
              <a:rPr lang="en-US" sz="2000" dirty="0">
                <a:cs typeface="Calibri" panose="020F0502020204030204" pitchFamily="34" charset="0"/>
              </a:rPr>
              <a:t> are two important aspects of value acceptability.</a:t>
            </a:r>
          </a:p>
          <a:p>
            <a:pPr>
              <a:lnSpc>
                <a:spcPct val="90000"/>
              </a:lnSpc>
            </a:pPr>
            <a:r>
              <a:rPr lang="en-US" sz="2000" i="1" u="sng" dirty="0">
                <a:cs typeface="Calibri" panose="020F0502020204030204" pitchFamily="34" charset="0"/>
              </a:rPr>
              <a:t>Accuracy</a:t>
            </a:r>
            <a:r>
              <a:rPr lang="en-US" sz="2000" dirty="0">
                <a:cs typeface="Calibri" panose="020F0502020204030204" pitchFamily="34" charset="0"/>
              </a:rPr>
              <a:t> is the most important aspect of appraisal performance.  Accuracy is something that can be assessed through  objective statistical methods and analysis.</a:t>
            </a:r>
          </a:p>
          <a:p>
            <a:pPr>
              <a:lnSpc>
                <a:spcPct val="90000"/>
              </a:lnSpc>
            </a:pPr>
            <a:r>
              <a:rPr lang="en-US" sz="2000" i="1" u="sng" dirty="0">
                <a:cs typeface="Calibri" panose="020F0502020204030204" pitchFamily="34" charset="0"/>
              </a:rPr>
              <a:t>Explainability</a:t>
            </a:r>
            <a:r>
              <a:rPr lang="en-US" sz="2000" dirty="0">
                <a:cs typeface="Calibri" panose="020F0502020204030204" pitchFamily="34" charset="0"/>
              </a:rPr>
              <a:t> is critical towards promoting public confidence and understanding.</a:t>
            </a:r>
          </a:p>
        </p:txBody>
      </p:sp>
    </p:spTree>
    <p:extLst>
      <p:ext uri="{BB962C8B-B14F-4D97-AF65-F5344CB8AC3E}">
        <p14:creationId xmlns:p14="http://schemas.microsoft.com/office/powerpoint/2010/main" val="1853417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83F81-E96E-5D2D-4EB9-DE8785C89F0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6324F65-BDC6-A005-2618-178A06EACF9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660382" y="166079"/>
            <a:ext cx="5034890" cy="6525842"/>
          </a:xfrm>
          <a:prstGeom prst="rect">
            <a:avLst/>
          </a:prstGeom>
        </p:spPr>
      </p:pic>
      <p:sp>
        <p:nvSpPr>
          <p:cNvPr id="4" name="Content Placeholder 2">
            <a:extLst>
              <a:ext uri="{FF2B5EF4-FFF2-40B4-BE49-F238E27FC236}">
                <a16:creationId xmlns:a16="http://schemas.microsoft.com/office/drawing/2014/main" id="{EF5FFAE4-4D80-FD9F-91BE-CC9F0ED2AC9D}"/>
              </a:ext>
            </a:extLst>
          </p:cNvPr>
          <p:cNvSpPr txBox="1">
            <a:spLocks/>
          </p:cNvSpPr>
          <p:nvPr/>
        </p:nvSpPr>
        <p:spPr>
          <a:xfrm>
            <a:off x="496728" y="1853565"/>
            <a:ext cx="5185194" cy="3727104"/>
          </a:xfrm>
          <a:prstGeom prst="rect">
            <a:avLst/>
          </a:prstGeom>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lvl="1" indent="0">
              <a:spcBef>
                <a:spcPts val="0"/>
              </a:spcBef>
              <a:spcAft>
                <a:spcPts val="800"/>
              </a:spcAft>
              <a:buFont typeface="Arial" panose="020B0604020202020204" pitchFamily="34" charset="0"/>
              <a:buNone/>
            </a:pPr>
            <a:r>
              <a:rPr lang="en-US" sz="2600" b="1" u="sng" dirty="0">
                <a:solidFill>
                  <a:srgbClr val="05AE8F"/>
                </a:solidFill>
              </a:rPr>
              <a:t>Statistical Summary</a:t>
            </a:r>
          </a:p>
          <a:p>
            <a:pPr marL="514350" lvl="1" indent="0">
              <a:spcBef>
                <a:spcPts val="0"/>
              </a:spcBef>
              <a:spcAft>
                <a:spcPts val="800"/>
              </a:spcAft>
              <a:buFont typeface="Arial" panose="020B0604020202020204" pitchFamily="34" charset="0"/>
              <a:buNone/>
            </a:pP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20000"/>
              </a:lnSpc>
              <a:spcBef>
                <a:spcPts val="0"/>
              </a:spcBef>
              <a:spcAft>
                <a:spcPts val="800"/>
              </a:spcAft>
              <a:buFont typeface="Arial" panose="020B0604020202020204" pitchFamily="34" charset="0"/>
              <a:buNone/>
            </a:pP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500" dirty="0">
                <a:latin typeface="Calibri" panose="020F0502020204030204" pitchFamily="34" charset="0"/>
                <a:ea typeface="Calibri" panose="020F0502020204030204" pitchFamily="34" charset="0"/>
                <a:cs typeface="Times New Roman" panose="02020603050405020304" pitchFamily="18" charset="0"/>
              </a:rPr>
              <a:t>Provides user with a list of market modeling variables 	which have at least one occurrence in the current 	population of sales available for modeling.  Note: Sales 	which have been flagged as “D” or “C” will not show as 	an occurrence.</a:t>
            </a:r>
            <a:r>
              <a:rPr lang="en-US" sz="1500" dirty="0">
                <a:latin typeface="Calibri" panose="020F0502020204030204" pitchFamily="34" charset="0"/>
                <a:cs typeface="Times New Roman" panose="02020603050405020304" pitchFamily="18" charset="0"/>
              </a:rPr>
              <a:t>	</a:t>
            </a:r>
          </a:p>
          <a:p>
            <a:pPr marL="457200" lvl="1" indent="0">
              <a:lnSpc>
                <a:spcPct val="120000"/>
              </a:lnSpc>
              <a:spcBef>
                <a:spcPts val="0"/>
              </a:spcBef>
              <a:spcAft>
                <a:spcPts val="800"/>
              </a:spcAft>
              <a:buFont typeface="Arial" panose="020B0604020202020204" pitchFamily="34" charset="0"/>
              <a:buNone/>
            </a:pPr>
            <a:endParaRPr lang="en-US" sz="1500" dirty="0">
              <a:latin typeface="Calibri" panose="020F0502020204030204" pitchFamily="34" charset="0"/>
              <a:cs typeface="Times New Roman" panose="02020603050405020304" pitchFamily="18" charset="0"/>
            </a:endParaRPr>
          </a:p>
          <a:p>
            <a:pPr marL="457200" lvl="1" indent="0">
              <a:lnSpc>
                <a:spcPct val="120000"/>
              </a:lnSpc>
              <a:spcBef>
                <a:spcPts val="0"/>
              </a:spcBef>
              <a:spcAft>
                <a:spcPts val="800"/>
              </a:spcAft>
              <a:buNone/>
            </a:pPr>
            <a:r>
              <a:rPr lang="en-US" sz="1500" dirty="0">
                <a:latin typeface="Calibri" panose="020F0502020204030204" pitchFamily="34" charset="0"/>
                <a:cs typeface="Times New Roman" panose="02020603050405020304" pitchFamily="18" charset="0"/>
              </a:rPr>
              <a:t>	Total = Total number of variables with an observation.</a:t>
            </a:r>
          </a:p>
          <a:p>
            <a:pPr marL="457200" lvl="1" indent="0">
              <a:lnSpc>
                <a:spcPct val="120000"/>
              </a:lnSpc>
              <a:spcBef>
                <a:spcPts val="0"/>
              </a:spcBef>
              <a:spcAft>
                <a:spcPts val="800"/>
              </a:spcAft>
              <a:buFont typeface="Arial" panose="020B0604020202020204" pitchFamily="34" charset="0"/>
              <a:buNone/>
            </a:pPr>
            <a:r>
              <a:rPr lang="en-US" sz="1500" dirty="0">
                <a:latin typeface="Calibri" panose="020F0502020204030204" pitchFamily="34" charset="0"/>
                <a:cs typeface="Times New Roman" panose="02020603050405020304" pitchFamily="18" charset="0"/>
              </a:rPr>
              <a:t>	</a:t>
            </a:r>
          </a:p>
          <a:p>
            <a:pPr marL="457200" lvl="1" indent="0">
              <a:lnSpc>
                <a:spcPct val="120000"/>
              </a:lnSpc>
              <a:spcBef>
                <a:spcPts val="0"/>
              </a:spcBef>
              <a:spcAft>
                <a:spcPts val="800"/>
              </a:spcAft>
              <a:buFont typeface="Arial" panose="020B0604020202020204" pitchFamily="34" charset="0"/>
              <a:buNone/>
            </a:pPr>
            <a:r>
              <a:rPr lang="en-US" sz="1500" dirty="0">
                <a:latin typeface="Calibri" panose="020F0502020204030204" pitchFamily="34" charset="0"/>
                <a:cs typeface="Times New Roman" panose="02020603050405020304" pitchFamily="18" charset="0"/>
              </a:rPr>
              <a:t>	Occurrences = Total number of observations in the sales 	population for each variable.</a:t>
            </a:r>
            <a:r>
              <a:rPr lang="en-US" sz="1400" dirty="0">
                <a:latin typeface="Calibri" panose="020F0502020204030204" pitchFamily="34" charset="0"/>
                <a:cs typeface="Times New Roman" panose="02020603050405020304" pitchFamily="18" charset="0"/>
              </a:rPr>
              <a:t>	</a:t>
            </a:r>
            <a:endParaRPr lang="en-US" sz="1500" dirty="0"/>
          </a:p>
        </p:txBody>
      </p:sp>
    </p:spTree>
    <p:extLst>
      <p:ext uri="{BB962C8B-B14F-4D97-AF65-F5344CB8AC3E}">
        <p14:creationId xmlns:p14="http://schemas.microsoft.com/office/powerpoint/2010/main" val="308062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A79FA5C-3617-2391-387D-F8C285597D0E}"/>
              </a:ext>
            </a:extLst>
          </p:cNvPr>
          <p:cNvGraphicFramePr>
            <a:graphicFrameLocks noGrp="1"/>
          </p:cNvGraphicFramePr>
          <p:nvPr>
            <p:extLst>
              <p:ext uri="{D42A27DB-BD31-4B8C-83A1-F6EECF244321}">
                <p14:modId xmlns:p14="http://schemas.microsoft.com/office/powerpoint/2010/main" val="2888010099"/>
              </p:ext>
            </p:extLst>
          </p:nvPr>
        </p:nvGraphicFramePr>
        <p:xfrm>
          <a:off x="1870075" y="1832186"/>
          <a:ext cx="8128000" cy="22910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457549968"/>
                    </a:ext>
                  </a:extLst>
                </a:gridCol>
                <a:gridCol w="4064000">
                  <a:extLst>
                    <a:ext uri="{9D8B030D-6E8A-4147-A177-3AD203B41FA5}">
                      <a16:colId xmlns:a16="http://schemas.microsoft.com/office/drawing/2014/main" val="1691540841"/>
                    </a:ext>
                  </a:extLst>
                </a:gridCol>
              </a:tblGrid>
              <a:tr h="370840">
                <a:tc>
                  <a:txBody>
                    <a:bodyPr/>
                    <a:lstStyle/>
                    <a:p>
                      <a:r>
                        <a:rPr lang="en-US" dirty="0"/>
                        <a:t>Foreign Terms</a:t>
                      </a:r>
                    </a:p>
                    <a:p>
                      <a:endParaRPr lang="en-US" dirty="0"/>
                    </a:p>
                  </a:txBody>
                  <a:tcPr/>
                </a:tc>
                <a:tc>
                  <a:txBody>
                    <a:bodyPr/>
                    <a:lstStyle/>
                    <a:p>
                      <a:r>
                        <a:rPr lang="en-US" dirty="0"/>
                        <a:t>Math Speak</a:t>
                      </a:r>
                    </a:p>
                  </a:txBody>
                  <a:tcPr/>
                </a:tc>
                <a:extLst>
                  <a:ext uri="{0D108BD9-81ED-4DB2-BD59-A6C34878D82A}">
                    <a16:rowId xmlns:a16="http://schemas.microsoft.com/office/drawing/2014/main" val="3798789853"/>
                  </a:ext>
                </a:extLst>
              </a:tr>
              <a:tr h="370840">
                <a:tc>
                  <a:txBody>
                    <a:bodyPr/>
                    <a:lstStyle/>
                    <a:p>
                      <a:r>
                        <a:rPr lang="en-US" dirty="0"/>
                        <a:t>Mean (NZ)</a:t>
                      </a:r>
                    </a:p>
                  </a:txBody>
                  <a:tcPr/>
                </a:tc>
                <a:tc>
                  <a:txBody>
                    <a:bodyPr/>
                    <a:lstStyle/>
                    <a:p>
                      <a:r>
                        <a:rPr lang="en-US" dirty="0"/>
                        <a:t>Average with divisor not counting NULLS or 0</a:t>
                      </a:r>
                    </a:p>
                  </a:txBody>
                  <a:tcPr/>
                </a:tc>
                <a:extLst>
                  <a:ext uri="{0D108BD9-81ED-4DB2-BD59-A6C34878D82A}">
                    <a16:rowId xmlns:a16="http://schemas.microsoft.com/office/drawing/2014/main" val="3920818931"/>
                  </a:ext>
                </a:extLst>
              </a:tr>
              <a:tr h="370840">
                <a:tc>
                  <a:txBody>
                    <a:bodyPr/>
                    <a:lstStyle/>
                    <a:p>
                      <a:r>
                        <a:rPr lang="en-US" dirty="0"/>
                        <a:t>Std Dev (NZ)</a:t>
                      </a:r>
                    </a:p>
                  </a:txBody>
                  <a:tcPr/>
                </a:tc>
                <a:tc>
                  <a:txBody>
                    <a:bodyPr/>
                    <a:lstStyle/>
                    <a:p>
                      <a:r>
                        <a:rPr lang="en-US" dirty="0"/>
                        <a:t>Pure distribution</a:t>
                      </a:r>
                    </a:p>
                  </a:txBody>
                  <a:tcPr/>
                </a:tc>
                <a:extLst>
                  <a:ext uri="{0D108BD9-81ED-4DB2-BD59-A6C34878D82A}">
                    <a16:rowId xmlns:a16="http://schemas.microsoft.com/office/drawing/2014/main" val="4036495677"/>
                  </a:ext>
                </a:extLst>
              </a:tr>
              <a:tr h="370840">
                <a:tc>
                  <a:txBody>
                    <a:bodyPr/>
                    <a:lstStyle/>
                    <a:p>
                      <a:r>
                        <a:rPr lang="en-US" dirty="0"/>
                        <a:t>Low and High Values</a:t>
                      </a:r>
                    </a:p>
                  </a:txBody>
                  <a:tcPr/>
                </a:tc>
                <a:tc>
                  <a:txBody>
                    <a:bodyPr/>
                    <a:lstStyle/>
                    <a:p>
                      <a:r>
                        <a:rPr lang="en-US" dirty="0"/>
                        <a:t>Based on Edit and Expansion Results not raw data</a:t>
                      </a:r>
                    </a:p>
                  </a:txBody>
                  <a:tcPr/>
                </a:tc>
                <a:extLst>
                  <a:ext uri="{0D108BD9-81ED-4DB2-BD59-A6C34878D82A}">
                    <a16:rowId xmlns:a16="http://schemas.microsoft.com/office/drawing/2014/main" val="1732207776"/>
                  </a:ext>
                </a:extLst>
              </a:tr>
            </a:tbl>
          </a:graphicData>
        </a:graphic>
      </p:graphicFrame>
    </p:spTree>
    <p:extLst>
      <p:ext uri="{BB962C8B-B14F-4D97-AF65-F5344CB8AC3E}">
        <p14:creationId xmlns:p14="http://schemas.microsoft.com/office/powerpoint/2010/main" val="4070128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BA2F4-43AF-C2DB-A621-7167E5520FE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C914751-7ADE-FFCF-F52B-24389FFD700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657014" y="166079"/>
            <a:ext cx="5041625" cy="6525842"/>
          </a:xfrm>
          <a:prstGeom prst="rect">
            <a:avLst/>
          </a:prstGeom>
        </p:spPr>
      </p:pic>
      <p:sp>
        <p:nvSpPr>
          <p:cNvPr id="2" name="Content Placeholder 2">
            <a:extLst>
              <a:ext uri="{FF2B5EF4-FFF2-40B4-BE49-F238E27FC236}">
                <a16:creationId xmlns:a16="http://schemas.microsoft.com/office/drawing/2014/main" id="{852A7B2B-E828-94B4-692D-D8194E78D0D9}"/>
              </a:ext>
            </a:extLst>
          </p:cNvPr>
          <p:cNvSpPr txBox="1">
            <a:spLocks/>
          </p:cNvSpPr>
          <p:nvPr/>
        </p:nvSpPr>
        <p:spPr>
          <a:xfrm>
            <a:off x="625048" y="1646382"/>
            <a:ext cx="5325586" cy="356523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lvl="1" indent="0">
              <a:spcBef>
                <a:spcPts val="0"/>
              </a:spcBef>
              <a:spcAft>
                <a:spcPts val="800"/>
              </a:spcAft>
              <a:buFont typeface="Arial" panose="020B0604020202020204" pitchFamily="34" charset="0"/>
              <a:buNone/>
            </a:pPr>
            <a:r>
              <a:rPr lang="en-US" b="1" u="sng" dirty="0">
                <a:solidFill>
                  <a:srgbClr val="05AE8F"/>
                </a:solidFill>
              </a:rPr>
              <a:t>Correlation Matrix</a:t>
            </a:r>
          </a:p>
          <a:p>
            <a:pPr marL="514350" lvl="1" indent="0">
              <a:spcBef>
                <a:spcPts val="0"/>
              </a:spcBef>
              <a:spcAft>
                <a:spcPts val="800"/>
              </a:spcAft>
              <a:buFont typeface="Arial" panose="020B0604020202020204" pitchFamily="34" charset="0"/>
              <a:buNone/>
            </a:pPr>
            <a:endParaRPr lang="en-US" sz="900" b="1" u="sng" dirty="0">
              <a:solidFill>
                <a:srgbClr val="05AE8F"/>
              </a:solidFill>
            </a:endParaRPr>
          </a:p>
          <a:p>
            <a:pPr marL="457200" lvl="1" indent="0">
              <a:lnSpc>
                <a:spcPct val="100000"/>
              </a:lnSpc>
              <a:spcBef>
                <a:spcPts val="0"/>
              </a:spcBef>
              <a:buNone/>
            </a:pP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400" u="sng" dirty="0">
                <a:latin typeface="Calibri" panose="020F0502020204030204" pitchFamily="34" charset="0"/>
                <a:ea typeface="Calibri" panose="020F0502020204030204" pitchFamily="34" charset="0"/>
                <a:cs typeface="Times New Roman" panose="02020603050405020304" pitchFamily="18" charset="0"/>
              </a:rPr>
              <a:t>Correlation matrix </a:t>
            </a:r>
            <a:r>
              <a:rPr lang="en-US" sz="1400" dirty="0">
                <a:latin typeface="Calibri" panose="020F0502020204030204" pitchFamily="34" charset="0"/>
                <a:ea typeface="Calibri" panose="020F0502020204030204" pitchFamily="34" charset="0"/>
                <a:cs typeface="Times New Roman" panose="02020603050405020304" pitchFamily="18" charset="0"/>
              </a:rPr>
              <a:t>– is a matrix showing the pairwise 	correlation between all variables in the model (including 	the dependent variable).  Variables highly correlated with 	sale price are the most important.  Values closer to 1.00 	indicate higher correlation.</a:t>
            </a:r>
          </a:p>
          <a:p>
            <a:pPr marL="457200" lvl="1" indent="0">
              <a:lnSpc>
                <a:spcPct val="100000"/>
              </a:lnSpc>
              <a:spcBef>
                <a:spcPts val="0"/>
              </a:spcBef>
              <a:buNone/>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lvl="2">
              <a:lnSpc>
                <a:spcPct val="100000"/>
              </a:lnSpc>
              <a:spcBef>
                <a:spcPts val="0"/>
              </a:spcBef>
              <a:buFont typeface="Wingdings" panose="05000000000000000000" pitchFamily="2" charset="2"/>
              <a:buChar char="ü"/>
            </a:pPr>
            <a:r>
              <a:rPr lang="en-US" sz="1400" dirty="0">
                <a:latin typeface="Calibri" panose="020F0502020204030204" pitchFamily="34" charset="0"/>
                <a:ea typeface="Calibri" panose="020F0502020204030204" pitchFamily="34" charset="0"/>
                <a:cs typeface="Times New Roman" panose="02020603050405020304" pitchFamily="18" charset="0"/>
              </a:rPr>
              <a:t>High correlation between independent variables is less optimal</a:t>
            </a:r>
          </a:p>
          <a:p>
            <a:pPr lvl="2">
              <a:lnSpc>
                <a:spcPct val="100000"/>
              </a:lnSpc>
              <a:spcBef>
                <a:spcPts val="0"/>
              </a:spcBef>
              <a:buFont typeface="Wingdings" panose="05000000000000000000" pitchFamily="2" charset="2"/>
              <a:buChar char="ü"/>
            </a:pPr>
            <a:r>
              <a:rPr lang="en-US" sz="1400" dirty="0">
                <a:latin typeface="Calibri" panose="020F0502020204030204" pitchFamily="34" charset="0"/>
                <a:ea typeface="Calibri" panose="020F0502020204030204" pitchFamily="34" charset="0"/>
                <a:cs typeface="Times New Roman" panose="02020603050405020304" pitchFamily="18" charset="0"/>
              </a:rPr>
              <a:t>High correlation between independent variables and dependent variable is good</a:t>
            </a:r>
          </a:p>
          <a:p>
            <a:pPr marL="228600" lvl="1" indent="0">
              <a:spcBef>
                <a:spcPts val="0"/>
              </a:spcBef>
              <a:spcAft>
                <a:spcPts val="800"/>
              </a:spcAft>
              <a:buFont typeface="Arial" panose="020B0604020202020204" pitchFamily="34" charset="0"/>
              <a:buNone/>
            </a:pPr>
            <a:endParaRPr lang="en-US" sz="1500" u="sng" dirty="0"/>
          </a:p>
        </p:txBody>
      </p:sp>
    </p:spTree>
    <p:extLst>
      <p:ext uri="{BB962C8B-B14F-4D97-AF65-F5344CB8AC3E}">
        <p14:creationId xmlns:p14="http://schemas.microsoft.com/office/powerpoint/2010/main" val="4050212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FE115F2-BD1E-6F38-718E-9EE6D5F61363}"/>
              </a:ext>
            </a:extLst>
          </p:cNvPr>
          <p:cNvSpPr txBox="1"/>
          <p:nvPr/>
        </p:nvSpPr>
        <p:spPr>
          <a:xfrm>
            <a:off x="2028825" y="1323975"/>
            <a:ext cx="8353425" cy="4524315"/>
          </a:xfrm>
          <a:prstGeom prst="rect">
            <a:avLst/>
          </a:prstGeom>
          <a:noFill/>
        </p:spPr>
        <p:txBody>
          <a:bodyPr wrap="square" rtlCol="0">
            <a:spAutoFit/>
          </a:bodyPr>
          <a:lstStyle/>
          <a:p>
            <a:r>
              <a:rPr lang="en-US" dirty="0"/>
              <a:t>Correlation measures the linear association between two variables; partial correlation measures the linear association between two variables after removing the linear effects of one or more control variables. Use correlation to see raw pairwise relationships and partial correlation to see the relationship that remains once confounders are held constant. </a:t>
            </a:r>
          </a:p>
          <a:p>
            <a:r>
              <a:rPr lang="en-US" dirty="0"/>
              <a:t> </a:t>
            </a:r>
          </a:p>
          <a:p>
            <a:r>
              <a:rPr lang="en-US" dirty="0"/>
              <a:t> (Pearson’s 𝑟 ) is a single number between 1 and 1 that quantifies the strength and direction of a linear relationship between two variables. </a:t>
            </a:r>
          </a:p>
          <a:p>
            <a:r>
              <a:rPr lang="en-US" dirty="0"/>
              <a:t>𝑟=1 means a perfect positive linear relationship, </a:t>
            </a:r>
          </a:p>
          <a:p>
            <a:endParaRPr lang="en-US" dirty="0"/>
          </a:p>
          <a:p>
            <a:r>
              <a:rPr lang="en-US" dirty="0"/>
              <a:t>𝑟= −1 a perfect negative one, </a:t>
            </a:r>
          </a:p>
          <a:p>
            <a:r>
              <a:rPr lang="en-US" dirty="0"/>
              <a:t>and </a:t>
            </a:r>
          </a:p>
          <a:p>
            <a:r>
              <a:rPr lang="en-US" dirty="0"/>
              <a:t>𝑟=0  Indicates no linear relationship. </a:t>
            </a:r>
          </a:p>
          <a:p>
            <a:endParaRPr lang="en-US" dirty="0"/>
          </a:p>
          <a:p>
            <a:r>
              <a:rPr lang="en-US" dirty="0"/>
              <a:t>Correlation does not control for other variables and can be misleading when a third variable influences both variables of interest. </a:t>
            </a:r>
          </a:p>
        </p:txBody>
      </p:sp>
    </p:spTree>
    <p:extLst>
      <p:ext uri="{BB962C8B-B14F-4D97-AF65-F5344CB8AC3E}">
        <p14:creationId xmlns:p14="http://schemas.microsoft.com/office/powerpoint/2010/main" val="2350660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8C2BDF9-D6D5-2F4D-474D-0283EB5BA4AE}"/>
              </a:ext>
            </a:extLst>
          </p:cNvPr>
          <p:cNvSpPr txBox="1"/>
          <p:nvPr/>
        </p:nvSpPr>
        <p:spPr>
          <a:xfrm>
            <a:off x="2486024" y="2162562"/>
            <a:ext cx="7820025" cy="923330"/>
          </a:xfrm>
          <a:prstGeom prst="rect">
            <a:avLst/>
          </a:prstGeom>
          <a:noFill/>
        </p:spPr>
        <p:txBody>
          <a:bodyPr wrap="square" rtlCol="0">
            <a:spAutoFit/>
          </a:bodyPr>
          <a:lstStyle/>
          <a:p>
            <a:r>
              <a:rPr lang="en-US" dirty="0"/>
              <a:t>Partial correlation measures the linear association between two independent predictor variables while controlling for the effects of the other independent variables.</a:t>
            </a:r>
          </a:p>
        </p:txBody>
      </p:sp>
      <p:sp>
        <p:nvSpPr>
          <p:cNvPr id="9" name="TextBox 8">
            <a:extLst>
              <a:ext uri="{FF2B5EF4-FFF2-40B4-BE49-F238E27FC236}">
                <a16:creationId xmlns:a16="http://schemas.microsoft.com/office/drawing/2014/main" id="{7FFD77D2-0173-ABF5-5B97-493DF4DCC422}"/>
              </a:ext>
            </a:extLst>
          </p:cNvPr>
          <p:cNvSpPr txBox="1"/>
          <p:nvPr/>
        </p:nvSpPr>
        <p:spPr>
          <a:xfrm>
            <a:off x="2857500" y="1133475"/>
            <a:ext cx="7267575" cy="923330"/>
          </a:xfrm>
          <a:prstGeom prst="rect">
            <a:avLst/>
          </a:prstGeom>
          <a:noFill/>
        </p:spPr>
        <p:txBody>
          <a:bodyPr wrap="square" rtlCol="0">
            <a:spAutoFit/>
          </a:bodyPr>
          <a:lstStyle/>
          <a:p>
            <a:pPr algn="ctr"/>
            <a:r>
              <a:rPr lang="en-US" sz="5400" dirty="0"/>
              <a:t>Partial correlation</a:t>
            </a:r>
          </a:p>
        </p:txBody>
      </p:sp>
      <p:sp>
        <p:nvSpPr>
          <p:cNvPr id="10" name="TextBox 9">
            <a:extLst>
              <a:ext uri="{FF2B5EF4-FFF2-40B4-BE49-F238E27FC236}">
                <a16:creationId xmlns:a16="http://schemas.microsoft.com/office/drawing/2014/main" id="{65EF6DB5-3702-6760-D551-69F67B1D48F6}"/>
              </a:ext>
            </a:extLst>
          </p:cNvPr>
          <p:cNvSpPr txBox="1"/>
          <p:nvPr/>
        </p:nvSpPr>
        <p:spPr>
          <a:xfrm>
            <a:off x="2619375" y="3686175"/>
            <a:ext cx="7820025" cy="369332"/>
          </a:xfrm>
          <a:prstGeom prst="rect">
            <a:avLst/>
          </a:prstGeom>
          <a:noFill/>
        </p:spPr>
        <p:txBody>
          <a:bodyPr wrap="square" rtlCol="0">
            <a:spAutoFit/>
          </a:bodyPr>
          <a:lstStyle/>
          <a:p>
            <a:r>
              <a:rPr lang="en-US" dirty="0"/>
              <a:t>This is known as the crime of multicollinearity </a:t>
            </a:r>
          </a:p>
        </p:txBody>
      </p:sp>
    </p:spTree>
    <p:extLst>
      <p:ext uri="{BB962C8B-B14F-4D97-AF65-F5344CB8AC3E}">
        <p14:creationId xmlns:p14="http://schemas.microsoft.com/office/powerpoint/2010/main" val="3784071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413521-0A79-5100-C78B-D7F080E22551}"/>
              </a:ext>
            </a:extLst>
          </p:cNvPr>
          <p:cNvSpPr txBox="1"/>
          <p:nvPr/>
        </p:nvSpPr>
        <p:spPr>
          <a:xfrm>
            <a:off x="790576" y="1047750"/>
            <a:ext cx="10448924" cy="830997"/>
          </a:xfrm>
          <a:prstGeom prst="rect">
            <a:avLst/>
          </a:prstGeom>
          <a:noFill/>
        </p:spPr>
        <p:txBody>
          <a:bodyPr wrap="square" rtlCol="0">
            <a:spAutoFit/>
          </a:bodyPr>
          <a:lstStyle/>
          <a:p>
            <a:pPr algn="ctr"/>
            <a:r>
              <a:rPr lang="en-US" sz="4800" dirty="0">
                <a:latin typeface="Clarendon Hv BT" panose="02040804050505020204" pitchFamily="18" charset="0"/>
              </a:rPr>
              <a:t>The Crime of Multicollinearity </a:t>
            </a:r>
          </a:p>
        </p:txBody>
      </p:sp>
      <p:sp>
        <p:nvSpPr>
          <p:cNvPr id="3" name="TextBox 2">
            <a:extLst>
              <a:ext uri="{FF2B5EF4-FFF2-40B4-BE49-F238E27FC236}">
                <a16:creationId xmlns:a16="http://schemas.microsoft.com/office/drawing/2014/main" id="{A1306020-A22C-8D55-E75C-834381958BA9}"/>
              </a:ext>
            </a:extLst>
          </p:cNvPr>
          <p:cNvSpPr txBox="1"/>
          <p:nvPr/>
        </p:nvSpPr>
        <p:spPr>
          <a:xfrm>
            <a:off x="914400" y="2419350"/>
            <a:ext cx="10725150" cy="2862322"/>
          </a:xfrm>
          <a:prstGeom prst="rect">
            <a:avLst/>
          </a:prstGeom>
          <a:noFill/>
        </p:spPr>
        <p:txBody>
          <a:bodyPr wrap="square" rtlCol="0">
            <a:spAutoFit/>
          </a:bodyPr>
          <a:lstStyle/>
          <a:p>
            <a:pPr marL="285750" indent="-285750">
              <a:buFont typeface="Arial" panose="020B0604020202020204" pitchFamily="34" charset="0"/>
              <a:buChar char="•"/>
            </a:pPr>
            <a:r>
              <a:rPr lang="en-US" dirty="0"/>
              <a:t>Small changes in the data or which variables are included can produce large swings in estimated coefficients.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When predictors are collinear, standard errors grow, so t‑tests lose power and true effects may appear non‑significant.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Coefficients may have counterintuitive signs or magnitudes because the model is partitioning shared variation arbitrarily.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Often triggered by including the same predictor in different forms.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3558957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1496</TotalTime>
  <Words>2837</Words>
  <Application>Microsoft Office PowerPoint</Application>
  <PresentationFormat>Widescreen</PresentationFormat>
  <Paragraphs>360</Paragraphs>
  <Slides>32</Slides>
  <Notes>10</Notes>
  <HiddenSlides>2</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32</vt:i4>
      </vt:variant>
    </vt:vector>
  </HeadingPairs>
  <TitlesOfParts>
    <vt:vector size="43" baseType="lpstr">
      <vt:lpstr>Aptos</vt:lpstr>
      <vt:lpstr>Architects Daughter</vt:lpstr>
      <vt:lpstr>Arial</vt:lpstr>
      <vt:lpstr>Bookman Old Style</vt:lpstr>
      <vt:lpstr>Calibri</vt:lpstr>
      <vt:lpstr>Calibri Light</vt:lpstr>
      <vt:lpstr>Cambria Math</vt:lpstr>
      <vt:lpstr>Clarendon Hv BT</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Effective MRA Models require: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 Testing</dc:title>
  <dc:creator>Ryan Janzen</dc:creator>
  <cp:lastModifiedBy>Shawn Showman</cp:lastModifiedBy>
  <cp:revision>32</cp:revision>
  <cp:lastPrinted>2024-06-04T12:28:10Z</cp:lastPrinted>
  <dcterms:created xsi:type="dcterms:W3CDTF">2024-05-09T14:36:24Z</dcterms:created>
  <dcterms:modified xsi:type="dcterms:W3CDTF">2026-06-11T12:31:10Z</dcterms:modified>
</cp:coreProperties>
</file>