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1" r:id="rId1"/>
    <p:sldMasterId id="2147483719" r:id="rId2"/>
    <p:sldMasterId id="2147483747" r:id="rId3"/>
    <p:sldMasterId id="2147483759" r:id="rId4"/>
    <p:sldMasterId id="2147483772" r:id="rId5"/>
    <p:sldMasterId id="2147483811" r:id="rId6"/>
    <p:sldMasterId id="2147483829" r:id="rId7"/>
  </p:sldMasterIdLst>
  <p:notesMasterIdLst>
    <p:notesMasterId r:id="rId70"/>
  </p:notesMasterIdLst>
  <p:handoutMasterIdLst>
    <p:handoutMasterId r:id="rId71"/>
  </p:handoutMasterIdLst>
  <p:sldIdLst>
    <p:sldId id="1043" r:id="rId8"/>
    <p:sldId id="1078" r:id="rId9"/>
    <p:sldId id="1057" r:id="rId10"/>
    <p:sldId id="1083" r:id="rId11"/>
    <p:sldId id="1080" r:id="rId12"/>
    <p:sldId id="1104" r:id="rId13"/>
    <p:sldId id="1106" r:id="rId14"/>
    <p:sldId id="1086" r:id="rId15"/>
    <p:sldId id="1107" r:id="rId16"/>
    <p:sldId id="1088" r:id="rId17"/>
    <p:sldId id="1100" r:id="rId18"/>
    <p:sldId id="1097" r:id="rId19"/>
    <p:sldId id="1101" r:id="rId20"/>
    <p:sldId id="1099" r:id="rId21"/>
    <p:sldId id="1089" r:id="rId22"/>
    <p:sldId id="1063" r:id="rId23"/>
    <p:sldId id="1090" r:id="rId24"/>
    <p:sldId id="1091" r:id="rId25"/>
    <p:sldId id="1082" r:id="rId26"/>
    <p:sldId id="1064" r:id="rId27"/>
    <p:sldId id="1103" r:id="rId28"/>
    <p:sldId id="1066" r:id="rId29"/>
    <p:sldId id="1108" r:id="rId30"/>
    <p:sldId id="1060" r:id="rId31"/>
    <p:sldId id="938" r:id="rId32"/>
    <p:sldId id="1050" r:id="rId33"/>
    <p:sldId id="1048" r:id="rId34"/>
    <p:sldId id="1053" r:id="rId35"/>
    <p:sldId id="1054" r:id="rId36"/>
    <p:sldId id="1094" r:id="rId37"/>
    <p:sldId id="1079" r:id="rId38"/>
    <p:sldId id="1105" r:id="rId39"/>
    <p:sldId id="378" r:id="rId40"/>
    <p:sldId id="384" r:id="rId41"/>
    <p:sldId id="380" r:id="rId42"/>
    <p:sldId id="382" r:id="rId43"/>
    <p:sldId id="383" r:id="rId44"/>
    <p:sldId id="311" r:id="rId45"/>
    <p:sldId id="319" r:id="rId46"/>
    <p:sldId id="356" r:id="rId47"/>
    <p:sldId id="374" r:id="rId48"/>
    <p:sldId id="316" r:id="rId49"/>
    <p:sldId id="286" r:id="rId50"/>
    <p:sldId id="282" r:id="rId51"/>
    <p:sldId id="347" r:id="rId52"/>
    <p:sldId id="346" r:id="rId53"/>
    <p:sldId id="340" r:id="rId54"/>
    <p:sldId id="315" r:id="rId55"/>
    <p:sldId id="305" r:id="rId56"/>
    <p:sldId id="344" r:id="rId57"/>
    <p:sldId id="273" r:id="rId58"/>
    <p:sldId id="345" r:id="rId59"/>
    <p:sldId id="290" r:id="rId60"/>
    <p:sldId id="360" r:id="rId61"/>
    <p:sldId id="310" r:id="rId62"/>
    <p:sldId id="308" r:id="rId63"/>
    <p:sldId id="371" r:id="rId64"/>
    <p:sldId id="309" r:id="rId65"/>
    <p:sldId id="377" r:id="rId66"/>
    <p:sldId id="357" r:id="rId67"/>
    <p:sldId id="257" r:id="rId68"/>
    <p:sldId id="1042" r:id="rId69"/>
  </p:sldIdLst>
  <p:sldSz cx="9144000" cy="6858000" type="screen4x3"/>
  <p:notesSz cx="7099300" cy="93853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6"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99"/>
    <a:srgbClr val="FFCC66"/>
    <a:srgbClr val="FFFFFF"/>
    <a:srgbClr val="FFDDFF"/>
    <a:srgbClr val="CCFFCC"/>
    <a:srgbClr val="FFFF66"/>
    <a:srgbClr val="FFCCFF"/>
    <a:srgbClr val="FFFFCC"/>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3" autoAdjust="0"/>
    <p:restoredTop sz="94772" autoAdjust="0"/>
  </p:normalViewPr>
  <p:slideViewPr>
    <p:cSldViewPr>
      <p:cViewPr varScale="1">
        <p:scale>
          <a:sx n="75" d="100"/>
          <a:sy n="75" d="100"/>
        </p:scale>
        <p:origin x="1718" y="48"/>
      </p:cViewPr>
      <p:guideLst>
        <p:guide orient="horz" pos="2160"/>
        <p:guide pos="2880"/>
      </p:guideLst>
    </p:cSldViewPr>
  </p:slideViewPr>
  <p:outlineViewPr>
    <p:cViewPr>
      <p:scale>
        <a:sx n="33" d="100"/>
        <a:sy n="33" d="100"/>
      </p:scale>
      <p:origin x="0" y="1104"/>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2" d="100"/>
          <a:sy n="82" d="100"/>
        </p:scale>
        <p:origin x="-2888" y="-120"/>
      </p:cViewPr>
      <p:guideLst>
        <p:guide orient="horz" pos="2956"/>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990D96-BDBD-4B32-A63D-5DFC0C44AF44}" type="doc">
      <dgm:prSet loTypeId="urn:microsoft.com/office/officeart/2008/layout/LinedList" loCatId="list" qsTypeId="urn:microsoft.com/office/officeart/2005/8/quickstyle/simple4" qsCatId="simple" csTypeId="urn:microsoft.com/office/officeart/2005/8/colors/colorful5" csCatId="colorful"/>
      <dgm:spPr/>
      <dgm:t>
        <a:bodyPr/>
        <a:lstStyle/>
        <a:p>
          <a:endParaRPr lang="en-US"/>
        </a:p>
      </dgm:t>
    </dgm:pt>
    <dgm:pt modelId="{99942329-E6A2-49BA-B94A-3CC8A0316350}">
      <dgm:prSet/>
      <dgm:spPr/>
      <dgm:t>
        <a:bodyPr/>
        <a:lstStyle/>
        <a:p>
          <a:r>
            <a:rPr lang="en-US" i="1" dirty="0">
              <a:solidFill>
                <a:srgbClr val="FF0000"/>
              </a:solidFill>
            </a:rPr>
            <a:t>2026 -  4</a:t>
          </a:r>
          <a:endParaRPr lang="en-US" dirty="0">
            <a:solidFill>
              <a:srgbClr val="FF0000"/>
            </a:solidFill>
          </a:endParaRPr>
        </a:p>
      </dgm:t>
    </dgm:pt>
    <dgm:pt modelId="{0ECCF668-3A8D-4739-A570-BE4DB4C08E1B}" type="parTrans" cxnId="{F0E3DE38-95E9-40FD-B2AC-294B5DE3E50E}">
      <dgm:prSet/>
      <dgm:spPr/>
      <dgm:t>
        <a:bodyPr/>
        <a:lstStyle/>
        <a:p>
          <a:endParaRPr lang="en-US"/>
        </a:p>
      </dgm:t>
    </dgm:pt>
    <dgm:pt modelId="{1F26415F-CB79-4DAE-8257-9CF6497274AF}" type="sibTrans" cxnId="{F0E3DE38-95E9-40FD-B2AC-294B5DE3E50E}">
      <dgm:prSet/>
      <dgm:spPr/>
      <dgm:t>
        <a:bodyPr/>
        <a:lstStyle/>
        <a:p>
          <a:endParaRPr lang="en-US"/>
        </a:p>
      </dgm:t>
    </dgm:pt>
    <dgm:pt modelId="{76DFDD8B-AD65-459B-8201-2FFBECCDE70C}">
      <dgm:prSet/>
      <dgm:spPr/>
      <dgm:t>
        <a:bodyPr/>
        <a:lstStyle/>
        <a:p>
          <a:r>
            <a:rPr lang="en-US" i="1"/>
            <a:t>2025 - 12 – Appointment Year</a:t>
          </a:r>
          <a:endParaRPr lang="en-US"/>
        </a:p>
      </dgm:t>
    </dgm:pt>
    <dgm:pt modelId="{C90DB6B0-216A-46C6-8F6A-8667FC296FE1}" type="parTrans" cxnId="{BEC12E80-8FA7-46C4-A10A-33632E389284}">
      <dgm:prSet/>
      <dgm:spPr/>
      <dgm:t>
        <a:bodyPr/>
        <a:lstStyle/>
        <a:p>
          <a:endParaRPr lang="en-US"/>
        </a:p>
      </dgm:t>
    </dgm:pt>
    <dgm:pt modelId="{0D76CD33-6D62-4890-B291-A719DA8B3426}" type="sibTrans" cxnId="{BEC12E80-8FA7-46C4-A10A-33632E389284}">
      <dgm:prSet/>
      <dgm:spPr/>
      <dgm:t>
        <a:bodyPr/>
        <a:lstStyle/>
        <a:p>
          <a:endParaRPr lang="en-US"/>
        </a:p>
      </dgm:t>
    </dgm:pt>
    <dgm:pt modelId="{F478517A-DA12-4AE2-897C-8CED999FDFA0}">
      <dgm:prSet/>
      <dgm:spPr/>
      <dgm:t>
        <a:bodyPr/>
        <a:lstStyle/>
        <a:p>
          <a:r>
            <a:rPr lang="en-US" i="1"/>
            <a:t>2024 -  6</a:t>
          </a:r>
          <a:endParaRPr lang="en-US"/>
        </a:p>
      </dgm:t>
    </dgm:pt>
    <dgm:pt modelId="{DC650959-4E3D-4C2A-A101-2D5C87329CB8}" type="parTrans" cxnId="{53881DE5-0C0C-4B2B-908C-DE5F0157D511}">
      <dgm:prSet/>
      <dgm:spPr/>
      <dgm:t>
        <a:bodyPr/>
        <a:lstStyle/>
        <a:p>
          <a:endParaRPr lang="en-US"/>
        </a:p>
      </dgm:t>
    </dgm:pt>
    <dgm:pt modelId="{D7975559-A5A9-44FE-A859-F6229EABD68E}" type="sibTrans" cxnId="{53881DE5-0C0C-4B2B-908C-DE5F0157D511}">
      <dgm:prSet/>
      <dgm:spPr/>
      <dgm:t>
        <a:bodyPr/>
        <a:lstStyle/>
        <a:p>
          <a:endParaRPr lang="en-US"/>
        </a:p>
      </dgm:t>
    </dgm:pt>
    <dgm:pt modelId="{29ECA156-31E0-499E-AC90-453EAF734434}">
      <dgm:prSet/>
      <dgm:spPr/>
      <dgm:t>
        <a:bodyPr/>
        <a:lstStyle/>
        <a:p>
          <a:r>
            <a:rPr lang="en-US" i="1"/>
            <a:t>2023 - 11</a:t>
          </a:r>
          <a:endParaRPr lang="en-US"/>
        </a:p>
      </dgm:t>
    </dgm:pt>
    <dgm:pt modelId="{4C4ED686-22E9-4AD1-A974-1AF79B788C95}" type="parTrans" cxnId="{9B10040F-5045-4CE2-AA5E-D46C4E8B9FC2}">
      <dgm:prSet/>
      <dgm:spPr/>
      <dgm:t>
        <a:bodyPr/>
        <a:lstStyle/>
        <a:p>
          <a:endParaRPr lang="en-US"/>
        </a:p>
      </dgm:t>
    </dgm:pt>
    <dgm:pt modelId="{63D3C3C1-F5EA-4EBE-BB96-D30ED0392CD8}" type="sibTrans" cxnId="{9B10040F-5045-4CE2-AA5E-D46C4E8B9FC2}">
      <dgm:prSet/>
      <dgm:spPr/>
      <dgm:t>
        <a:bodyPr/>
        <a:lstStyle/>
        <a:p>
          <a:endParaRPr lang="en-US"/>
        </a:p>
      </dgm:t>
    </dgm:pt>
    <dgm:pt modelId="{838F8AA4-18C6-44FF-B56B-C29DFB9795E3}">
      <dgm:prSet/>
      <dgm:spPr/>
      <dgm:t>
        <a:bodyPr/>
        <a:lstStyle/>
        <a:p>
          <a:r>
            <a:rPr lang="en-US" i="1"/>
            <a:t>2022 - 10</a:t>
          </a:r>
          <a:endParaRPr lang="en-US"/>
        </a:p>
      </dgm:t>
    </dgm:pt>
    <dgm:pt modelId="{8F446956-2E2A-478F-A182-0037558088FB}" type="parTrans" cxnId="{8E1817D4-C538-49EF-B82A-967DBB66807D}">
      <dgm:prSet/>
      <dgm:spPr/>
      <dgm:t>
        <a:bodyPr/>
        <a:lstStyle/>
        <a:p>
          <a:endParaRPr lang="en-US"/>
        </a:p>
      </dgm:t>
    </dgm:pt>
    <dgm:pt modelId="{E547BF7A-7651-4E86-87DD-CDDB8E0D8D04}" type="sibTrans" cxnId="{8E1817D4-C538-49EF-B82A-967DBB66807D}">
      <dgm:prSet/>
      <dgm:spPr/>
      <dgm:t>
        <a:bodyPr/>
        <a:lstStyle/>
        <a:p>
          <a:endParaRPr lang="en-US"/>
        </a:p>
      </dgm:t>
    </dgm:pt>
    <dgm:pt modelId="{5850C7C0-EDBF-47DF-A84F-39BF115087A8}">
      <dgm:prSet/>
      <dgm:spPr/>
      <dgm:t>
        <a:bodyPr/>
        <a:lstStyle/>
        <a:p>
          <a:r>
            <a:rPr lang="en-US" i="1"/>
            <a:t>2021 -  6</a:t>
          </a:r>
          <a:endParaRPr lang="en-US"/>
        </a:p>
      </dgm:t>
    </dgm:pt>
    <dgm:pt modelId="{410808E4-93B1-4AC8-8E12-24EBAAB8AFA3}" type="parTrans" cxnId="{F66B497A-CB0F-464F-A825-20AC400DAF96}">
      <dgm:prSet/>
      <dgm:spPr/>
      <dgm:t>
        <a:bodyPr/>
        <a:lstStyle/>
        <a:p>
          <a:endParaRPr lang="en-US"/>
        </a:p>
      </dgm:t>
    </dgm:pt>
    <dgm:pt modelId="{9E518774-B9E6-41BB-9112-D62D5000AEE8}" type="sibTrans" cxnId="{F66B497A-CB0F-464F-A825-20AC400DAF96}">
      <dgm:prSet/>
      <dgm:spPr/>
      <dgm:t>
        <a:bodyPr/>
        <a:lstStyle/>
        <a:p>
          <a:endParaRPr lang="en-US"/>
        </a:p>
      </dgm:t>
    </dgm:pt>
    <dgm:pt modelId="{8E26F605-731D-43E3-8ECC-AD4159CFE26D}">
      <dgm:prSet/>
      <dgm:spPr/>
      <dgm:t>
        <a:bodyPr/>
        <a:lstStyle/>
        <a:p>
          <a:r>
            <a:rPr lang="en-US" i="1"/>
            <a:t>2020 - 10</a:t>
          </a:r>
          <a:endParaRPr lang="en-US"/>
        </a:p>
      </dgm:t>
    </dgm:pt>
    <dgm:pt modelId="{C955E6BD-D8AD-48C0-9144-366407BD2605}" type="parTrans" cxnId="{FC1EA642-AE21-43B0-B7D3-9B46B1BFA259}">
      <dgm:prSet/>
      <dgm:spPr/>
      <dgm:t>
        <a:bodyPr/>
        <a:lstStyle/>
        <a:p>
          <a:endParaRPr lang="en-US"/>
        </a:p>
      </dgm:t>
    </dgm:pt>
    <dgm:pt modelId="{7153454B-FE37-4B47-878F-C01C8B1165AC}" type="sibTrans" cxnId="{FC1EA642-AE21-43B0-B7D3-9B46B1BFA259}">
      <dgm:prSet/>
      <dgm:spPr/>
      <dgm:t>
        <a:bodyPr/>
        <a:lstStyle/>
        <a:p>
          <a:endParaRPr lang="en-US"/>
        </a:p>
      </dgm:t>
    </dgm:pt>
    <dgm:pt modelId="{A1708D77-878E-4E3A-B490-0A36099DA7AF}" type="pres">
      <dgm:prSet presAssocID="{58990D96-BDBD-4B32-A63D-5DFC0C44AF44}" presName="vert0" presStyleCnt="0">
        <dgm:presLayoutVars>
          <dgm:dir/>
          <dgm:animOne val="branch"/>
          <dgm:animLvl val="lvl"/>
        </dgm:presLayoutVars>
      </dgm:prSet>
      <dgm:spPr/>
    </dgm:pt>
    <dgm:pt modelId="{DFE1C20B-5132-43F9-AF10-9607B618B7CD}" type="pres">
      <dgm:prSet presAssocID="{99942329-E6A2-49BA-B94A-3CC8A0316350}" presName="thickLine" presStyleLbl="alignNode1" presStyleIdx="0" presStyleCnt="7"/>
      <dgm:spPr/>
    </dgm:pt>
    <dgm:pt modelId="{9B58D13E-72E5-4F9D-8C58-861F11D0AAD9}" type="pres">
      <dgm:prSet presAssocID="{99942329-E6A2-49BA-B94A-3CC8A0316350}" presName="horz1" presStyleCnt="0"/>
      <dgm:spPr/>
    </dgm:pt>
    <dgm:pt modelId="{A9993621-26DE-4DD2-B71D-201DDA2DDC7C}" type="pres">
      <dgm:prSet presAssocID="{99942329-E6A2-49BA-B94A-3CC8A0316350}" presName="tx1" presStyleLbl="revTx" presStyleIdx="0" presStyleCnt="7"/>
      <dgm:spPr/>
    </dgm:pt>
    <dgm:pt modelId="{6DDEA97E-6C17-45A9-A26C-84D776316B3F}" type="pres">
      <dgm:prSet presAssocID="{99942329-E6A2-49BA-B94A-3CC8A0316350}" presName="vert1" presStyleCnt="0"/>
      <dgm:spPr/>
    </dgm:pt>
    <dgm:pt modelId="{6D6355C0-5A17-4300-AE14-0B101EAFCCE9}" type="pres">
      <dgm:prSet presAssocID="{76DFDD8B-AD65-459B-8201-2FFBECCDE70C}" presName="thickLine" presStyleLbl="alignNode1" presStyleIdx="1" presStyleCnt="7"/>
      <dgm:spPr/>
    </dgm:pt>
    <dgm:pt modelId="{AFF10035-E084-4CCC-914A-73FB4CB91A75}" type="pres">
      <dgm:prSet presAssocID="{76DFDD8B-AD65-459B-8201-2FFBECCDE70C}" presName="horz1" presStyleCnt="0"/>
      <dgm:spPr/>
    </dgm:pt>
    <dgm:pt modelId="{217B900C-A6F6-4FD7-B7D3-2543A22C53FD}" type="pres">
      <dgm:prSet presAssocID="{76DFDD8B-AD65-459B-8201-2FFBECCDE70C}" presName="tx1" presStyleLbl="revTx" presStyleIdx="1" presStyleCnt="7"/>
      <dgm:spPr/>
    </dgm:pt>
    <dgm:pt modelId="{8CF7E51A-2334-4DA6-AE9D-9C7F14E9B305}" type="pres">
      <dgm:prSet presAssocID="{76DFDD8B-AD65-459B-8201-2FFBECCDE70C}" presName="vert1" presStyleCnt="0"/>
      <dgm:spPr/>
    </dgm:pt>
    <dgm:pt modelId="{93B8508E-78B9-4E66-8A18-3E5E8C2859DD}" type="pres">
      <dgm:prSet presAssocID="{F478517A-DA12-4AE2-897C-8CED999FDFA0}" presName="thickLine" presStyleLbl="alignNode1" presStyleIdx="2" presStyleCnt="7"/>
      <dgm:spPr/>
    </dgm:pt>
    <dgm:pt modelId="{C183DE13-5B1F-4F29-92FB-AA97E8EF339B}" type="pres">
      <dgm:prSet presAssocID="{F478517A-DA12-4AE2-897C-8CED999FDFA0}" presName="horz1" presStyleCnt="0"/>
      <dgm:spPr/>
    </dgm:pt>
    <dgm:pt modelId="{DF37C107-92C4-492A-8281-E705AD35DDC6}" type="pres">
      <dgm:prSet presAssocID="{F478517A-DA12-4AE2-897C-8CED999FDFA0}" presName="tx1" presStyleLbl="revTx" presStyleIdx="2" presStyleCnt="7"/>
      <dgm:spPr/>
    </dgm:pt>
    <dgm:pt modelId="{E67C0290-85C5-40DD-B459-1DB35BF5B3AC}" type="pres">
      <dgm:prSet presAssocID="{F478517A-DA12-4AE2-897C-8CED999FDFA0}" presName="vert1" presStyleCnt="0"/>
      <dgm:spPr/>
    </dgm:pt>
    <dgm:pt modelId="{3E6FB146-7016-4F56-9E2D-BD616A884A36}" type="pres">
      <dgm:prSet presAssocID="{29ECA156-31E0-499E-AC90-453EAF734434}" presName="thickLine" presStyleLbl="alignNode1" presStyleIdx="3" presStyleCnt="7"/>
      <dgm:spPr/>
    </dgm:pt>
    <dgm:pt modelId="{5A861618-9278-434A-9E1A-870B40A177F3}" type="pres">
      <dgm:prSet presAssocID="{29ECA156-31E0-499E-AC90-453EAF734434}" presName="horz1" presStyleCnt="0"/>
      <dgm:spPr/>
    </dgm:pt>
    <dgm:pt modelId="{C1CF64D2-5DBE-47A9-81AA-D0789953B73A}" type="pres">
      <dgm:prSet presAssocID="{29ECA156-31E0-499E-AC90-453EAF734434}" presName="tx1" presStyleLbl="revTx" presStyleIdx="3" presStyleCnt="7"/>
      <dgm:spPr/>
    </dgm:pt>
    <dgm:pt modelId="{8A5A8504-CF32-4442-9C2D-639CD0F7C3CA}" type="pres">
      <dgm:prSet presAssocID="{29ECA156-31E0-499E-AC90-453EAF734434}" presName="vert1" presStyleCnt="0"/>
      <dgm:spPr/>
    </dgm:pt>
    <dgm:pt modelId="{F4C019E2-2CC4-420A-9E25-2C1278C16593}" type="pres">
      <dgm:prSet presAssocID="{838F8AA4-18C6-44FF-B56B-C29DFB9795E3}" presName="thickLine" presStyleLbl="alignNode1" presStyleIdx="4" presStyleCnt="7"/>
      <dgm:spPr/>
    </dgm:pt>
    <dgm:pt modelId="{7D3B01F8-CCEB-4DEC-B289-309348E2537E}" type="pres">
      <dgm:prSet presAssocID="{838F8AA4-18C6-44FF-B56B-C29DFB9795E3}" presName="horz1" presStyleCnt="0"/>
      <dgm:spPr/>
    </dgm:pt>
    <dgm:pt modelId="{60CDBA8A-D8EF-47FB-8A59-66EF08527644}" type="pres">
      <dgm:prSet presAssocID="{838F8AA4-18C6-44FF-B56B-C29DFB9795E3}" presName="tx1" presStyleLbl="revTx" presStyleIdx="4" presStyleCnt="7"/>
      <dgm:spPr/>
    </dgm:pt>
    <dgm:pt modelId="{4E969186-440F-4350-9D4F-51C056952E56}" type="pres">
      <dgm:prSet presAssocID="{838F8AA4-18C6-44FF-B56B-C29DFB9795E3}" presName="vert1" presStyleCnt="0"/>
      <dgm:spPr/>
    </dgm:pt>
    <dgm:pt modelId="{C5DDA950-5C02-4847-BD5A-96BEC99BF3B6}" type="pres">
      <dgm:prSet presAssocID="{5850C7C0-EDBF-47DF-A84F-39BF115087A8}" presName="thickLine" presStyleLbl="alignNode1" presStyleIdx="5" presStyleCnt="7"/>
      <dgm:spPr/>
    </dgm:pt>
    <dgm:pt modelId="{3EE91FE7-DB66-4351-BE2F-A86ED58BE6E0}" type="pres">
      <dgm:prSet presAssocID="{5850C7C0-EDBF-47DF-A84F-39BF115087A8}" presName="horz1" presStyleCnt="0"/>
      <dgm:spPr/>
    </dgm:pt>
    <dgm:pt modelId="{A8C6FF45-A52E-435A-9923-176F934B8539}" type="pres">
      <dgm:prSet presAssocID="{5850C7C0-EDBF-47DF-A84F-39BF115087A8}" presName="tx1" presStyleLbl="revTx" presStyleIdx="5" presStyleCnt="7"/>
      <dgm:spPr/>
    </dgm:pt>
    <dgm:pt modelId="{CFE53509-0AC0-495D-B8F6-0E6DF8923C70}" type="pres">
      <dgm:prSet presAssocID="{5850C7C0-EDBF-47DF-A84F-39BF115087A8}" presName="vert1" presStyleCnt="0"/>
      <dgm:spPr/>
    </dgm:pt>
    <dgm:pt modelId="{5825C254-C211-4BBA-A3E4-526752A1D174}" type="pres">
      <dgm:prSet presAssocID="{8E26F605-731D-43E3-8ECC-AD4159CFE26D}" presName="thickLine" presStyleLbl="alignNode1" presStyleIdx="6" presStyleCnt="7"/>
      <dgm:spPr/>
    </dgm:pt>
    <dgm:pt modelId="{C3A07B1D-955B-4970-A3D5-729529493C40}" type="pres">
      <dgm:prSet presAssocID="{8E26F605-731D-43E3-8ECC-AD4159CFE26D}" presName="horz1" presStyleCnt="0"/>
      <dgm:spPr/>
    </dgm:pt>
    <dgm:pt modelId="{AB573094-8A49-4B7D-9C45-0A4C2FA1AF58}" type="pres">
      <dgm:prSet presAssocID="{8E26F605-731D-43E3-8ECC-AD4159CFE26D}" presName="tx1" presStyleLbl="revTx" presStyleIdx="6" presStyleCnt="7"/>
      <dgm:spPr/>
    </dgm:pt>
    <dgm:pt modelId="{27589228-F62F-4A5B-BC7D-C3BC2032B75E}" type="pres">
      <dgm:prSet presAssocID="{8E26F605-731D-43E3-8ECC-AD4159CFE26D}" presName="vert1" presStyleCnt="0"/>
      <dgm:spPr/>
    </dgm:pt>
  </dgm:ptLst>
  <dgm:cxnLst>
    <dgm:cxn modelId="{4B0ED505-0096-44AF-BAC4-4EFE77017B04}" type="presOf" srcId="{76DFDD8B-AD65-459B-8201-2FFBECCDE70C}" destId="{217B900C-A6F6-4FD7-B7D3-2543A22C53FD}" srcOrd="0" destOrd="0" presId="urn:microsoft.com/office/officeart/2008/layout/LinedList"/>
    <dgm:cxn modelId="{9B10040F-5045-4CE2-AA5E-D46C4E8B9FC2}" srcId="{58990D96-BDBD-4B32-A63D-5DFC0C44AF44}" destId="{29ECA156-31E0-499E-AC90-453EAF734434}" srcOrd="3" destOrd="0" parTransId="{4C4ED686-22E9-4AD1-A974-1AF79B788C95}" sibTransId="{63D3C3C1-F5EA-4EBE-BB96-D30ED0392CD8}"/>
    <dgm:cxn modelId="{D1458720-580E-4A4D-B421-D859BC46726E}" type="presOf" srcId="{8E26F605-731D-43E3-8ECC-AD4159CFE26D}" destId="{AB573094-8A49-4B7D-9C45-0A4C2FA1AF58}" srcOrd="0" destOrd="0" presId="urn:microsoft.com/office/officeart/2008/layout/LinedList"/>
    <dgm:cxn modelId="{DC89FF2E-8C83-45F3-84DD-CE48534C6833}" type="presOf" srcId="{58990D96-BDBD-4B32-A63D-5DFC0C44AF44}" destId="{A1708D77-878E-4E3A-B490-0A36099DA7AF}" srcOrd="0" destOrd="0" presId="urn:microsoft.com/office/officeart/2008/layout/LinedList"/>
    <dgm:cxn modelId="{166E5A35-75D0-414D-ACB3-F1F95D638360}" type="presOf" srcId="{5850C7C0-EDBF-47DF-A84F-39BF115087A8}" destId="{A8C6FF45-A52E-435A-9923-176F934B8539}" srcOrd="0" destOrd="0" presId="urn:microsoft.com/office/officeart/2008/layout/LinedList"/>
    <dgm:cxn modelId="{F0E3DE38-95E9-40FD-B2AC-294B5DE3E50E}" srcId="{58990D96-BDBD-4B32-A63D-5DFC0C44AF44}" destId="{99942329-E6A2-49BA-B94A-3CC8A0316350}" srcOrd="0" destOrd="0" parTransId="{0ECCF668-3A8D-4739-A570-BE4DB4C08E1B}" sibTransId="{1F26415F-CB79-4DAE-8257-9CF6497274AF}"/>
    <dgm:cxn modelId="{FC1EA642-AE21-43B0-B7D3-9B46B1BFA259}" srcId="{58990D96-BDBD-4B32-A63D-5DFC0C44AF44}" destId="{8E26F605-731D-43E3-8ECC-AD4159CFE26D}" srcOrd="6" destOrd="0" parTransId="{C955E6BD-D8AD-48C0-9144-366407BD2605}" sibTransId="{7153454B-FE37-4B47-878F-C01C8B1165AC}"/>
    <dgm:cxn modelId="{F66B497A-CB0F-464F-A825-20AC400DAF96}" srcId="{58990D96-BDBD-4B32-A63D-5DFC0C44AF44}" destId="{5850C7C0-EDBF-47DF-A84F-39BF115087A8}" srcOrd="5" destOrd="0" parTransId="{410808E4-93B1-4AC8-8E12-24EBAAB8AFA3}" sibTransId="{9E518774-B9E6-41BB-9112-D62D5000AEE8}"/>
    <dgm:cxn modelId="{BEC12E80-8FA7-46C4-A10A-33632E389284}" srcId="{58990D96-BDBD-4B32-A63D-5DFC0C44AF44}" destId="{76DFDD8B-AD65-459B-8201-2FFBECCDE70C}" srcOrd="1" destOrd="0" parTransId="{C90DB6B0-216A-46C6-8F6A-8667FC296FE1}" sibTransId="{0D76CD33-6D62-4890-B291-A719DA8B3426}"/>
    <dgm:cxn modelId="{2C7BCF89-22A7-4A77-B0ED-7ED69A47B435}" type="presOf" srcId="{29ECA156-31E0-499E-AC90-453EAF734434}" destId="{C1CF64D2-5DBE-47A9-81AA-D0789953B73A}" srcOrd="0" destOrd="0" presId="urn:microsoft.com/office/officeart/2008/layout/LinedList"/>
    <dgm:cxn modelId="{14169AAD-5ED7-4377-8E04-488F42A7A409}" type="presOf" srcId="{F478517A-DA12-4AE2-897C-8CED999FDFA0}" destId="{DF37C107-92C4-492A-8281-E705AD35DDC6}" srcOrd="0" destOrd="0" presId="urn:microsoft.com/office/officeart/2008/layout/LinedList"/>
    <dgm:cxn modelId="{2C592AC4-C119-46C9-84F5-527C3DAA1121}" type="presOf" srcId="{838F8AA4-18C6-44FF-B56B-C29DFB9795E3}" destId="{60CDBA8A-D8EF-47FB-8A59-66EF08527644}" srcOrd="0" destOrd="0" presId="urn:microsoft.com/office/officeart/2008/layout/LinedList"/>
    <dgm:cxn modelId="{62AEE5D0-AC04-4463-B766-26946F19D559}" type="presOf" srcId="{99942329-E6A2-49BA-B94A-3CC8A0316350}" destId="{A9993621-26DE-4DD2-B71D-201DDA2DDC7C}" srcOrd="0" destOrd="0" presId="urn:microsoft.com/office/officeart/2008/layout/LinedList"/>
    <dgm:cxn modelId="{8E1817D4-C538-49EF-B82A-967DBB66807D}" srcId="{58990D96-BDBD-4B32-A63D-5DFC0C44AF44}" destId="{838F8AA4-18C6-44FF-B56B-C29DFB9795E3}" srcOrd="4" destOrd="0" parTransId="{8F446956-2E2A-478F-A182-0037558088FB}" sibTransId="{E547BF7A-7651-4E86-87DD-CDDB8E0D8D04}"/>
    <dgm:cxn modelId="{53881DE5-0C0C-4B2B-908C-DE5F0157D511}" srcId="{58990D96-BDBD-4B32-A63D-5DFC0C44AF44}" destId="{F478517A-DA12-4AE2-897C-8CED999FDFA0}" srcOrd="2" destOrd="0" parTransId="{DC650959-4E3D-4C2A-A101-2D5C87329CB8}" sibTransId="{D7975559-A5A9-44FE-A859-F6229EABD68E}"/>
    <dgm:cxn modelId="{5728E283-69EB-40CD-ADAC-D8E4398759C9}" type="presParOf" srcId="{A1708D77-878E-4E3A-B490-0A36099DA7AF}" destId="{DFE1C20B-5132-43F9-AF10-9607B618B7CD}" srcOrd="0" destOrd="0" presId="urn:microsoft.com/office/officeart/2008/layout/LinedList"/>
    <dgm:cxn modelId="{17E35277-317A-410C-A239-6CD3ADCB35F9}" type="presParOf" srcId="{A1708D77-878E-4E3A-B490-0A36099DA7AF}" destId="{9B58D13E-72E5-4F9D-8C58-861F11D0AAD9}" srcOrd="1" destOrd="0" presId="urn:microsoft.com/office/officeart/2008/layout/LinedList"/>
    <dgm:cxn modelId="{E62B9B8D-270A-400F-BB97-C1C9F5434A69}" type="presParOf" srcId="{9B58D13E-72E5-4F9D-8C58-861F11D0AAD9}" destId="{A9993621-26DE-4DD2-B71D-201DDA2DDC7C}" srcOrd="0" destOrd="0" presId="urn:microsoft.com/office/officeart/2008/layout/LinedList"/>
    <dgm:cxn modelId="{40B3918F-BD8F-4E09-A48D-AA8CE1C972E4}" type="presParOf" srcId="{9B58D13E-72E5-4F9D-8C58-861F11D0AAD9}" destId="{6DDEA97E-6C17-45A9-A26C-84D776316B3F}" srcOrd="1" destOrd="0" presId="urn:microsoft.com/office/officeart/2008/layout/LinedList"/>
    <dgm:cxn modelId="{7780CE4E-8A00-46BA-9371-8CD615BE2177}" type="presParOf" srcId="{A1708D77-878E-4E3A-B490-0A36099DA7AF}" destId="{6D6355C0-5A17-4300-AE14-0B101EAFCCE9}" srcOrd="2" destOrd="0" presId="urn:microsoft.com/office/officeart/2008/layout/LinedList"/>
    <dgm:cxn modelId="{1A1CF531-B987-4C18-92E5-36B6C1B08B9C}" type="presParOf" srcId="{A1708D77-878E-4E3A-B490-0A36099DA7AF}" destId="{AFF10035-E084-4CCC-914A-73FB4CB91A75}" srcOrd="3" destOrd="0" presId="urn:microsoft.com/office/officeart/2008/layout/LinedList"/>
    <dgm:cxn modelId="{7576AC08-5D0D-4794-8349-388DCA5FE296}" type="presParOf" srcId="{AFF10035-E084-4CCC-914A-73FB4CB91A75}" destId="{217B900C-A6F6-4FD7-B7D3-2543A22C53FD}" srcOrd="0" destOrd="0" presId="urn:microsoft.com/office/officeart/2008/layout/LinedList"/>
    <dgm:cxn modelId="{2E9ED747-C011-4025-BF22-83E3BA72EEEB}" type="presParOf" srcId="{AFF10035-E084-4CCC-914A-73FB4CB91A75}" destId="{8CF7E51A-2334-4DA6-AE9D-9C7F14E9B305}" srcOrd="1" destOrd="0" presId="urn:microsoft.com/office/officeart/2008/layout/LinedList"/>
    <dgm:cxn modelId="{46407257-47BC-4BAE-8827-675B73918774}" type="presParOf" srcId="{A1708D77-878E-4E3A-B490-0A36099DA7AF}" destId="{93B8508E-78B9-4E66-8A18-3E5E8C2859DD}" srcOrd="4" destOrd="0" presId="urn:microsoft.com/office/officeart/2008/layout/LinedList"/>
    <dgm:cxn modelId="{F0F29540-D97B-4EA4-9CA1-76C4D9279E64}" type="presParOf" srcId="{A1708D77-878E-4E3A-B490-0A36099DA7AF}" destId="{C183DE13-5B1F-4F29-92FB-AA97E8EF339B}" srcOrd="5" destOrd="0" presId="urn:microsoft.com/office/officeart/2008/layout/LinedList"/>
    <dgm:cxn modelId="{99DEA56E-103F-4688-96AF-2D975903750C}" type="presParOf" srcId="{C183DE13-5B1F-4F29-92FB-AA97E8EF339B}" destId="{DF37C107-92C4-492A-8281-E705AD35DDC6}" srcOrd="0" destOrd="0" presId="urn:microsoft.com/office/officeart/2008/layout/LinedList"/>
    <dgm:cxn modelId="{DDCC0268-9D31-4349-8490-D3DDA3ABF303}" type="presParOf" srcId="{C183DE13-5B1F-4F29-92FB-AA97E8EF339B}" destId="{E67C0290-85C5-40DD-B459-1DB35BF5B3AC}" srcOrd="1" destOrd="0" presId="urn:microsoft.com/office/officeart/2008/layout/LinedList"/>
    <dgm:cxn modelId="{2A6E107B-DB53-4303-BE93-DED98ACE68BF}" type="presParOf" srcId="{A1708D77-878E-4E3A-B490-0A36099DA7AF}" destId="{3E6FB146-7016-4F56-9E2D-BD616A884A36}" srcOrd="6" destOrd="0" presId="urn:microsoft.com/office/officeart/2008/layout/LinedList"/>
    <dgm:cxn modelId="{651D380C-14D3-4D50-99DE-222707EFC7B5}" type="presParOf" srcId="{A1708D77-878E-4E3A-B490-0A36099DA7AF}" destId="{5A861618-9278-434A-9E1A-870B40A177F3}" srcOrd="7" destOrd="0" presId="urn:microsoft.com/office/officeart/2008/layout/LinedList"/>
    <dgm:cxn modelId="{11310284-ABCB-4380-9354-5AEE27F6A00A}" type="presParOf" srcId="{5A861618-9278-434A-9E1A-870B40A177F3}" destId="{C1CF64D2-5DBE-47A9-81AA-D0789953B73A}" srcOrd="0" destOrd="0" presId="urn:microsoft.com/office/officeart/2008/layout/LinedList"/>
    <dgm:cxn modelId="{2F916784-65D8-4F2B-99FF-8A4991751A3D}" type="presParOf" srcId="{5A861618-9278-434A-9E1A-870B40A177F3}" destId="{8A5A8504-CF32-4442-9C2D-639CD0F7C3CA}" srcOrd="1" destOrd="0" presId="urn:microsoft.com/office/officeart/2008/layout/LinedList"/>
    <dgm:cxn modelId="{8FE3A10C-971D-4A61-BEB9-07123DB15543}" type="presParOf" srcId="{A1708D77-878E-4E3A-B490-0A36099DA7AF}" destId="{F4C019E2-2CC4-420A-9E25-2C1278C16593}" srcOrd="8" destOrd="0" presId="urn:microsoft.com/office/officeart/2008/layout/LinedList"/>
    <dgm:cxn modelId="{5A183EA3-6FFC-4802-B5B0-1AB3D86174AF}" type="presParOf" srcId="{A1708D77-878E-4E3A-B490-0A36099DA7AF}" destId="{7D3B01F8-CCEB-4DEC-B289-309348E2537E}" srcOrd="9" destOrd="0" presId="urn:microsoft.com/office/officeart/2008/layout/LinedList"/>
    <dgm:cxn modelId="{614752E8-79A2-4A6D-AFDD-E274D9912127}" type="presParOf" srcId="{7D3B01F8-CCEB-4DEC-B289-309348E2537E}" destId="{60CDBA8A-D8EF-47FB-8A59-66EF08527644}" srcOrd="0" destOrd="0" presId="urn:microsoft.com/office/officeart/2008/layout/LinedList"/>
    <dgm:cxn modelId="{F5C30432-0A13-48C1-B274-7FDE0A66B414}" type="presParOf" srcId="{7D3B01F8-CCEB-4DEC-B289-309348E2537E}" destId="{4E969186-440F-4350-9D4F-51C056952E56}" srcOrd="1" destOrd="0" presId="urn:microsoft.com/office/officeart/2008/layout/LinedList"/>
    <dgm:cxn modelId="{3217DD3D-AD3D-4E8D-BE34-C655271FE52B}" type="presParOf" srcId="{A1708D77-878E-4E3A-B490-0A36099DA7AF}" destId="{C5DDA950-5C02-4847-BD5A-96BEC99BF3B6}" srcOrd="10" destOrd="0" presId="urn:microsoft.com/office/officeart/2008/layout/LinedList"/>
    <dgm:cxn modelId="{1E4A33B7-04F6-492B-A839-1BDEF03CA95C}" type="presParOf" srcId="{A1708D77-878E-4E3A-B490-0A36099DA7AF}" destId="{3EE91FE7-DB66-4351-BE2F-A86ED58BE6E0}" srcOrd="11" destOrd="0" presId="urn:microsoft.com/office/officeart/2008/layout/LinedList"/>
    <dgm:cxn modelId="{7018A6C8-1B7A-4EFC-9209-39FFA88D514C}" type="presParOf" srcId="{3EE91FE7-DB66-4351-BE2F-A86ED58BE6E0}" destId="{A8C6FF45-A52E-435A-9923-176F934B8539}" srcOrd="0" destOrd="0" presId="urn:microsoft.com/office/officeart/2008/layout/LinedList"/>
    <dgm:cxn modelId="{41F8FBEF-07BB-476B-96FB-9B557C37359F}" type="presParOf" srcId="{3EE91FE7-DB66-4351-BE2F-A86ED58BE6E0}" destId="{CFE53509-0AC0-495D-B8F6-0E6DF8923C70}" srcOrd="1" destOrd="0" presId="urn:microsoft.com/office/officeart/2008/layout/LinedList"/>
    <dgm:cxn modelId="{40C95139-3027-432B-82C2-9EBDC855BF5A}" type="presParOf" srcId="{A1708D77-878E-4E3A-B490-0A36099DA7AF}" destId="{5825C254-C211-4BBA-A3E4-526752A1D174}" srcOrd="12" destOrd="0" presId="urn:microsoft.com/office/officeart/2008/layout/LinedList"/>
    <dgm:cxn modelId="{2BEF735A-4EC1-4126-AFE2-5522BDD5D63E}" type="presParOf" srcId="{A1708D77-878E-4E3A-B490-0A36099DA7AF}" destId="{C3A07B1D-955B-4970-A3D5-729529493C40}" srcOrd="13" destOrd="0" presId="urn:microsoft.com/office/officeart/2008/layout/LinedList"/>
    <dgm:cxn modelId="{D3623B07-2E95-4A88-99E5-7A5FE7156140}" type="presParOf" srcId="{C3A07B1D-955B-4970-A3D5-729529493C40}" destId="{AB573094-8A49-4B7D-9C45-0A4C2FA1AF58}" srcOrd="0" destOrd="0" presId="urn:microsoft.com/office/officeart/2008/layout/LinedList"/>
    <dgm:cxn modelId="{D84F5DA1-7C26-4B29-9553-51DA0F5D6C32}" type="presParOf" srcId="{C3A07B1D-955B-4970-A3D5-729529493C40}" destId="{27589228-F62F-4A5B-BC7D-C3BC2032B75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1C20B-5132-43F9-AF10-9607B618B7CD}">
      <dsp:nvSpPr>
        <dsp:cNvPr id="0" name=""/>
        <dsp:cNvSpPr/>
      </dsp:nvSpPr>
      <dsp:spPr>
        <a:xfrm>
          <a:off x="0" y="529"/>
          <a:ext cx="4232672" cy="0"/>
        </a:xfrm>
        <a:prstGeom prst="line">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w="9525" cap="rnd" cmpd="sng" algn="ctr">
          <a:solidFill>
            <a:schemeClr val="accent5">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A9993621-26DE-4DD2-B71D-201DDA2DDC7C}">
      <dsp:nvSpPr>
        <dsp:cNvPr id="0" name=""/>
        <dsp:cNvSpPr/>
      </dsp:nvSpPr>
      <dsp:spPr>
        <a:xfrm>
          <a:off x="0" y="529"/>
          <a:ext cx="4232672"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i="1" kern="1200" dirty="0">
              <a:solidFill>
                <a:srgbClr val="FF0000"/>
              </a:solidFill>
            </a:rPr>
            <a:t>2026 -  4</a:t>
          </a:r>
          <a:endParaRPr lang="en-US" sz="2200" kern="1200" dirty="0">
            <a:solidFill>
              <a:srgbClr val="FF0000"/>
            </a:solidFill>
          </a:endParaRPr>
        </a:p>
      </dsp:txBody>
      <dsp:txXfrm>
        <a:off x="0" y="529"/>
        <a:ext cx="4232672" cy="618973"/>
      </dsp:txXfrm>
    </dsp:sp>
    <dsp:sp modelId="{6D6355C0-5A17-4300-AE14-0B101EAFCCE9}">
      <dsp:nvSpPr>
        <dsp:cNvPr id="0" name=""/>
        <dsp:cNvSpPr/>
      </dsp:nvSpPr>
      <dsp:spPr>
        <a:xfrm>
          <a:off x="0" y="619502"/>
          <a:ext cx="4232672" cy="0"/>
        </a:xfrm>
        <a:prstGeom prst="line">
          <a:avLst/>
        </a:prstGeom>
        <a:gradFill rotWithShape="0">
          <a:gsLst>
            <a:gs pos="0">
              <a:schemeClr val="accent5">
                <a:hueOff val="3359043"/>
                <a:satOff val="-1570"/>
                <a:lumOff val="-1765"/>
                <a:alphaOff val="0"/>
                <a:tint val="98000"/>
                <a:hueMod val="94000"/>
                <a:satMod val="130000"/>
                <a:lumMod val="128000"/>
              </a:schemeClr>
            </a:gs>
            <a:gs pos="100000">
              <a:schemeClr val="accent5">
                <a:hueOff val="3359043"/>
                <a:satOff val="-1570"/>
                <a:lumOff val="-1765"/>
                <a:alphaOff val="0"/>
                <a:shade val="94000"/>
                <a:lumMod val="88000"/>
              </a:schemeClr>
            </a:gs>
          </a:gsLst>
          <a:lin ang="5400000" scaled="0"/>
        </a:gradFill>
        <a:ln w="9525" cap="rnd" cmpd="sng" algn="ctr">
          <a:solidFill>
            <a:schemeClr val="accent5">
              <a:hueOff val="3359043"/>
              <a:satOff val="-1570"/>
              <a:lumOff val="-1765"/>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217B900C-A6F6-4FD7-B7D3-2543A22C53FD}">
      <dsp:nvSpPr>
        <dsp:cNvPr id="0" name=""/>
        <dsp:cNvSpPr/>
      </dsp:nvSpPr>
      <dsp:spPr>
        <a:xfrm>
          <a:off x="0" y="619502"/>
          <a:ext cx="4232672"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i="1" kern="1200"/>
            <a:t>2025 - 12 – Appointment Year</a:t>
          </a:r>
          <a:endParaRPr lang="en-US" sz="2200" kern="1200"/>
        </a:p>
      </dsp:txBody>
      <dsp:txXfrm>
        <a:off x="0" y="619502"/>
        <a:ext cx="4232672" cy="618973"/>
      </dsp:txXfrm>
    </dsp:sp>
    <dsp:sp modelId="{93B8508E-78B9-4E66-8A18-3E5E8C2859DD}">
      <dsp:nvSpPr>
        <dsp:cNvPr id="0" name=""/>
        <dsp:cNvSpPr/>
      </dsp:nvSpPr>
      <dsp:spPr>
        <a:xfrm>
          <a:off x="0" y="1238476"/>
          <a:ext cx="4232672" cy="0"/>
        </a:xfrm>
        <a:prstGeom prst="line">
          <a:avLst/>
        </a:prstGeom>
        <a:gradFill rotWithShape="0">
          <a:gsLst>
            <a:gs pos="0">
              <a:schemeClr val="accent5">
                <a:hueOff val="6718086"/>
                <a:satOff val="-3139"/>
                <a:lumOff val="-3529"/>
                <a:alphaOff val="0"/>
                <a:tint val="98000"/>
                <a:hueMod val="94000"/>
                <a:satMod val="130000"/>
                <a:lumMod val="128000"/>
              </a:schemeClr>
            </a:gs>
            <a:gs pos="100000">
              <a:schemeClr val="accent5">
                <a:hueOff val="6718086"/>
                <a:satOff val="-3139"/>
                <a:lumOff val="-3529"/>
                <a:alphaOff val="0"/>
                <a:shade val="94000"/>
                <a:lumMod val="88000"/>
              </a:schemeClr>
            </a:gs>
          </a:gsLst>
          <a:lin ang="5400000" scaled="0"/>
        </a:gradFill>
        <a:ln w="9525" cap="rnd" cmpd="sng" algn="ctr">
          <a:solidFill>
            <a:schemeClr val="accent5">
              <a:hueOff val="6718086"/>
              <a:satOff val="-3139"/>
              <a:lumOff val="-3529"/>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DF37C107-92C4-492A-8281-E705AD35DDC6}">
      <dsp:nvSpPr>
        <dsp:cNvPr id="0" name=""/>
        <dsp:cNvSpPr/>
      </dsp:nvSpPr>
      <dsp:spPr>
        <a:xfrm>
          <a:off x="0" y="1238476"/>
          <a:ext cx="4232672"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i="1" kern="1200"/>
            <a:t>2024 -  6</a:t>
          </a:r>
          <a:endParaRPr lang="en-US" sz="2200" kern="1200"/>
        </a:p>
      </dsp:txBody>
      <dsp:txXfrm>
        <a:off x="0" y="1238476"/>
        <a:ext cx="4232672" cy="618973"/>
      </dsp:txXfrm>
    </dsp:sp>
    <dsp:sp modelId="{3E6FB146-7016-4F56-9E2D-BD616A884A36}">
      <dsp:nvSpPr>
        <dsp:cNvPr id="0" name=""/>
        <dsp:cNvSpPr/>
      </dsp:nvSpPr>
      <dsp:spPr>
        <a:xfrm>
          <a:off x="0" y="1857450"/>
          <a:ext cx="4232672" cy="0"/>
        </a:xfrm>
        <a:prstGeom prst="line">
          <a:avLst/>
        </a:prstGeom>
        <a:gradFill rotWithShape="0">
          <a:gsLst>
            <a:gs pos="0">
              <a:schemeClr val="accent5">
                <a:hueOff val="10077129"/>
                <a:satOff val="-4709"/>
                <a:lumOff val="-5294"/>
                <a:alphaOff val="0"/>
                <a:tint val="98000"/>
                <a:hueMod val="94000"/>
                <a:satMod val="130000"/>
                <a:lumMod val="128000"/>
              </a:schemeClr>
            </a:gs>
            <a:gs pos="100000">
              <a:schemeClr val="accent5">
                <a:hueOff val="10077129"/>
                <a:satOff val="-4709"/>
                <a:lumOff val="-5294"/>
                <a:alphaOff val="0"/>
                <a:shade val="94000"/>
                <a:lumMod val="88000"/>
              </a:schemeClr>
            </a:gs>
          </a:gsLst>
          <a:lin ang="5400000" scaled="0"/>
        </a:gradFill>
        <a:ln w="9525" cap="rnd" cmpd="sng" algn="ctr">
          <a:solidFill>
            <a:schemeClr val="accent5">
              <a:hueOff val="10077129"/>
              <a:satOff val="-4709"/>
              <a:lumOff val="-5294"/>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C1CF64D2-5DBE-47A9-81AA-D0789953B73A}">
      <dsp:nvSpPr>
        <dsp:cNvPr id="0" name=""/>
        <dsp:cNvSpPr/>
      </dsp:nvSpPr>
      <dsp:spPr>
        <a:xfrm>
          <a:off x="0" y="1857450"/>
          <a:ext cx="4232672"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i="1" kern="1200"/>
            <a:t>2023 - 11</a:t>
          </a:r>
          <a:endParaRPr lang="en-US" sz="2200" kern="1200"/>
        </a:p>
      </dsp:txBody>
      <dsp:txXfrm>
        <a:off x="0" y="1857450"/>
        <a:ext cx="4232672" cy="618973"/>
      </dsp:txXfrm>
    </dsp:sp>
    <dsp:sp modelId="{F4C019E2-2CC4-420A-9E25-2C1278C16593}">
      <dsp:nvSpPr>
        <dsp:cNvPr id="0" name=""/>
        <dsp:cNvSpPr/>
      </dsp:nvSpPr>
      <dsp:spPr>
        <a:xfrm>
          <a:off x="0" y="2476424"/>
          <a:ext cx="4232672" cy="0"/>
        </a:xfrm>
        <a:prstGeom prst="line">
          <a:avLst/>
        </a:prstGeom>
        <a:gradFill rotWithShape="0">
          <a:gsLst>
            <a:gs pos="0">
              <a:schemeClr val="accent5">
                <a:hueOff val="13436172"/>
                <a:satOff val="-6278"/>
                <a:lumOff val="-7058"/>
                <a:alphaOff val="0"/>
                <a:tint val="98000"/>
                <a:hueMod val="94000"/>
                <a:satMod val="130000"/>
                <a:lumMod val="128000"/>
              </a:schemeClr>
            </a:gs>
            <a:gs pos="100000">
              <a:schemeClr val="accent5">
                <a:hueOff val="13436172"/>
                <a:satOff val="-6278"/>
                <a:lumOff val="-7058"/>
                <a:alphaOff val="0"/>
                <a:shade val="94000"/>
                <a:lumMod val="88000"/>
              </a:schemeClr>
            </a:gs>
          </a:gsLst>
          <a:lin ang="5400000" scaled="0"/>
        </a:gradFill>
        <a:ln w="9525" cap="rnd" cmpd="sng" algn="ctr">
          <a:solidFill>
            <a:schemeClr val="accent5">
              <a:hueOff val="13436172"/>
              <a:satOff val="-6278"/>
              <a:lumOff val="-7058"/>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60CDBA8A-D8EF-47FB-8A59-66EF08527644}">
      <dsp:nvSpPr>
        <dsp:cNvPr id="0" name=""/>
        <dsp:cNvSpPr/>
      </dsp:nvSpPr>
      <dsp:spPr>
        <a:xfrm>
          <a:off x="0" y="2476424"/>
          <a:ext cx="4232672"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i="1" kern="1200"/>
            <a:t>2022 - 10</a:t>
          </a:r>
          <a:endParaRPr lang="en-US" sz="2200" kern="1200"/>
        </a:p>
      </dsp:txBody>
      <dsp:txXfrm>
        <a:off x="0" y="2476424"/>
        <a:ext cx="4232672" cy="618973"/>
      </dsp:txXfrm>
    </dsp:sp>
    <dsp:sp modelId="{C5DDA950-5C02-4847-BD5A-96BEC99BF3B6}">
      <dsp:nvSpPr>
        <dsp:cNvPr id="0" name=""/>
        <dsp:cNvSpPr/>
      </dsp:nvSpPr>
      <dsp:spPr>
        <a:xfrm>
          <a:off x="0" y="3095398"/>
          <a:ext cx="4232672" cy="0"/>
        </a:xfrm>
        <a:prstGeom prst="line">
          <a:avLst/>
        </a:prstGeom>
        <a:gradFill rotWithShape="0">
          <a:gsLst>
            <a:gs pos="0">
              <a:schemeClr val="accent5">
                <a:hueOff val="16795214"/>
                <a:satOff val="-7848"/>
                <a:lumOff val="-8823"/>
                <a:alphaOff val="0"/>
                <a:tint val="98000"/>
                <a:hueMod val="94000"/>
                <a:satMod val="130000"/>
                <a:lumMod val="128000"/>
              </a:schemeClr>
            </a:gs>
            <a:gs pos="100000">
              <a:schemeClr val="accent5">
                <a:hueOff val="16795214"/>
                <a:satOff val="-7848"/>
                <a:lumOff val="-8823"/>
                <a:alphaOff val="0"/>
                <a:shade val="94000"/>
                <a:lumMod val="88000"/>
              </a:schemeClr>
            </a:gs>
          </a:gsLst>
          <a:lin ang="5400000" scaled="0"/>
        </a:gradFill>
        <a:ln w="9525" cap="rnd" cmpd="sng" algn="ctr">
          <a:solidFill>
            <a:schemeClr val="accent5">
              <a:hueOff val="16795214"/>
              <a:satOff val="-7848"/>
              <a:lumOff val="-8823"/>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A8C6FF45-A52E-435A-9923-176F934B8539}">
      <dsp:nvSpPr>
        <dsp:cNvPr id="0" name=""/>
        <dsp:cNvSpPr/>
      </dsp:nvSpPr>
      <dsp:spPr>
        <a:xfrm>
          <a:off x="0" y="3095398"/>
          <a:ext cx="4232672"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i="1" kern="1200"/>
            <a:t>2021 -  6</a:t>
          </a:r>
          <a:endParaRPr lang="en-US" sz="2200" kern="1200"/>
        </a:p>
      </dsp:txBody>
      <dsp:txXfrm>
        <a:off x="0" y="3095398"/>
        <a:ext cx="4232672" cy="618973"/>
      </dsp:txXfrm>
    </dsp:sp>
    <dsp:sp modelId="{5825C254-C211-4BBA-A3E4-526752A1D174}">
      <dsp:nvSpPr>
        <dsp:cNvPr id="0" name=""/>
        <dsp:cNvSpPr/>
      </dsp:nvSpPr>
      <dsp:spPr>
        <a:xfrm>
          <a:off x="0" y="3714372"/>
          <a:ext cx="4232672" cy="0"/>
        </a:xfrm>
        <a:prstGeom prst="line">
          <a:avLst/>
        </a:prstGeom>
        <a:gradFill rotWithShape="0">
          <a:gsLst>
            <a:gs pos="0">
              <a:schemeClr val="accent5">
                <a:hueOff val="20154258"/>
                <a:satOff val="-9417"/>
                <a:lumOff val="-10587"/>
                <a:alphaOff val="0"/>
                <a:tint val="98000"/>
                <a:hueMod val="94000"/>
                <a:satMod val="130000"/>
                <a:lumMod val="128000"/>
              </a:schemeClr>
            </a:gs>
            <a:gs pos="100000">
              <a:schemeClr val="accent5">
                <a:hueOff val="20154258"/>
                <a:satOff val="-9417"/>
                <a:lumOff val="-10587"/>
                <a:alphaOff val="0"/>
                <a:shade val="94000"/>
                <a:lumMod val="88000"/>
              </a:schemeClr>
            </a:gs>
          </a:gsLst>
          <a:lin ang="5400000" scaled="0"/>
        </a:gradFill>
        <a:ln w="9525" cap="rnd" cmpd="sng" algn="ctr">
          <a:solidFill>
            <a:schemeClr val="accent5">
              <a:hueOff val="20154258"/>
              <a:satOff val="-9417"/>
              <a:lumOff val="-10587"/>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AB573094-8A49-4B7D-9C45-0A4C2FA1AF58}">
      <dsp:nvSpPr>
        <dsp:cNvPr id="0" name=""/>
        <dsp:cNvSpPr/>
      </dsp:nvSpPr>
      <dsp:spPr>
        <a:xfrm>
          <a:off x="0" y="3714372"/>
          <a:ext cx="4232672"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i="1" kern="1200"/>
            <a:t>2020 - 10</a:t>
          </a:r>
          <a:endParaRPr lang="en-US" sz="2200" kern="1200"/>
        </a:p>
      </dsp:txBody>
      <dsp:txXfrm>
        <a:off x="0" y="3714372"/>
        <a:ext cx="4232672" cy="61897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6363" cy="469265"/>
          </a:xfrm>
          <a:prstGeom prst="rect">
            <a:avLst/>
          </a:prstGeom>
        </p:spPr>
        <p:txBody>
          <a:bodyPr vert="horz" lIns="94572" tIns="47286" rIns="94572" bIns="47286" rtlCol="0"/>
          <a:lstStyle>
            <a:lvl1pPr algn="l">
              <a:defRPr sz="1200"/>
            </a:lvl1pPr>
          </a:lstStyle>
          <a:p>
            <a:endParaRPr lang="en-US" dirty="0"/>
          </a:p>
        </p:txBody>
      </p:sp>
      <p:sp>
        <p:nvSpPr>
          <p:cNvPr id="3" name="Date Placeholder 2"/>
          <p:cNvSpPr>
            <a:spLocks noGrp="1"/>
          </p:cNvSpPr>
          <p:nvPr>
            <p:ph type="dt" sz="quarter" idx="1"/>
          </p:nvPr>
        </p:nvSpPr>
        <p:spPr>
          <a:xfrm>
            <a:off x="4021294" y="1"/>
            <a:ext cx="3076363" cy="469265"/>
          </a:xfrm>
          <a:prstGeom prst="rect">
            <a:avLst/>
          </a:prstGeom>
        </p:spPr>
        <p:txBody>
          <a:bodyPr vert="horz" lIns="94572" tIns="47286" rIns="94572" bIns="47286" rtlCol="0"/>
          <a:lstStyle>
            <a:lvl1pPr algn="r">
              <a:defRPr sz="1200"/>
            </a:lvl1pPr>
          </a:lstStyle>
          <a:p>
            <a:fld id="{E61FC71F-186F-490B-8F81-7B4C019724E1}" type="datetimeFigureOut">
              <a:rPr lang="en-US" smtClean="0"/>
              <a:t>6/12/2026</a:t>
            </a:fld>
            <a:endParaRPr lang="en-US" dirty="0"/>
          </a:p>
        </p:txBody>
      </p:sp>
      <p:sp>
        <p:nvSpPr>
          <p:cNvPr id="4" name="Footer Placeholder 3"/>
          <p:cNvSpPr>
            <a:spLocks noGrp="1"/>
          </p:cNvSpPr>
          <p:nvPr>
            <p:ph type="ftr" sz="quarter" idx="2"/>
          </p:nvPr>
        </p:nvSpPr>
        <p:spPr>
          <a:xfrm>
            <a:off x="0" y="8914407"/>
            <a:ext cx="3076363" cy="469265"/>
          </a:xfrm>
          <a:prstGeom prst="rect">
            <a:avLst/>
          </a:prstGeom>
        </p:spPr>
        <p:txBody>
          <a:bodyPr vert="horz" lIns="94572" tIns="47286" rIns="94572" bIns="4728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1294" y="8914407"/>
            <a:ext cx="3076363" cy="469265"/>
          </a:xfrm>
          <a:prstGeom prst="rect">
            <a:avLst/>
          </a:prstGeom>
        </p:spPr>
        <p:txBody>
          <a:bodyPr vert="horz" lIns="94572" tIns="47286" rIns="94572" bIns="47286" rtlCol="0" anchor="b"/>
          <a:lstStyle>
            <a:lvl1pPr algn="r">
              <a:defRPr sz="1200"/>
            </a:lvl1pPr>
          </a:lstStyle>
          <a:p>
            <a:fld id="{A8BBD05B-27FF-4246-8D5E-AC4B99806B11}" type="slidenum">
              <a:rPr lang="en-US" smtClean="0"/>
              <a:t>‹#›</a:t>
            </a:fld>
            <a:endParaRPr lang="en-US" dirty="0"/>
          </a:p>
        </p:txBody>
      </p:sp>
    </p:spTree>
    <p:extLst>
      <p:ext uri="{BB962C8B-B14F-4D97-AF65-F5344CB8AC3E}">
        <p14:creationId xmlns:p14="http://schemas.microsoft.com/office/powerpoint/2010/main" val="632449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6363" cy="469265"/>
          </a:xfrm>
          <a:prstGeom prst="rect">
            <a:avLst/>
          </a:prstGeom>
        </p:spPr>
        <p:txBody>
          <a:bodyPr vert="horz" lIns="94572" tIns="47286" rIns="94572" bIns="47286" rtlCol="0"/>
          <a:lstStyle>
            <a:lvl1pPr algn="l">
              <a:defRPr sz="1200" smtClean="0">
                <a:latin typeface="Arial" charset="0"/>
              </a:defRPr>
            </a:lvl1pPr>
          </a:lstStyle>
          <a:p>
            <a:pPr>
              <a:defRPr/>
            </a:pPr>
            <a:endParaRPr lang="en-US" dirty="0"/>
          </a:p>
        </p:txBody>
      </p:sp>
      <p:sp>
        <p:nvSpPr>
          <p:cNvPr id="3" name="Date Placeholder 2"/>
          <p:cNvSpPr>
            <a:spLocks noGrp="1"/>
          </p:cNvSpPr>
          <p:nvPr>
            <p:ph type="dt" idx="1"/>
          </p:nvPr>
        </p:nvSpPr>
        <p:spPr>
          <a:xfrm>
            <a:off x="4021294" y="1"/>
            <a:ext cx="3076363" cy="469265"/>
          </a:xfrm>
          <a:prstGeom prst="rect">
            <a:avLst/>
          </a:prstGeom>
        </p:spPr>
        <p:txBody>
          <a:bodyPr vert="horz" lIns="94572" tIns="47286" rIns="94572" bIns="47286" rtlCol="0"/>
          <a:lstStyle>
            <a:lvl1pPr algn="r">
              <a:defRPr sz="1200" smtClean="0">
                <a:latin typeface="Arial" charset="0"/>
              </a:defRPr>
            </a:lvl1pPr>
          </a:lstStyle>
          <a:p>
            <a:pPr>
              <a:defRPr/>
            </a:pPr>
            <a:fld id="{6DA05858-94E4-4AA9-804A-FC3AEDA3C209}" type="datetimeFigureOut">
              <a:rPr lang="en-US"/>
              <a:pPr>
                <a:defRPr/>
              </a:pPr>
              <a:t>6/12/2026</a:t>
            </a:fld>
            <a:endParaRPr lang="en-US" dirty="0"/>
          </a:p>
        </p:txBody>
      </p:sp>
      <p:sp>
        <p:nvSpPr>
          <p:cNvPr id="4" name="Slide Image Placeholder 3"/>
          <p:cNvSpPr>
            <a:spLocks noGrp="1" noRot="1" noChangeAspect="1"/>
          </p:cNvSpPr>
          <p:nvPr>
            <p:ph type="sldImg" idx="2"/>
          </p:nvPr>
        </p:nvSpPr>
        <p:spPr>
          <a:xfrm>
            <a:off x="1203325" y="703263"/>
            <a:ext cx="4692650" cy="3519487"/>
          </a:xfrm>
          <a:prstGeom prst="rect">
            <a:avLst/>
          </a:prstGeom>
          <a:noFill/>
          <a:ln w="12700">
            <a:solidFill>
              <a:prstClr val="black"/>
            </a:solidFill>
          </a:ln>
        </p:spPr>
        <p:txBody>
          <a:bodyPr vert="horz" lIns="94572" tIns="47286" rIns="94572" bIns="47286" rtlCol="0" anchor="ctr"/>
          <a:lstStyle/>
          <a:p>
            <a:pPr lvl="0"/>
            <a:endParaRPr lang="en-US" noProof="0" dirty="0"/>
          </a:p>
        </p:txBody>
      </p:sp>
      <p:sp>
        <p:nvSpPr>
          <p:cNvPr id="5" name="Notes Placeholder 4"/>
          <p:cNvSpPr>
            <a:spLocks noGrp="1"/>
          </p:cNvSpPr>
          <p:nvPr>
            <p:ph type="body" sz="quarter" idx="3"/>
          </p:nvPr>
        </p:nvSpPr>
        <p:spPr>
          <a:xfrm>
            <a:off x="709930" y="4458019"/>
            <a:ext cx="5679440" cy="4223385"/>
          </a:xfrm>
          <a:prstGeom prst="rect">
            <a:avLst/>
          </a:prstGeom>
        </p:spPr>
        <p:txBody>
          <a:bodyPr vert="horz" lIns="94572" tIns="47286" rIns="94572" bIns="4728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4407"/>
            <a:ext cx="3076363" cy="469265"/>
          </a:xfrm>
          <a:prstGeom prst="rect">
            <a:avLst/>
          </a:prstGeom>
        </p:spPr>
        <p:txBody>
          <a:bodyPr vert="horz" lIns="94572" tIns="47286" rIns="94572" bIns="47286" rtlCol="0" anchor="b"/>
          <a:lstStyle>
            <a:lvl1pPr algn="l">
              <a:defRPr sz="1200" smtClean="0">
                <a:latin typeface="Arial" charset="0"/>
              </a:defRPr>
            </a:lvl1pPr>
          </a:lstStyle>
          <a:p>
            <a:pPr>
              <a:defRPr/>
            </a:pPr>
            <a:endParaRPr lang="en-US" dirty="0"/>
          </a:p>
        </p:txBody>
      </p:sp>
      <p:sp>
        <p:nvSpPr>
          <p:cNvPr id="7" name="Slide Number Placeholder 6"/>
          <p:cNvSpPr>
            <a:spLocks noGrp="1"/>
          </p:cNvSpPr>
          <p:nvPr>
            <p:ph type="sldNum" sz="quarter" idx="5"/>
          </p:nvPr>
        </p:nvSpPr>
        <p:spPr>
          <a:xfrm>
            <a:off x="4021294" y="8914407"/>
            <a:ext cx="3076363" cy="469265"/>
          </a:xfrm>
          <a:prstGeom prst="rect">
            <a:avLst/>
          </a:prstGeom>
        </p:spPr>
        <p:txBody>
          <a:bodyPr vert="horz" lIns="94572" tIns="47286" rIns="94572" bIns="47286" rtlCol="0" anchor="b"/>
          <a:lstStyle>
            <a:lvl1pPr algn="r">
              <a:defRPr sz="1200" smtClean="0">
                <a:latin typeface="Arial" charset="0"/>
              </a:defRPr>
            </a:lvl1pPr>
          </a:lstStyle>
          <a:p>
            <a:pPr>
              <a:defRPr/>
            </a:pPr>
            <a:fld id="{4DA79BC6-18B3-4117-B278-A8E45C4A31AB}" type="slidenum">
              <a:rPr lang="en-US"/>
              <a:pPr>
                <a:defRPr/>
              </a:pPr>
              <a:t>‹#›</a:t>
            </a:fld>
            <a:endParaRPr lang="en-US" dirty="0"/>
          </a:p>
        </p:txBody>
      </p:sp>
    </p:spTree>
    <p:extLst>
      <p:ext uri="{BB962C8B-B14F-4D97-AF65-F5344CB8AC3E}">
        <p14:creationId xmlns:p14="http://schemas.microsoft.com/office/powerpoint/2010/main" val="84544864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5B8D1-5B42-E5C8-08D9-D5B9A9C47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AE620-3DF9-536A-F370-A9A4AC024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E2009-C66A-B24A-F7F6-B7CBF23B65C2}"/>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rgbClr val="FF0000"/>
                </a:solidFill>
              </a:rPr>
              <a:t>Start off by welcoming everyone and add that you hope everyone has enjoyed the conference.</a:t>
            </a:r>
            <a:endParaRPr lang="en-US" dirty="0"/>
          </a:p>
        </p:txBody>
      </p:sp>
      <p:sp>
        <p:nvSpPr>
          <p:cNvPr id="4" name="Slide Number Placeholder 3">
            <a:extLst>
              <a:ext uri="{FF2B5EF4-FFF2-40B4-BE49-F238E27FC236}">
                <a16:creationId xmlns:a16="http://schemas.microsoft.com/office/drawing/2014/main" id="{E9D664AF-808A-3251-8114-73B9D43EC059}"/>
              </a:ext>
            </a:extLst>
          </p:cNvPr>
          <p:cNvSpPr>
            <a:spLocks noGrp="1"/>
          </p:cNvSpPr>
          <p:nvPr>
            <p:ph type="sldNum" sz="quarter" idx="5"/>
          </p:nvPr>
        </p:nvSpPr>
        <p:spPr/>
        <p:txBody>
          <a:bodyPr/>
          <a:lstStyle/>
          <a:p>
            <a:pPr>
              <a:defRPr/>
            </a:pPr>
            <a:fld id="{4DA79BC6-18B3-4117-B278-A8E45C4A31AB}" type="slidenum">
              <a:rPr lang="en-US" smtClean="0"/>
              <a:pPr>
                <a:defRPr/>
              </a:pPr>
              <a:t>2</a:t>
            </a:fld>
            <a:endParaRPr lang="en-US" dirty="0"/>
          </a:p>
        </p:txBody>
      </p:sp>
    </p:spTree>
    <p:extLst>
      <p:ext uri="{BB962C8B-B14F-4D97-AF65-F5344CB8AC3E}">
        <p14:creationId xmlns:p14="http://schemas.microsoft.com/office/powerpoint/2010/main" val="1334120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538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2E643-5A31-CBD5-D777-769B3A0E3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F048D-8D5C-B06A-B4AB-BD6E3F37BC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64B2E-F768-0556-260D-BE10CB0D04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E5BB1F-C0BF-938B-004F-FEF99045F51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660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DC7D2-F57A-7302-1045-D14FF8F9B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17F20-588B-95BD-4EC1-6B038496ED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3FDA5-81F9-484D-306A-41CE0E73D7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99C5BD-63F7-7AF2-86F2-17380E59400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068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2C306-12F6-E157-5042-F4973E21C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8A8AC-0E67-9EB0-C257-FA3B5196F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445F2-FE55-414E-5023-34915CC311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5154BA-619B-509B-F10F-0A45E5EDC3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603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779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608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74D56-9AB4-A9C8-41D9-95B1DE630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00F5F-5F7D-C1A6-6FE1-B38745C77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93804-1842-28D8-51D7-9851EF34F5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1FFF49-FDD3-EC04-E8D0-7CC56281A1D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638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333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D58EA-0231-76A2-A080-96511F164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51943-D5F0-90DF-BE7A-16698750B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35D25F-42EC-7A44-0C74-FE42DBE293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26E215-EE17-CFBB-499B-86FACC94137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800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18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5720" eaLnBrk="1" fontAlgn="auto" hangingPunct="1">
              <a:spcBef>
                <a:spcPts val="0"/>
              </a:spcBef>
              <a:spcAft>
                <a:spcPts val="0"/>
              </a:spcAft>
              <a:defRPr/>
            </a:pPr>
            <a:fld id="{85312FE1-1BD9-4676-8172-8BD4D59AE8D2}" type="slidenum">
              <a:rPr lang="en-US">
                <a:solidFill>
                  <a:prstClr val="black"/>
                </a:solidFill>
                <a:latin typeface="Calibri"/>
              </a:rPr>
              <a:pPr defTabSz="945720" eaLnBrk="1" fontAlgn="auto" hangingPunct="1">
                <a:spcBef>
                  <a:spcPts val="0"/>
                </a:spcBef>
                <a:spcAft>
                  <a:spcPts val="0"/>
                </a:spcAft>
                <a:defRPr/>
              </a:pPr>
              <a:t>25</a:t>
            </a:fld>
            <a:endParaRPr lang="en-US" dirty="0">
              <a:solidFill>
                <a:prstClr val="black"/>
              </a:solidFill>
              <a:latin typeface="Calibri"/>
            </a:endParaRPr>
          </a:p>
        </p:txBody>
      </p:sp>
    </p:spTree>
    <p:extLst>
      <p:ext uri="{BB962C8B-B14F-4D97-AF65-F5344CB8AC3E}">
        <p14:creationId xmlns:p14="http://schemas.microsoft.com/office/powerpoint/2010/main" val="2760129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948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53CBC-FEA6-DFE5-4430-30058E985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F9D91-2026-CAAD-75E0-98F533844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D6333-6383-C8B5-2EBA-919E6165EF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EF85B6-B048-6BE2-82BD-DFF2C31B68C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687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517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215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59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459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E71BC-14E7-F3F9-0B25-789381CA8B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B1191-598A-901A-3F82-188893E80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7BE16-6C8C-1063-EBC3-DDE47067E9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30113C-FB22-F6F0-758E-8ECACA2E988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6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60FE0-C996-C79C-2CCE-7A6209E29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D195B-888C-C8F6-FD56-D06ED29AE5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8537F-FB28-CFDE-387D-A3A4EDCF1C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0ADC59-BD7D-54AD-57EE-84358A4E010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66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464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53EA3-6FD9-491F-B6ED-017271621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271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F75A5-BDD4-426F-816C-57635551C9FF}"/>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C257EA39-2FF2-4444-940C-9ACB5DCAC42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3445FC0-B4A2-40D7-BCB6-EB0454791869}"/>
              </a:ext>
            </a:extLst>
          </p:cNvPr>
          <p:cNvSpPr>
            <a:spLocks noGrp="1"/>
          </p:cNvSpPr>
          <p:nvPr>
            <p:ph type="dt" sz="half" idx="10"/>
          </p:nvPr>
        </p:nvSpPr>
        <p:spPr/>
        <p:txBody>
          <a:bodyPr/>
          <a:lstStyle/>
          <a:p>
            <a:fld id="{2F90E41C-A982-494C-B810-8522B010ACBD}" type="datetime1">
              <a:rPr lang="en-US" smtClean="0"/>
              <a:t>6/12/2026</a:t>
            </a:fld>
            <a:endParaRPr lang="en-US" dirty="0"/>
          </a:p>
        </p:txBody>
      </p:sp>
      <p:sp>
        <p:nvSpPr>
          <p:cNvPr id="5" name="Footer Placeholder 4">
            <a:extLst>
              <a:ext uri="{FF2B5EF4-FFF2-40B4-BE49-F238E27FC236}">
                <a16:creationId xmlns:a16="http://schemas.microsoft.com/office/drawing/2014/main" id="{157F5CA8-EA33-4B70-9F90-E5763FBB84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186CB3-4C33-4A41-9388-09E66F613812}"/>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13856030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1E59-186F-42F9-A74F-2525E38113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97F283-2538-430A-98F1-187085A057D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8F3AE-1B47-4959-ACA9-0EB2A6FD8C20}"/>
              </a:ext>
            </a:extLst>
          </p:cNvPr>
          <p:cNvSpPr>
            <a:spLocks noGrp="1"/>
          </p:cNvSpPr>
          <p:nvPr>
            <p:ph type="dt" sz="half" idx="10"/>
          </p:nvPr>
        </p:nvSpPr>
        <p:spPr/>
        <p:txBody>
          <a:bodyPr/>
          <a:lstStyle/>
          <a:p>
            <a:fld id="{1AF06ED0-6C7B-4B8B-A1F3-CBDE9AB27939}" type="datetime1">
              <a:rPr lang="en-US" smtClean="0"/>
              <a:t>6/12/2026</a:t>
            </a:fld>
            <a:endParaRPr lang="en-US" dirty="0"/>
          </a:p>
        </p:txBody>
      </p:sp>
      <p:sp>
        <p:nvSpPr>
          <p:cNvPr id="5" name="Footer Placeholder 4">
            <a:extLst>
              <a:ext uri="{FF2B5EF4-FFF2-40B4-BE49-F238E27FC236}">
                <a16:creationId xmlns:a16="http://schemas.microsoft.com/office/drawing/2014/main" id="{5AE0F9B2-A28F-4545-992F-1F0A99055F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D5DE10-5DEF-4783-B9C2-AC976DAAAC84}"/>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2530558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10A97E-386A-473F-B3C7-AFD6E419D03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546682-548C-444F-AC87-F4625CB045B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67065-DA40-423C-9591-E5B569D1DDBF}"/>
              </a:ext>
            </a:extLst>
          </p:cNvPr>
          <p:cNvSpPr>
            <a:spLocks noGrp="1"/>
          </p:cNvSpPr>
          <p:nvPr>
            <p:ph type="dt" sz="half" idx="10"/>
          </p:nvPr>
        </p:nvSpPr>
        <p:spPr/>
        <p:txBody>
          <a:bodyPr/>
          <a:lstStyle/>
          <a:p>
            <a:fld id="{2C06D6B2-E54A-4BCA-A82C-464E4E56AE9C}" type="datetime1">
              <a:rPr lang="en-US" smtClean="0"/>
              <a:t>6/12/2026</a:t>
            </a:fld>
            <a:endParaRPr lang="en-US" dirty="0"/>
          </a:p>
        </p:txBody>
      </p:sp>
      <p:sp>
        <p:nvSpPr>
          <p:cNvPr id="5" name="Footer Placeholder 4">
            <a:extLst>
              <a:ext uri="{FF2B5EF4-FFF2-40B4-BE49-F238E27FC236}">
                <a16:creationId xmlns:a16="http://schemas.microsoft.com/office/drawing/2014/main" id="{B28AFD8C-A838-4DBA-A12C-EFE1F31F68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637589-1AD1-4FD2-983D-EAB3C936DF84}"/>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1845847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70C8B-F721-4DB8-B275-49D5BD4E29BF}"/>
              </a:ext>
            </a:extLst>
          </p:cNvPr>
          <p:cNvSpPr>
            <a:spLocks noGrp="1"/>
          </p:cNvSpPr>
          <p:nvPr>
            <p:ph type="title" hasCustomPrompt="1"/>
          </p:nvPr>
        </p:nvSpPr>
        <p:spPr/>
        <p:txBody>
          <a:bodyPr/>
          <a:lstStyle>
            <a:lvl1pPr>
              <a:defRPr/>
            </a:lvl1pPr>
          </a:lstStyle>
          <a:p>
            <a:r>
              <a:rPr lang="en-US" dirty="0"/>
              <a:t>Kansas Department of Revenue</a:t>
            </a:r>
          </a:p>
        </p:txBody>
      </p:sp>
      <p:sp>
        <p:nvSpPr>
          <p:cNvPr id="3" name="Date Placeholder 2">
            <a:extLst>
              <a:ext uri="{FF2B5EF4-FFF2-40B4-BE49-F238E27FC236}">
                <a16:creationId xmlns:a16="http://schemas.microsoft.com/office/drawing/2014/main" id="{9AD5E04D-94C8-41B0-8379-4059873A1676}"/>
              </a:ext>
            </a:extLst>
          </p:cNvPr>
          <p:cNvSpPr>
            <a:spLocks noGrp="1"/>
          </p:cNvSpPr>
          <p:nvPr>
            <p:ph type="dt" sz="half" idx="10"/>
          </p:nvPr>
        </p:nvSpPr>
        <p:spPr/>
        <p:txBody>
          <a:bodyPr/>
          <a:lstStyle/>
          <a:p>
            <a:fld id="{BC8539F7-F044-4AB0-AE70-05D4D81A959F}" type="datetime1">
              <a:rPr lang="en-US" smtClean="0"/>
              <a:t>6/12/2026</a:t>
            </a:fld>
            <a:endParaRPr lang="en-US" dirty="0"/>
          </a:p>
        </p:txBody>
      </p:sp>
      <p:sp>
        <p:nvSpPr>
          <p:cNvPr id="4" name="Footer Placeholder 3">
            <a:extLst>
              <a:ext uri="{FF2B5EF4-FFF2-40B4-BE49-F238E27FC236}">
                <a16:creationId xmlns:a16="http://schemas.microsoft.com/office/drawing/2014/main" id="{1D9DE372-6BE2-4125-A86C-29455BB2FD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65538E-206E-4E3C-BE99-5127ED2C90F6}"/>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316590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F75A5-BDD4-426F-816C-57635551C9FF}"/>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C257EA39-2FF2-4444-940C-9ACB5DCAC42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3445FC0-B4A2-40D7-BCB6-EB0454791869}"/>
              </a:ext>
            </a:extLst>
          </p:cNvPr>
          <p:cNvSpPr>
            <a:spLocks noGrp="1"/>
          </p:cNvSpPr>
          <p:nvPr>
            <p:ph type="dt" sz="half" idx="10"/>
          </p:nvPr>
        </p:nvSpPr>
        <p:spPr/>
        <p:txBody>
          <a:bodyPr/>
          <a:lstStyle/>
          <a:p>
            <a:fld id="{518D4CEE-62B2-43E4-A114-8AD7E55193D6}" type="datetime1">
              <a:rPr lang="en-US" smtClean="0"/>
              <a:t>6/12/2026</a:t>
            </a:fld>
            <a:endParaRPr lang="en-US" dirty="0"/>
          </a:p>
        </p:txBody>
      </p:sp>
      <p:sp>
        <p:nvSpPr>
          <p:cNvPr id="5" name="Footer Placeholder 4">
            <a:extLst>
              <a:ext uri="{FF2B5EF4-FFF2-40B4-BE49-F238E27FC236}">
                <a16:creationId xmlns:a16="http://schemas.microsoft.com/office/drawing/2014/main" id="{157F5CA8-EA33-4B70-9F90-E5763FBB84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186CB3-4C33-4A41-9388-09E66F613812}"/>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415094603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E15BA-122B-46E1-8B08-34E1EBCCD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BF467-E7D6-4B87-A877-D1A7812CCC3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BF0A9-D599-4651-97D4-A6EE5E03CA4E}"/>
              </a:ext>
            </a:extLst>
          </p:cNvPr>
          <p:cNvSpPr>
            <a:spLocks noGrp="1"/>
          </p:cNvSpPr>
          <p:nvPr>
            <p:ph type="dt" sz="half" idx="10"/>
          </p:nvPr>
        </p:nvSpPr>
        <p:spPr/>
        <p:txBody>
          <a:bodyPr/>
          <a:lstStyle/>
          <a:p>
            <a:fld id="{CE6BDE77-9EB9-4C45-A0C4-6E377A37B069}" type="datetime1">
              <a:rPr lang="en-US" smtClean="0"/>
              <a:t>6/12/2026</a:t>
            </a:fld>
            <a:endParaRPr lang="en-US" dirty="0"/>
          </a:p>
        </p:txBody>
      </p:sp>
      <p:sp>
        <p:nvSpPr>
          <p:cNvPr id="5" name="Footer Placeholder 4">
            <a:extLst>
              <a:ext uri="{FF2B5EF4-FFF2-40B4-BE49-F238E27FC236}">
                <a16:creationId xmlns:a16="http://schemas.microsoft.com/office/drawing/2014/main" id="{FA426F18-B847-43A8-BE64-F9195E03F4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09017B-DC11-43E9-89E9-11418BDDEDE5}"/>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2304010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F417-F789-4358-8795-BB5C32B942C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7D2C5D9-031D-4BEB-9323-B696FED8D8E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89BC7C-2C43-4313-91FB-74298936C699}"/>
              </a:ext>
            </a:extLst>
          </p:cNvPr>
          <p:cNvSpPr>
            <a:spLocks noGrp="1"/>
          </p:cNvSpPr>
          <p:nvPr>
            <p:ph type="dt" sz="half" idx="10"/>
          </p:nvPr>
        </p:nvSpPr>
        <p:spPr/>
        <p:txBody>
          <a:bodyPr/>
          <a:lstStyle/>
          <a:p>
            <a:fld id="{7F83B531-3A51-4C2C-9D5E-7A28D2003572}" type="datetime1">
              <a:rPr lang="en-US" smtClean="0"/>
              <a:t>6/12/2026</a:t>
            </a:fld>
            <a:endParaRPr lang="en-US" dirty="0"/>
          </a:p>
        </p:txBody>
      </p:sp>
      <p:sp>
        <p:nvSpPr>
          <p:cNvPr id="5" name="Footer Placeholder 4">
            <a:extLst>
              <a:ext uri="{FF2B5EF4-FFF2-40B4-BE49-F238E27FC236}">
                <a16:creationId xmlns:a16="http://schemas.microsoft.com/office/drawing/2014/main" id="{E8C867AC-D8E4-411F-9843-B1C4FBC974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7831B7-16BE-46AC-BFDB-1567719CEEA5}"/>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2778366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DC73B-3FDA-4D3C-B826-1BC1C580C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37F19-D1E9-4DC6-BFC2-44E7FB9FDBA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2EE942-BD65-4624-A587-DBF0925D65E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953039-F2DC-439D-829A-356D121B83D9}"/>
              </a:ext>
            </a:extLst>
          </p:cNvPr>
          <p:cNvSpPr>
            <a:spLocks noGrp="1"/>
          </p:cNvSpPr>
          <p:nvPr>
            <p:ph type="dt" sz="half" idx="10"/>
          </p:nvPr>
        </p:nvSpPr>
        <p:spPr/>
        <p:txBody>
          <a:bodyPr/>
          <a:lstStyle/>
          <a:p>
            <a:fld id="{132CAF34-A74F-41BA-B1FD-E248262F4CF6}" type="datetime1">
              <a:rPr lang="en-US" smtClean="0"/>
              <a:t>6/12/2026</a:t>
            </a:fld>
            <a:endParaRPr lang="en-US" dirty="0"/>
          </a:p>
        </p:txBody>
      </p:sp>
      <p:sp>
        <p:nvSpPr>
          <p:cNvPr id="6" name="Footer Placeholder 5">
            <a:extLst>
              <a:ext uri="{FF2B5EF4-FFF2-40B4-BE49-F238E27FC236}">
                <a16:creationId xmlns:a16="http://schemas.microsoft.com/office/drawing/2014/main" id="{0CC0DD3E-9150-4346-B295-885ED25214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595F45-381A-402C-9988-1F9B779E87B7}"/>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701087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53CF-EA68-408B-B822-81EEFA3B5BE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16D5F-588F-4290-9A23-0478591BFE8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0BFA2D1-E745-468D-8906-3A80A10A88D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E5E782-087B-452A-964D-EA8102A3A70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4833B22-69EF-4978-B71B-59CDD0BF6026}"/>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0528E5-FD33-4135-9C26-4B07B4245333}"/>
              </a:ext>
            </a:extLst>
          </p:cNvPr>
          <p:cNvSpPr>
            <a:spLocks noGrp="1"/>
          </p:cNvSpPr>
          <p:nvPr>
            <p:ph type="dt" sz="half" idx="10"/>
          </p:nvPr>
        </p:nvSpPr>
        <p:spPr/>
        <p:txBody>
          <a:bodyPr/>
          <a:lstStyle/>
          <a:p>
            <a:fld id="{E8455111-E7CF-4FF3-B02B-379FFCD14205}" type="datetime1">
              <a:rPr lang="en-US" smtClean="0"/>
              <a:t>6/12/2026</a:t>
            </a:fld>
            <a:endParaRPr lang="en-US" dirty="0"/>
          </a:p>
        </p:txBody>
      </p:sp>
      <p:sp>
        <p:nvSpPr>
          <p:cNvPr id="8" name="Footer Placeholder 7">
            <a:extLst>
              <a:ext uri="{FF2B5EF4-FFF2-40B4-BE49-F238E27FC236}">
                <a16:creationId xmlns:a16="http://schemas.microsoft.com/office/drawing/2014/main" id="{AF3FF650-8D9E-44B7-95E4-5EFB1008252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F1365C-9529-49F0-8F62-65BB766EAE3D}"/>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68736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21EE-D940-41DE-8596-5D2616E80B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3C9C9F-B2BD-49E2-AFC2-726FAF5779B8}"/>
              </a:ext>
            </a:extLst>
          </p:cNvPr>
          <p:cNvSpPr>
            <a:spLocks noGrp="1"/>
          </p:cNvSpPr>
          <p:nvPr>
            <p:ph type="dt" sz="half" idx="10"/>
          </p:nvPr>
        </p:nvSpPr>
        <p:spPr/>
        <p:txBody>
          <a:bodyPr/>
          <a:lstStyle/>
          <a:p>
            <a:fld id="{E1AF2C46-4F8F-4B23-A5E1-427B9B5EE0B4}" type="datetime1">
              <a:rPr lang="en-US" smtClean="0"/>
              <a:t>6/12/2026</a:t>
            </a:fld>
            <a:endParaRPr lang="en-US" dirty="0"/>
          </a:p>
        </p:txBody>
      </p:sp>
      <p:sp>
        <p:nvSpPr>
          <p:cNvPr id="4" name="Footer Placeholder 3">
            <a:extLst>
              <a:ext uri="{FF2B5EF4-FFF2-40B4-BE49-F238E27FC236}">
                <a16:creationId xmlns:a16="http://schemas.microsoft.com/office/drawing/2014/main" id="{40D818D5-96E4-46F3-998B-31C42EB48A4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8BFDD05-66AC-4CDA-B301-9C341BA59D04}"/>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2454842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8DCCB3-B716-4CDA-922B-B2A198EB5310}"/>
              </a:ext>
            </a:extLst>
          </p:cNvPr>
          <p:cNvSpPr>
            <a:spLocks noGrp="1"/>
          </p:cNvSpPr>
          <p:nvPr>
            <p:ph type="dt" sz="half" idx="10"/>
          </p:nvPr>
        </p:nvSpPr>
        <p:spPr/>
        <p:txBody>
          <a:bodyPr/>
          <a:lstStyle/>
          <a:p>
            <a:fld id="{DB216F5E-6CCC-45F4-8825-F445B874C345}" type="datetime1">
              <a:rPr lang="en-US" smtClean="0"/>
              <a:t>6/12/2026</a:t>
            </a:fld>
            <a:endParaRPr lang="en-US" dirty="0"/>
          </a:p>
        </p:txBody>
      </p:sp>
      <p:sp>
        <p:nvSpPr>
          <p:cNvPr id="3" name="Footer Placeholder 2">
            <a:extLst>
              <a:ext uri="{FF2B5EF4-FFF2-40B4-BE49-F238E27FC236}">
                <a16:creationId xmlns:a16="http://schemas.microsoft.com/office/drawing/2014/main" id="{5B97C4DD-1176-4464-BEF5-04A6604C816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8C6D050-E991-4FF5-9901-C452E056327F}"/>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2719847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E15BA-122B-46E1-8B08-34E1EBCCD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BF467-E7D6-4B87-A877-D1A7812CCC3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BF0A9-D599-4651-97D4-A6EE5E03CA4E}"/>
              </a:ext>
            </a:extLst>
          </p:cNvPr>
          <p:cNvSpPr>
            <a:spLocks noGrp="1"/>
          </p:cNvSpPr>
          <p:nvPr>
            <p:ph type="dt" sz="half" idx="10"/>
          </p:nvPr>
        </p:nvSpPr>
        <p:spPr/>
        <p:txBody>
          <a:bodyPr/>
          <a:lstStyle/>
          <a:p>
            <a:fld id="{232F479B-A93F-46B9-9852-42D39F0DB05F}" type="datetime1">
              <a:rPr lang="en-US" smtClean="0"/>
              <a:t>6/12/2026</a:t>
            </a:fld>
            <a:endParaRPr lang="en-US" dirty="0"/>
          </a:p>
        </p:txBody>
      </p:sp>
      <p:sp>
        <p:nvSpPr>
          <p:cNvPr id="5" name="Footer Placeholder 4">
            <a:extLst>
              <a:ext uri="{FF2B5EF4-FFF2-40B4-BE49-F238E27FC236}">
                <a16:creationId xmlns:a16="http://schemas.microsoft.com/office/drawing/2014/main" id="{FA426F18-B847-43A8-BE64-F9195E03F4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09017B-DC11-43E9-89E9-11418BDDEDE5}"/>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704604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F147-9C46-4537-B9AD-643D188988D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0F696F0-4495-46C4-B506-7B44778AF7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DDA960-2DD8-49F4-9D60-D0317BCA28E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BF85DF6-E102-4092-97C0-7269206A6717}"/>
              </a:ext>
            </a:extLst>
          </p:cNvPr>
          <p:cNvSpPr>
            <a:spLocks noGrp="1"/>
          </p:cNvSpPr>
          <p:nvPr>
            <p:ph type="dt" sz="half" idx="10"/>
          </p:nvPr>
        </p:nvSpPr>
        <p:spPr/>
        <p:txBody>
          <a:bodyPr/>
          <a:lstStyle/>
          <a:p>
            <a:fld id="{CF05BCDC-C4A9-4BE2-9C70-C667E8B665AD}" type="datetime1">
              <a:rPr lang="en-US" smtClean="0"/>
              <a:t>6/12/2026</a:t>
            </a:fld>
            <a:endParaRPr lang="en-US" dirty="0"/>
          </a:p>
        </p:txBody>
      </p:sp>
      <p:sp>
        <p:nvSpPr>
          <p:cNvPr id="6" name="Footer Placeholder 5">
            <a:extLst>
              <a:ext uri="{FF2B5EF4-FFF2-40B4-BE49-F238E27FC236}">
                <a16:creationId xmlns:a16="http://schemas.microsoft.com/office/drawing/2014/main" id="{B1BAE7AE-8B2A-4E1C-ADCF-A320EAF849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C52F92-101A-45C1-8F33-263AB3FD4CD6}"/>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500447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31E0E-C0EC-415F-9112-D4A7C99398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9062C43-ACB4-4562-8CCD-3FDBC22BF7A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3095BF90-08B5-4C1D-A067-D7B2FAED706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2257073-AF42-473B-B391-AE4BC8C56A69}"/>
              </a:ext>
            </a:extLst>
          </p:cNvPr>
          <p:cNvSpPr>
            <a:spLocks noGrp="1"/>
          </p:cNvSpPr>
          <p:nvPr>
            <p:ph type="dt" sz="half" idx="10"/>
          </p:nvPr>
        </p:nvSpPr>
        <p:spPr/>
        <p:txBody>
          <a:bodyPr/>
          <a:lstStyle/>
          <a:p>
            <a:fld id="{5B6AD8FC-FA05-4FF8-97F8-D7E08ABCACF1}" type="datetime1">
              <a:rPr lang="en-US" smtClean="0"/>
              <a:t>6/12/2026</a:t>
            </a:fld>
            <a:endParaRPr lang="en-US" dirty="0"/>
          </a:p>
        </p:txBody>
      </p:sp>
      <p:sp>
        <p:nvSpPr>
          <p:cNvPr id="6" name="Footer Placeholder 5">
            <a:extLst>
              <a:ext uri="{FF2B5EF4-FFF2-40B4-BE49-F238E27FC236}">
                <a16:creationId xmlns:a16="http://schemas.microsoft.com/office/drawing/2014/main" id="{64BF3744-C7D2-4886-B5F4-A227577996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F4999CF-4F71-47E4-8D34-571B08F73F92}"/>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525127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1E59-186F-42F9-A74F-2525E38113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97F283-2538-430A-98F1-187085A057D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8F3AE-1B47-4959-ACA9-0EB2A6FD8C20}"/>
              </a:ext>
            </a:extLst>
          </p:cNvPr>
          <p:cNvSpPr>
            <a:spLocks noGrp="1"/>
          </p:cNvSpPr>
          <p:nvPr>
            <p:ph type="dt" sz="half" idx="10"/>
          </p:nvPr>
        </p:nvSpPr>
        <p:spPr/>
        <p:txBody>
          <a:bodyPr/>
          <a:lstStyle/>
          <a:p>
            <a:fld id="{A38DC554-5396-4970-811B-4CC3E5637DE2}" type="datetime1">
              <a:rPr lang="en-US" smtClean="0"/>
              <a:t>6/12/2026</a:t>
            </a:fld>
            <a:endParaRPr lang="en-US" dirty="0"/>
          </a:p>
        </p:txBody>
      </p:sp>
      <p:sp>
        <p:nvSpPr>
          <p:cNvPr id="5" name="Footer Placeholder 4">
            <a:extLst>
              <a:ext uri="{FF2B5EF4-FFF2-40B4-BE49-F238E27FC236}">
                <a16:creationId xmlns:a16="http://schemas.microsoft.com/office/drawing/2014/main" id="{5AE0F9B2-A28F-4545-992F-1F0A99055F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D5DE10-5DEF-4783-B9C2-AC976DAAAC84}"/>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3688457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10A97E-386A-473F-B3C7-AFD6E419D03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546682-548C-444F-AC87-F4625CB045B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67065-DA40-423C-9591-E5B569D1DDBF}"/>
              </a:ext>
            </a:extLst>
          </p:cNvPr>
          <p:cNvSpPr>
            <a:spLocks noGrp="1"/>
          </p:cNvSpPr>
          <p:nvPr>
            <p:ph type="dt" sz="half" idx="10"/>
          </p:nvPr>
        </p:nvSpPr>
        <p:spPr/>
        <p:txBody>
          <a:bodyPr/>
          <a:lstStyle/>
          <a:p>
            <a:fld id="{8229A2F8-2809-4977-97C9-2C7A858960A2}" type="datetime1">
              <a:rPr lang="en-US" smtClean="0"/>
              <a:t>6/12/2026</a:t>
            </a:fld>
            <a:endParaRPr lang="en-US" dirty="0"/>
          </a:p>
        </p:txBody>
      </p:sp>
      <p:sp>
        <p:nvSpPr>
          <p:cNvPr id="5" name="Footer Placeholder 4">
            <a:extLst>
              <a:ext uri="{FF2B5EF4-FFF2-40B4-BE49-F238E27FC236}">
                <a16:creationId xmlns:a16="http://schemas.microsoft.com/office/drawing/2014/main" id="{B28AFD8C-A838-4DBA-A12C-EFE1F31F68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637589-1AD1-4FD2-983D-EAB3C936DF84}"/>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3185690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70C8B-F721-4DB8-B275-49D5BD4E29BF}"/>
              </a:ext>
            </a:extLst>
          </p:cNvPr>
          <p:cNvSpPr>
            <a:spLocks noGrp="1"/>
          </p:cNvSpPr>
          <p:nvPr>
            <p:ph type="title" hasCustomPrompt="1"/>
          </p:nvPr>
        </p:nvSpPr>
        <p:spPr/>
        <p:txBody>
          <a:bodyPr/>
          <a:lstStyle>
            <a:lvl1pPr>
              <a:defRPr/>
            </a:lvl1pPr>
          </a:lstStyle>
          <a:p>
            <a:r>
              <a:rPr lang="en-US" dirty="0"/>
              <a:t>Kansas Department of Revenue</a:t>
            </a:r>
          </a:p>
        </p:txBody>
      </p:sp>
      <p:sp>
        <p:nvSpPr>
          <p:cNvPr id="3" name="Date Placeholder 2">
            <a:extLst>
              <a:ext uri="{FF2B5EF4-FFF2-40B4-BE49-F238E27FC236}">
                <a16:creationId xmlns:a16="http://schemas.microsoft.com/office/drawing/2014/main" id="{9AD5E04D-94C8-41B0-8379-4059873A1676}"/>
              </a:ext>
            </a:extLst>
          </p:cNvPr>
          <p:cNvSpPr>
            <a:spLocks noGrp="1"/>
          </p:cNvSpPr>
          <p:nvPr>
            <p:ph type="dt" sz="half" idx="10"/>
          </p:nvPr>
        </p:nvSpPr>
        <p:spPr/>
        <p:txBody>
          <a:bodyPr/>
          <a:lstStyle/>
          <a:p>
            <a:fld id="{8B566F76-BC36-4999-B39F-DA8FC764C635}" type="datetime1">
              <a:rPr lang="en-US" smtClean="0"/>
              <a:t>6/12/2026</a:t>
            </a:fld>
            <a:endParaRPr lang="en-US" dirty="0"/>
          </a:p>
        </p:txBody>
      </p:sp>
      <p:sp>
        <p:nvSpPr>
          <p:cNvPr id="4" name="Footer Placeholder 3">
            <a:extLst>
              <a:ext uri="{FF2B5EF4-FFF2-40B4-BE49-F238E27FC236}">
                <a16:creationId xmlns:a16="http://schemas.microsoft.com/office/drawing/2014/main" id="{1D9DE372-6BE2-4125-A86C-29455BB2FD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65538E-206E-4E3C-BE99-5127ED2C90F6}"/>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3713582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3955-81B3-4BEB-BF04-A513D74C684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16E9C4E-E772-4F26-9F67-0A2D28AFE44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785820-28C3-4BA8-A1D8-0597EEAE0943}"/>
              </a:ext>
            </a:extLst>
          </p:cNvPr>
          <p:cNvSpPr>
            <a:spLocks noGrp="1"/>
          </p:cNvSpPr>
          <p:nvPr>
            <p:ph type="dt" sz="half" idx="10"/>
          </p:nvPr>
        </p:nvSpPr>
        <p:spPr/>
        <p:txBody>
          <a:bodyPr/>
          <a:lstStyle/>
          <a:p>
            <a:fld id="{F5F89F43-3620-4982-BE85-F989592D26D7}" type="datetime1">
              <a:rPr lang="en-US" smtClean="0"/>
              <a:t>6/12/2026</a:t>
            </a:fld>
            <a:endParaRPr lang="en-US" dirty="0"/>
          </a:p>
        </p:txBody>
      </p:sp>
      <p:sp>
        <p:nvSpPr>
          <p:cNvPr id="5" name="Footer Placeholder 4">
            <a:extLst>
              <a:ext uri="{FF2B5EF4-FFF2-40B4-BE49-F238E27FC236}">
                <a16:creationId xmlns:a16="http://schemas.microsoft.com/office/drawing/2014/main" id="{BCAA8A7B-20AB-4F96-9E94-7EBE054904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984525-862D-45E6-8060-29212280E176}"/>
              </a:ext>
            </a:extLst>
          </p:cNvPr>
          <p:cNvSpPr>
            <a:spLocks noGrp="1"/>
          </p:cNvSpPr>
          <p:nvPr>
            <p:ph type="sldNum" sz="quarter" idx="12"/>
          </p:nvPr>
        </p:nvSpPr>
        <p:spPr/>
        <p:txBody>
          <a:bodyPr/>
          <a:lstStyle/>
          <a:p>
            <a:fld id="{6F15B0D6-A170-4EB8-BB46-3D9253BA84E2}" type="slidenum">
              <a:rPr lang="en-US" smtClean="0"/>
              <a:t>‹#›</a:t>
            </a:fld>
            <a:endParaRPr lang="en-US" dirty="0"/>
          </a:p>
        </p:txBody>
      </p:sp>
    </p:spTree>
    <p:extLst>
      <p:ext uri="{BB962C8B-B14F-4D97-AF65-F5344CB8AC3E}">
        <p14:creationId xmlns:p14="http://schemas.microsoft.com/office/powerpoint/2010/main" val="2138767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9A94-F3F9-4ECC-94C1-6BFEABD91E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DA750-7821-450C-8F73-F31DA8BF19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CBBD4-DE87-492F-8D85-A5F9C4C103D8}"/>
              </a:ext>
            </a:extLst>
          </p:cNvPr>
          <p:cNvSpPr>
            <a:spLocks noGrp="1"/>
          </p:cNvSpPr>
          <p:nvPr>
            <p:ph type="dt" sz="half" idx="10"/>
          </p:nvPr>
        </p:nvSpPr>
        <p:spPr/>
        <p:txBody>
          <a:bodyPr/>
          <a:lstStyle/>
          <a:p>
            <a:fld id="{BFAA8905-8DA0-4109-81F9-44D0FC2BC63C}" type="datetime1">
              <a:rPr lang="en-US" smtClean="0"/>
              <a:t>6/12/2026</a:t>
            </a:fld>
            <a:endParaRPr lang="en-US" dirty="0"/>
          </a:p>
        </p:txBody>
      </p:sp>
      <p:sp>
        <p:nvSpPr>
          <p:cNvPr id="5" name="Footer Placeholder 4">
            <a:extLst>
              <a:ext uri="{FF2B5EF4-FFF2-40B4-BE49-F238E27FC236}">
                <a16:creationId xmlns:a16="http://schemas.microsoft.com/office/drawing/2014/main" id="{262DAEA2-52A3-41D7-9B09-92C8257A06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74046D-94B9-458D-92A0-F525674A8762}"/>
              </a:ext>
            </a:extLst>
          </p:cNvPr>
          <p:cNvSpPr>
            <a:spLocks noGrp="1"/>
          </p:cNvSpPr>
          <p:nvPr>
            <p:ph type="sldNum" sz="quarter" idx="12"/>
          </p:nvPr>
        </p:nvSpPr>
        <p:spPr/>
        <p:txBody>
          <a:bodyPr/>
          <a:lstStyle/>
          <a:p>
            <a:fld id="{6F15B0D6-A170-4EB8-BB46-3D9253BA84E2}" type="slidenum">
              <a:rPr lang="en-US" smtClean="0"/>
              <a:t>‹#›</a:t>
            </a:fld>
            <a:endParaRPr lang="en-US" dirty="0"/>
          </a:p>
        </p:txBody>
      </p:sp>
    </p:spTree>
    <p:extLst>
      <p:ext uri="{BB962C8B-B14F-4D97-AF65-F5344CB8AC3E}">
        <p14:creationId xmlns:p14="http://schemas.microsoft.com/office/powerpoint/2010/main" val="261949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9D54-E9CC-4212-BA75-648DAF7D2D0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2A2DB22-045D-42E9-B78E-A850CDF812F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F4D020-DA87-4690-AD00-227A1AA2794D}"/>
              </a:ext>
            </a:extLst>
          </p:cNvPr>
          <p:cNvSpPr>
            <a:spLocks noGrp="1"/>
          </p:cNvSpPr>
          <p:nvPr>
            <p:ph type="dt" sz="half" idx="10"/>
          </p:nvPr>
        </p:nvSpPr>
        <p:spPr/>
        <p:txBody>
          <a:bodyPr/>
          <a:lstStyle/>
          <a:p>
            <a:fld id="{E6B3980A-B702-42CF-A12C-1D621B830FDF}" type="datetime1">
              <a:rPr lang="en-US" smtClean="0"/>
              <a:t>6/12/2026</a:t>
            </a:fld>
            <a:endParaRPr lang="en-US" dirty="0"/>
          </a:p>
        </p:txBody>
      </p:sp>
      <p:sp>
        <p:nvSpPr>
          <p:cNvPr id="5" name="Footer Placeholder 4">
            <a:extLst>
              <a:ext uri="{FF2B5EF4-FFF2-40B4-BE49-F238E27FC236}">
                <a16:creationId xmlns:a16="http://schemas.microsoft.com/office/drawing/2014/main" id="{DED0EE86-FF3E-4C9B-A2A4-B619B4DD0A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57B09F-3EBA-4703-9897-02E552C547A8}"/>
              </a:ext>
            </a:extLst>
          </p:cNvPr>
          <p:cNvSpPr>
            <a:spLocks noGrp="1"/>
          </p:cNvSpPr>
          <p:nvPr>
            <p:ph type="sldNum" sz="quarter" idx="12"/>
          </p:nvPr>
        </p:nvSpPr>
        <p:spPr/>
        <p:txBody>
          <a:bodyPr/>
          <a:lstStyle/>
          <a:p>
            <a:fld id="{6F15B0D6-A170-4EB8-BB46-3D9253BA84E2}" type="slidenum">
              <a:rPr lang="en-US" smtClean="0"/>
              <a:t>‹#›</a:t>
            </a:fld>
            <a:endParaRPr lang="en-US" dirty="0"/>
          </a:p>
        </p:txBody>
      </p:sp>
    </p:spTree>
    <p:extLst>
      <p:ext uri="{BB962C8B-B14F-4D97-AF65-F5344CB8AC3E}">
        <p14:creationId xmlns:p14="http://schemas.microsoft.com/office/powerpoint/2010/main" val="4230676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B854-5E24-4CCF-A1BE-F752238687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D59528-B489-4160-9AF6-C24E6CE30BF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158F96-D471-4235-BA40-7E3B3A32C9A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B593F8-8E20-453B-9EA9-CE4EE28DC689}"/>
              </a:ext>
            </a:extLst>
          </p:cNvPr>
          <p:cNvSpPr>
            <a:spLocks noGrp="1"/>
          </p:cNvSpPr>
          <p:nvPr>
            <p:ph type="dt" sz="half" idx="10"/>
          </p:nvPr>
        </p:nvSpPr>
        <p:spPr/>
        <p:txBody>
          <a:bodyPr/>
          <a:lstStyle/>
          <a:p>
            <a:fld id="{4741AABF-CCB3-4701-AF20-4B2E2C6ED7EC}" type="datetime1">
              <a:rPr lang="en-US" smtClean="0"/>
              <a:t>6/12/2026</a:t>
            </a:fld>
            <a:endParaRPr lang="en-US" dirty="0"/>
          </a:p>
        </p:txBody>
      </p:sp>
      <p:sp>
        <p:nvSpPr>
          <p:cNvPr id="6" name="Footer Placeholder 5">
            <a:extLst>
              <a:ext uri="{FF2B5EF4-FFF2-40B4-BE49-F238E27FC236}">
                <a16:creationId xmlns:a16="http://schemas.microsoft.com/office/drawing/2014/main" id="{6C752C25-34BD-48B4-88DF-FFC40BE15A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AEC104-52CF-412E-8554-1D870161CF9A}"/>
              </a:ext>
            </a:extLst>
          </p:cNvPr>
          <p:cNvSpPr>
            <a:spLocks noGrp="1"/>
          </p:cNvSpPr>
          <p:nvPr>
            <p:ph type="sldNum" sz="quarter" idx="12"/>
          </p:nvPr>
        </p:nvSpPr>
        <p:spPr/>
        <p:txBody>
          <a:bodyPr/>
          <a:lstStyle/>
          <a:p>
            <a:fld id="{6F15B0D6-A170-4EB8-BB46-3D9253BA84E2}" type="slidenum">
              <a:rPr lang="en-US" smtClean="0"/>
              <a:t>‹#›</a:t>
            </a:fld>
            <a:endParaRPr lang="en-US" dirty="0"/>
          </a:p>
        </p:txBody>
      </p:sp>
    </p:spTree>
    <p:extLst>
      <p:ext uri="{BB962C8B-B14F-4D97-AF65-F5344CB8AC3E}">
        <p14:creationId xmlns:p14="http://schemas.microsoft.com/office/powerpoint/2010/main" val="3967133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9EEC4-E58C-4A75-90BF-D54B65D1C04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4F62F1-BA87-487A-97E3-7BE4857529A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1DA30B9-1126-4AE1-BB70-92B3102FF8EA}"/>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59591-F584-4037-B53E-96F691F4D59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C960A69-A163-42D8-B8A5-4B8DE0B2CAD0}"/>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ACB923-4969-4223-9349-84F4CCBB6AF7}"/>
              </a:ext>
            </a:extLst>
          </p:cNvPr>
          <p:cNvSpPr>
            <a:spLocks noGrp="1"/>
          </p:cNvSpPr>
          <p:nvPr>
            <p:ph type="dt" sz="half" idx="10"/>
          </p:nvPr>
        </p:nvSpPr>
        <p:spPr/>
        <p:txBody>
          <a:bodyPr/>
          <a:lstStyle/>
          <a:p>
            <a:fld id="{14414AB4-766D-496B-B063-DA146A611E4D}" type="datetime1">
              <a:rPr lang="en-US" smtClean="0"/>
              <a:t>6/12/2026</a:t>
            </a:fld>
            <a:endParaRPr lang="en-US" dirty="0"/>
          </a:p>
        </p:txBody>
      </p:sp>
      <p:sp>
        <p:nvSpPr>
          <p:cNvPr id="8" name="Footer Placeholder 7">
            <a:extLst>
              <a:ext uri="{FF2B5EF4-FFF2-40B4-BE49-F238E27FC236}">
                <a16:creationId xmlns:a16="http://schemas.microsoft.com/office/drawing/2014/main" id="{FDAA1DED-3D9F-45EA-BCE7-EBDB807CFA5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591A7F1-72A1-4210-8673-0F513D8AA405}"/>
              </a:ext>
            </a:extLst>
          </p:cNvPr>
          <p:cNvSpPr>
            <a:spLocks noGrp="1"/>
          </p:cNvSpPr>
          <p:nvPr>
            <p:ph type="sldNum" sz="quarter" idx="12"/>
          </p:nvPr>
        </p:nvSpPr>
        <p:spPr/>
        <p:txBody>
          <a:bodyPr/>
          <a:lstStyle/>
          <a:p>
            <a:fld id="{6F15B0D6-A170-4EB8-BB46-3D9253BA84E2}" type="slidenum">
              <a:rPr lang="en-US" smtClean="0"/>
              <a:t>‹#›</a:t>
            </a:fld>
            <a:endParaRPr lang="en-US" dirty="0"/>
          </a:p>
        </p:txBody>
      </p:sp>
    </p:spTree>
    <p:extLst>
      <p:ext uri="{BB962C8B-B14F-4D97-AF65-F5344CB8AC3E}">
        <p14:creationId xmlns:p14="http://schemas.microsoft.com/office/powerpoint/2010/main" val="38606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F417-F789-4358-8795-BB5C32B942C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7D2C5D9-031D-4BEB-9323-B696FED8D8E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89BC7C-2C43-4313-91FB-74298936C699}"/>
              </a:ext>
            </a:extLst>
          </p:cNvPr>
          <p:cNvSpPr>
            <a:spLocks noGrp="1"/>
          </p:cNvSpPr>
          <p:nvPr>
            <p:ph type="dt" sz="half" idx="10"/>
          </p:nvPr>
        </p:nvSpPr>
        <p:spPr/>
        <p:txBody>
          <a:bodyPr/>
          <a:lstStyle/>
          <a:p>
            <a:fld id="{9DC9D338-DBF5-4ED6-AB59-F558386307AB}" type="datetime1">
              <a:rPr lang="en-US" smtClean="0"/>
              <a:t>6/12/2026</a:t>
            </a:fld>
            <a:endParaRPr lang="en-US" dirty="0"/>
          </a:p>
        </p:txBody>
      </p:sp>
      <p:sp>
        <p:nvSpPr>
          <p:cNvPr id="5" name="Footer Placeholder 4">
            <a:extLst>
              <a:ext uri="{FF2B5EF4-FFF2-40B4-BE49-F238E27FC236}">
                <a16:creationId xmlns:a16="http://schemas.microsoft.com/office/drawing/2014/main" id="{E8C867AC-D8E4-411F-9843-B1C4FBC974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7831B7-16BE-46AC-BFDB-1567719CEEA5}"/>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1482135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9B369-A072-4138-8B08-F307C0DF34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5F6A28-4CE9-45AC-9E07-1F6729FD97BE}"/>
              </a:ext>
            </a:extLst>
          </p:cNvPr>
          <p:cNvSpPr>
            <a:spLocks noGrp="1"/>
          </p:cNvSpPr>
          <p:nvPr>
            <p:ph type="dt" sz="half" idx="10"/>
          </p:nvPr>
        </p:nvSpPr>
        <p:spPr/>
        <p:txBody>
          <a:bodyPr/>
          <a:lstStyle/>
          <a:p>
            <a:fld id="{C22EEEA0-17C1-4B05-8952-5D5921183B09}" type="datetime1">
              <a:rPr lang="en-US" smtClean="0"/>
              <a:t>6/12/2026</a:t>
            </a:fld>
            <a:endParaRPr lang="en-US" dirty="0"/>
          </a:p>
        </p:txBody>
      </p:sp>
      <p:sp>
        <p:nvSpPr>
          <p:cNvPr id="4" name="Footer Placeholder 3">
            <a:extLst>
              <a:ext uri="{FF2B5EF4-FFF2-40B4-BE49-F238E27FC236}">
                <a16:creationId xmlns:a16="http://schemas.microsoft.com/office/drawing/2014/main" id="{C6FB8608-2818-4A20-A335-7A3989AE2F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E2FE67-CC77-4704-B6C4-7A250A901953}"/>
              </a:ext>
            </a:extLst>
          </p:cNvPr>
          <p:cNvSpPr>
            <a:spLocks noGrp="1"/>
          </p:cNvSpPr>
          <p:nvPr>
            <p:ph type="sldNum" sz="quarter" idx="12"/>
          </p:nvPr>
        </p:nvSpPr>
        <p:spPr/>
        <p:txBody>
          <a:bodyPr/>
          <a:lstStyle/>
          <a:p>
            <a:fld id="{6F15B0D6-A170-4EB8-BB46-3D9253BA84E2}" type="slidenum">
              <a:rPr lang="en-US" smtClean="0"/>
              <a:t>‹#›</a:t>
            </a:fld>
            <a:endParaRPr lang="en-US" dirty="0"/>
          </a:p>
        </p:txBody>
      </p:sp>
    </p:spTree>
    <p:extLst>
      <p:ext uri="{BB962C8B-B14F-4D97-AF65-F5344CB8AC3E}">
        <p14:creationId xmlns:p14="http://schemas.microsoft.com/office/powerpoint/2010/main" val="465207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E232B7-76B9-474B-AE67-F950264D592B}"/>
              </a:ext>
            </a:extLst>
          </p:cNvPr>
          <p:cNvSpPr>
            <a:spLocks noGrp="1"/>
          </p:cNvSpPr>
          <p:nvPr>
            <p:ph type="dt" sz="half" idx="10"/>
          </p:nvPr>
        </p:nvSpPr>
        <p:spPr/>
        <p:txBody>
          <a:bodyPr/>
          <a:lstStyle/>
          <a:p>
            <a:fld id="{EE042904-48B4-4684-8375-C4ECA60AC2D4}" type="datetime1">
              <a:rPr lang="en-US" smtClean="0"/>
              <a:t>6/12/2026</a:t>
            </a:fld>
            <a:endParaRPr lang="en-US" dirty="0"/>
          </a:p>
        </p:txBody>
      </p:sp>
      <p:sp>
        <p:nvSpPr>
          <p:cNvPr id="3" name="Footer Placeholder 2">
            <a:extLst>
              <a:ext uri="{FF2B5EF4-FFF2-40B4-BE49-F238E27FC236}">
                <a16:creationId xmlns:a16="http://schemas.microsoft.com/office/drawing/2014/main" id="{6B27F075-6E44-4E86-8270-A3D54418303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8B8BEA4-EF87-4D42-9E0F-BA287BFA609E}"/>
              </a:ext>
            </a:extLst>
          </p:cNvPr>
          <p:cNvSpPr>
            <a:spLocks noGrp="1"/>
          </p:cNvSpPr>
          <p:nvPr>
            <p:ph type="sldNum" sz="quarter" idx="12"/>
          </p:nvPr>
        </p:nvSpPr>
        <p:spPr/>
        <p:txBody>
          <a:bodyPr/>
          <a:lstStyle/>
          <a:p>
            <a:fld id="{6F15B0D6-A170-4EB8-BB46-3D9253BA84E2}" type="slidenum">
              <a:rPr lang="en-US" smtClean="0"/>
              <a:t>‹#›</a:t>
            </a:fld>
            <a:endParaRPr lang="en-US" dirty="0"/>
          </a:p>
        </p:txBody>
      </p:sp>
    </p:spTree>
    <p:extLst>
      <p:ext uri="{BB962C8B-B14F-4D97-AF65-F5344CB8AC3E}">
        <p14:creationId xmlns:p14="http://schemas.microsoft.com/office/powerpoint/2010/main" val="33682932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AE76C-D7DE-4F15-A2D7-4B07CACD378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756D62-A6A9-4294-A036-59977F4CCAD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7D24B7-93C2-476B-8CBC-4DD63749E16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DFE82A8-FE80-4D15-8C40-FC6C6B583A9D}"/>
              </a:ext>
            </a:extLst>
          </p:cNvPr>
          <p:cNvSpPr>
            <a:spLocks noGrp="1"/>
          </p:cNvSpPr>
          <p:nvPr>
            <p:ph type="dt" sz="half" idx="10"/>
          </p:nvPr>
        </p:nvSpPr>
        <p:spPr/>
        <p:txBody>
          <a:bodyPr/>
          <a:lstStyle/>
          <a:p>
            <a:fld id="{7B968CCB-835B-4C6A-9F38-FA92C892D037}" type="datetime1">
              <a:rPr lang="en-US" smtClean="0"/>
              <a:t>6/12/2026</a:t>
            </a:fld>
            <a:endParaRPr lang="en-US" dirty="0"/>
          </a:p>
        </p:txBody>
      </p:sp>
      <p:sp>
        <p:nvSpPr>
          <p:cNvPr id="6" name="Footer Placeholder 5">
            <a:extLst>
              <a:ext uri="{FF2B5EF4-FFF2-40B4-BE49-F238E27FC236}">
                <a16:creationId xmlns:a16="http://schemas.microsoft.com/office/drawing/2014/main" id="{00A4D2F9-B9D3-4CC7-89D7-76C52D76A4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FF717E-1DC3-48B3-882D-501862C45471}"/>
              </a:ext>
            </a:extLst>
          </p:cNvPr>
          <p:cNvSpPr>
            <a:spLocks noGrp="1"/>
          </p:cNvSpPr>
          <p:nvPr>
            <p:ph type="sldNum" sz="quarter" idx="12"/>
          </p:nvPr>
        </p:nvSpPr>
        <p:spPr/>
        <p:txBody>
          <a:bodyPr/>
          <a:lstStyle/>
          <a:p>
            <a:fld id="{6F15B0D6-A170-4EB8-BB46-3D9253BA84E2}" type="slidenum">
              <a:rPr lang="en-US" smtClean="0"/>
              <a:t>‹#›</a:t>
            </a:fld>
            <a:endParaRPr lang="en-US" dirty="0"/>
          </a:p>
        </p:txBody>
      </p:sp>
    </p:spTree>
    <p:extLst>
      <p:ext uri="{BB962C8B-B14F-4D97-AF65-F5344CB8AC3E}">
        <p14:creationId xmlns:p14="http://schemas.microsoft.com/office/powerpoint/2010/main" val="1175493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45EB8-FE43-487A-B6DD-ADC5A98785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0FB8A77-DAB1-45DE-AAD5-B29E637955D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3347F729-0A24-4A2F-827E-961AAF585D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24AD932-C5B1-48B1-B1EC-0BBDE02AED53}"/>
              </a:ext>
            </a:extLst>
          </p:cNvPr>
          <p:cNvSpPr>
            <a:spLocks noGrp="1"/>
          </p:cNvSpPr>
          <p:nvPr>
            <p:ph type="dt" sz="half" idx="10"/>
          </p:nvPr>
        </p:nvSpPr>
        <p:spPr/>
        <p:txBody>
          <a:bodyPr/>
          <a:lstStyle/>
          <a:p>
            <a:fld id="{AD96D8BF-F3CB-420A-9AA3-4B71826E1044}" type="datetime1">
              <a:rPr lang="en-US" smtClean="0"/>
              <a:t>6/12/2026</a:t>
            </a:fld>
            <a:endParaRPr lang="en-US" dirty="0"/>
          </a:p>
        </p:txBody>
      </p:sp>
      <p:sp>
        <p:nvSpPr>
          <p:cNvPr id="6" name="Footer Placeholder 5">
            <a:extLst>
              <a:ext uri="{FF2B5EF4-FFF2-40B4-BE49-F238E27FC236}">
                <a16:creationId xmlns:a16="http://schemas.microsoft.com/office/drawing/2014/main" id="{F9E33F46-30CE-4417-80FA-682FD2E0CE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66C5C8-7F31-4EF8-87A0-78D714AC621A}"/>
              </a:ext>
            </a:extLst>
          </p:cNvPr>
          <p:cNvSpPr>
            <a:spLocks noGrp="1"/>
          </p:cNvSpPr>
          <p:nvPr>
            <p:ph type="sldNum" sz="quarter" idx="12"/>
          </p:nvPr>
        </p:nvSpPr>
        <p:spPr/>
        <p:txBody>
          <a:bodyPr/>
          <a:lstStyle/>
          <a:p>
            <a:fld id="{6F15B0D6-A170-4EB8-BB46-3D9253BA84E2}" type="slidenum">
              <a:rPr lang="en-US" smtClean="0"/>
              <a:t>‹#›</a:t>
            </a:fld>
            <a:endParaRPr lang="en-US" dirty="0"/>
          </a:p>
        </p:txBody>
      </p:sp>
    </p:spTree>
    <p:extLst>
      <p:ext uri="{BB962C8B-B14F-4D97-AF65-F5344CB8AC3E}">
        <p14:creationId xmlns:p14="http://schemas.microsoft.com/office/powerpoint/2010/main" val="3522936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532EC-2ED3-4A9F-8027-745115FA7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74746B-F8DA-47AC-B5E5-79C587DEDD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506D0-5573-448E-98A3-FCCD7FFC5AA4}"/>
              </a:ext>
            </a:extLst>
          </p:cNvPr>
          <p:cNvSpPr>
            <a:spLocks noGrp="1"/>
          </p:cNvSpPr>
          <p:nvPr>
            <p:ph type="dt" sz="half" idx="10"/>
          </p:nvPr>
        </p:nvSpPr>
        <p:spPr/>
        <p:txBody>
          <a:bodyPr/>
          <a:lstStyle/>
          <a:p>
            <a:fld id="{6CFE0414-4331-41FB-811E-1B2B19867E90}" type="datetime1">
              <a:rPr lang="en-US" smtClean="0"/>
              <a:t>6/12/2026</a:t>
            </a:fld>
            <a:endParaRPr lang="en-US" dirty="0"/>
          </a:p>
        </p:txBody>
      </p:sp>
      <p:sp>
        <p:nvSpPr>
          <p:cNvPr id="5" name="Footer Placeholder 4">
            <a:extLst>
              <a:ext uri="{FF2B5EF4-FFF2-40B4-BE49-F238E27FC236}">
                <a16:creationId xmlns:a16="http://schemas.microsoft.com/office/drawing/2014/main" id="{248D1FA6-3DBE-476F-8DEA-38137B68E5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68EA28-C80C-4F03-8AA4-F466DDEF886C}"/>
              </a:ext>
            </a:extLst>
          </p:cNvPr>
          <p:cNvSpPr>
            <a:spLocks noGrp="1"/>
          </p:cNvSpPr>
          <p:nvPr>
            <p:ph type="sldNum" sz="quarter" idx="12"/>
          </p:nvPr>
        </p:nvSpPr>
        <p:spPr/>
        <p:txBody>
          <a:bodyPr/>
          <a:lstStyle/>
          <a:p>
            <a:fld id="{6F15B0D6-A170-4EB8-BB46-3D9253BA84E2}" type="slidenum">
              <a:rPr lang="en-US" smtClean="0"/>
              <a:t>‹#›</a:t>
            </a:fld>
            <a:endParaRPr lang="en-US" dirty="0"/>
          </a:p>
        </p:txBody>
      </p:sp>
    </p:spTree>
    <p:extLst>
      <p:ext uri="{BB962C8B-B14F-4D97-AF65-F5344CB8AC3E}">
        <p14:creationId xmlns:p14="http://schemas.microsoft.com/office/powerpoint/2010/main" val="2138068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F038C6-4AFD-4F5C-B6CE-44E8144FA34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DFCF73-68F0-4F42-BC55-D21F730EBE7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97854E-C42E-414E-9D06-E279EB0F8793}"/>
              </a:ext>
            </a:extLst>
          </p:cNvPr>
          <p:cNvSpPr>
            <a:spLocks noGrp="1"/>
          </p:cNvSpPr>
          <p:nvPr>
            <p:ph type="dt" sz="half" idx="10"/>
          </p:nvPr>
        </p:nvSpPr>
        <p:spPr/>
        <p:txBody>
          <a:bodyPr/>
          <a:lstStyle/>
          <a:p>
            <a:fld id="{02F6D80E-5392-4E83-98DA-4B44624E6593}" type="datetime1">
              <a:rPr lang="en-US" smtClean="0"/>
              <a:t>6/12/2026</a:t>
            </a:fld>
            <a:endParaRPr lang="en-US" dirty="0"/>
          </a:p>
        </p:txBody>
      </p:sp>
      <p:sp>
        <p:nvSpPr>
          <p:cNvPr id="5" name="Footer Placeholder 4">
            <a:extLst>
              <a:ext uri="{FF2B5EF4-FFF2-40B4-BE49-F238E27FC236}">
                <a16:creationId xmlns:a16="http://schemas.microsoft.com/office/drawing/2014/main" id="{388E5BF2-7F54-482D-A230-6C3C9FE513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D80D3F-0719-4E20-92BD-6D367512846C}"/>
              </a:ext>
            </a:extLst>
          </p:cNvPr>
          <p:cNvSpPr>
            <a:spLocks noGrp="1"/>
          </p:cNvSpPr>
          <p:nvPr>
            <p:ph type="sldNum" sz="quarter" idx="12"/>
          </p:nvPr>
        </p:nvSpPr>
        <p:spPr/>
        <p:txBody>
          <a:bodyPr/>
          <a:lstStyle/>
          <a:p>
            <a:fld id="{6F15B0D6-A170-4EB8-BB46-3D9253BA84E2}" type="slidenum">
              <a:rPr lang="en-US" smtClean="0"/>
              <a:t>‹#›</a:t>
            </a:fld>
            <a:endParaRPr lang="en-US" dirty="0"/>
          </a:p>
        </p:txBody>
      </p:sp>
    </p:spTree>
    <p:extLst>
      <p:ext uri="{BB962C8B-B14F-4D97-AF65-F5344CB8AC3E}">
        <p14:creationId xmlns:p14="http://schemas.microsoft.com/office/powerpoint/2010/main" val="1157461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F75A5-BDD4-426F-816C-57635551C9FF}"/>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C257EA39-2FF2-4444-940C-9ACB5DCAC42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3445FC0-B4A2-40D7-BCB6-EB0454791869}"/>
              </a:ext>
            </a:extLst>
          </p:cNvPr>
          <p:cNvSpPr>
            <a:spLocks noGrp="1"/>
          </p:cNvSpPr>
          <p:nvPr>
            <p:ph type="dt" sz="half" idx="10"/>
          </p:nvPr>
        </p:nvSpPr>
        <p:spPr/>
        <p:txBody>
          <a:bodyPr/>
          <a:lstStyle/>
          <a:p>
            <a:fld id="{C63BE4E6-1472-4B68-BF5E-1A733E6306EE}" type="datetime1">
              <a:rPr lang="en-US" smtClean="0"/>
              <a:t>6/12/2026</a:t>
            </a:fld>
            <a:endParaRPr lang="en-US" dirty="0"/>
          </a:p>
        </p:txBody>
      </p:sp>
      <p:sp>
        <p:nvSpPr>
          <p:cNvPr id="5" name="Footer Placeholder 4">
            <a:extLst>
              <a:ext uri="{FF2B5EF4-FFF2-40B4-BE49-F238E27FC236}">
                <a16:creationId xmlns:a16="http://schemas.microsoft.com/office/drawing/2014/main" id="{157F5CA8-EA33-4B70-9F90-E5763FBB84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186CB3-4C33-4A41-9388-09E66F613812}"/>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331917630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E15BA-122B-46E1-8B08-34E1EBCCD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BF467-E7D6-4B87-A877-D1A7812CCC3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BF0A9-D599-4651-97D4-A6EE5E03CA4E}"/>
              </a:ext>
            </a:extLst>
          </p:cNvPr>
          <p:cNvSpPr>
            <a:spLocks noGrp="1"/>
          </p:cNvSpPr>
          <p:nvPr>
            <p:ph type="dt" sz="half" idx="10"/>
          </p:nvPr>
        </p:nvSpPr>
        <p:spPr/>
        <p:txBody>
          <a:bodyPr/>
          <a:lstStyle/>
          <a:p>
            <a:fld id="{CF4EB436-CB98-4E22-B59B-C9828AFF5E6B}" type="datetime1">
              <a:rPr lang="en-US" smtClean="0"/>
              <a:t>6/12/2026</a:t>
            </a:fld>
            <a:endParaRPr lang="en-US" dirty="0"/>
          </a:p>
        </p:txBody>
      </p:sp>
      <p:sp>
        <p:nvSpPr>
          <p:cNvPr id="5" name="Footer Placeholder 4">
            <a:extLst>
              <a:ext uri="{FF2B5EF4-FFF2-40B4-BE49-F238E27FC236}">
                <a16:creationId xmlns:a16="http://schemas.microsoft.com/office/drawing/2014/main" id="{FA426F18-B847-43A8-BE64-F9195E03F4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09017B-DC11-43E9-89E9-11418BDDEDE5}"/>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344659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F417-F789-4358-8795-BB5C32B942C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7D2C5D9-031D-4BEB-9323-B696FED8D8E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89BC7C-2C43-4313-91FB-74298936C699}"/>
              </a:ext>
            </a:extLst>
          </p:cNvPr>
          <p:cNvSpPr>
            <a:spLocks noGrp="1"/>
          </p:cNvSpPr>
          <p:nvPr>
            <p:ph type="dt" sz="half" idx="10"/>
          </p:nvPr>
        </p:nvSpPr>
        <p:spPr/>
        <p:txBody>
          <a:bodyPr/>
          <a:lstStyle/>
          <a:p>
            <a:fld id="{1F4AD61A-748F-45C2-89E6-0B009B197636}" type="datetime1">
              <a:rPr lang="en-US" smtClean="0"/>
              <a:t>6/12/2026</a:t>
            </a:fld>
            <a:endParaRPr lang="en-US" dirty="0"/>
          </a:p>
        </p:txBody>
      </p:sp>
      <p:sp>
        <p:nvSpPr>
          <p:cNvPr id="5" name="Footer Placeholder 4">
            <a:extLst>
              <a:ext uri="{FF2B5EF4-FFF2-40B4-BE49-F238E27FC236}">
                <a16:creationId xmlns:a16="http://schemas.microsoft.com/office/drawing/2014/main" id="{E8C867AC-D8E4-411F-9843-B1C4FBC974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7831B7-16BE-46AC-BFDB-1567719CEEA5}"/>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19928676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DC73B-3FDA-4D3C-B826-1BC1C580C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37F19-D1E9-4DC6-BFC2-44E7FB9FDBA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2EE942-BD65-4624-A587-DBF0925D65E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953039-F2DC-439D-829A-356D121B83D9}"/>
              </a:ext>
            </a:extLst>
          </p:cNvPr>
          <p:cNvSpPr>
            <a:spLocks noGrp="1"/>
          </p:cNvSpPr>
          <p:nvPr>
            <p:ph type="dt" sz="half" idx="10"/>
          </p:nvPr>
        </p:nvSpPr>
        <p:spPr/>
        <p:txBody>
          <a:bodyPr/>
          <a:lstStyle/>
          <a:p>
            <a:fld id="{6D5AD2F7-D08D-4B75-A372-ED10E6C7EFA9}" type="datetime1">
              <a:rPr lang="en-US" smtClean="0"/>
              <a:t>6/12/2026</a:t>
            </a:fld>
            <a:endParaRPr lang="en-US" dirty="0"/>
          </a:p>
        </p:txBody>
      </p:sp>
      <p:sp>
        <p:nvSpPr>
          <p:cNvPr id="6" name="Footer Placeholder 5">
            <a:extLst>
              <a:ext uri="{FF2B5EF4-FFF2-40B4-BE49-F238E27FC236}">
                <a16:creationId xmlns:a16="http://schemas.microsoft.com/office/drawing/2014/main" id="{0CC0DD3E-9150-4346-B295-885ED25214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595F45-381A-402C-9988-1F9B779E87B7}"/>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53523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DC73B-3FDA-4D3C-B826-1BC1C580C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37F19-D1E9-4DC6-BFC2-44E7FB9FDBA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2EE942-BD65-4624-A587-DBF0925D65E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953039-F2DC-439D-829A-356D121B83D9}"/>
              </a:ext>
            </a:extLst>
          </p:cNvPr>
          <p:cNvSpPr>
            <a:spLocks noGrp="1"/>
          </p:cNvSpPr>
          <p:nvPr>
            <p:ph type="dt" sz="half" idx="10"/>
          </p:nvPr>
        </p:nvSpPr>
        <p:spPr/>
        <p:txBody>
          <a:bodyPr/>
          <a:lstStyle/>
          <a:p>
            <a:fld id="{46E03C2E-AEB2-4E93-85C0-A6DCC6460FB9}" type="datetime1">
              <a:rPr lang="en-US" smtClean="0"/>
              <a:t>6/12/2026</a:t>
            </a:fld>
            <a:endParaRPr lang="en-US" dirty="0"/>
          </a:p>
        </p:txBody>
      </p:sp>
      <p:sp>
        <p:nvSpPr>
          <p:cNvPr id="6" name="Footer Placeholder 5">
            <a:extLst>
              <a:ext uri="{FF2B5EF4-FFF2-40B4-BE49-F238E27FC236}">
                <a16:creationId xmlns:a16="http://schemas.microsoft.com/office/drawing/2014/main" id="{0CC0DD3E-9150-4346-B295-885ED25214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595F45-381A-402C-9988-1F9B779E87B7}"/>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486988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53CF-EA68-408B-B822-81EEFA3B5BE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16D5F-588F-4290-9A23-0478591BFE8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0BFA2D1-E745-468D-8906-3A80A10A88D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E5E782-087B-452A-964D-EA8102A3A70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4833B22-69EF-4978-B71B-59CDD0BF6026}"/>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0528E5-FD33-4135-9C26-4B07B4245333}"/>
              </a:ext>
            </a:extLst>
          </p:cNvPr>
          <p:cNvSpPr>
            <a:spLocks noGrp="1"/>
          </p:cNvSpPr>
          <p:nvPr>
            <p:ph type="dt" sz="half" idx="10"/>
          </p:nvPr>
        </p:nvSpPr>
        <p:spPr/>
        <p:txBody>
          <a:bodyPr/>
          <a:lstStyle/>
          <a:p>
            <a:fld id="{B339E2B2-8890-40A9-A355-5D1236B13072}" type="datetime1">
              <a:rPr lang="en-US" smtClean="0"/>
              <a:t>6/12/2026</a:t>
            </a:fld>
            <a:endParaRPr lang="en-US" dirty="0"/>
          </a:p>
        </p:txBody>
      </p:sp>
      <p:sp>
        <p:nvSpPr>
          <p:cNvPr id="8" name="Footer Placeholder 7">
            <a:extLst>
              <a:ext uri="{FF2B5EF4-FFF2-40B4-BE49-F238E27FC236}">
                <a16:creationId xmlns:a16="http://schemas.microsoft.com/office/drawing/2014/main" id="{AF3FF650-8D9E-44B7-95E4-5EFB1008252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F1365C-9529-49F0-8F62-65BB766EAE3D}"/>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3390334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21EE-D940-41DE-8596-5D2616E80B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3C9C9F-B2BD-49E2-AFC2-726FAF5779B8}"/>
              </a:ext>
            </a:extLst>
          </p:cNvPr>
          <p:cNvSpPr>
            <a:spLocks noGrp="1"/>
          </p:cNvSpPr>
          <p:nvPr>
            <p:ph type="dt" sz="half" idx="10"/>
          </p:nvPr>
        </p:nvSpPr>
        <p:spPr/>
        <p:txBody>
          <a:bodyPr/>
          <a:lstStyle/>
          <a:p>
            <a:fld id="{488979DF-989E-4672-818D-5280E941098C}" type="datetime1">
              <a:rPr lang="en-US" smtClean="0"/>
              <a:t>6/12/2026</a:t>
            </a:fld>
            <a:endParaRPr lang="en-US" dirty="0"/>
          </a:p>
        </p:txBody>
      </p:sp>
      <p:sp>
        <p:nvSpPr>
          <p:cNvPr id="4" name="Footer Placeholder 3">
            <a:extLst>
              <a:ext uri="{FF2B5EF4-FFF2-40B4-BE49-F238E27FC236}">
                <a16:creationId xmlns:a16="http://schemas.microsoft.com/office/drawing/2014/main" id="{40D818D5-96E4-46F3-998B-31C42EB48A4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8BFDD05-66AC-4CDA-B301-9C341BA59D04}"/>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621571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8DCCB3-B716-4CDA-922B-B2A198EB5310}"/>
              </a:ext>
            </a:extLst>
          </p:cNvPr>
          <p:cNvSpPr>
            <a:spLocks noGrp="1"/>
          </p:cNvSpPr>
          <p:nvPr>
            <p:ph type="dt" sz="half" idx="10"/>
          </p:nvPr>
        </p:nvSpPr>
        <p:spPr/>
        <p:txBody>
          <a:bodyPr/>
          <a:lstStyle/>
          <a:p>
            <a:fld id="{C1475C6D-3E81-4836-9D11-72DEF5340020}" type="datetime1">
              <a:rPr lang="en-US" smtClean="0"/>
              <a:t>6/12/2026</a:t>
            </a:fld>
            <a:endParaRPr lang="en-US" dirty="0"/>
          </a:p>
        </p:txBody>
      </p:sp>
      <p:sp>
        <p:nvSpPr>
          <p:cNvPr id="3" name="Footer Placeholder 2">
            <a:extLst>
              <a:ext uri="{FF2B5EF4-FFF2-40B4-BE49-F238E27FC236}">
                <a16:creationId xmlns:a16="http://schemas.microsoft.com/office/drawing/2014/main" id="{5B97C4DD-1176-4464-BEF5-04A6604C816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8C6D050-E991-4FF5-9901-C452E056327F}"/>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15167595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F147-9C46-4537-B9AD-643D188988D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0F696F0-4495-46C4-B506-7B44778AF7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DDA960-2DD8-49F4-9D60-D0317BCA28E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BF85DF6-E102-4092-97C0-7269206A6717}"/>
              </a:ext>
            </a:extLst>
          </p:cNvPr>
          <p:cNvSpPr>
            <a:spLocks noGrp="1"/>
          </p:cNvSpPr>
          <p:nvPr>
            <p:ph type="dt" sz="half" idx="10"/>
          </p:nvPr>
        </p:nvSpPr>
        <p:spPr/>
        <p:txBody>
          <a:bodyPr/>
          <a:lstStyle/>
          <a:p>
            <a:fld id="{773044DA-9C53-4C66-95B3-3C35C39B85A8}" type="datetime1">
              <a:rPr lang="en-US" smtClean="0"/>
              <a:t>6/12/2026</a:t>
            </a:fld>
            <a:endParaRPr lang="en-US" dirty="0"/>
          </a:p>
        </p:txBody>
      </p:sp>
      <p:sp>
        <p:nvSpPr>
          <p:cNvPr id="6" name="Footer Placeholder 5">
            <a:extLst>
              <a:ext uri="{FF2B5EF4-FFF2-40B4-BE49-F238E27FC236}">
                <a16:creationId xmlns:a16="http://schemas.microsoft.com/office/drawing/2014/main" id="{B1BAE7AE-8B2A-4E1C-ADCF-A320EAF849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C52F92-101A-45C1-8F33-263AB3FD4CD6}"/>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870815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31E0E-C0EC-415F-9112-D4A7C99398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9062C43-ACB4-4562-8CCD-3FDBC22BF7A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3095BF90-08B5-4C1D-A067-D7B2FAED706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2257073-AF42-473B-B391-AE4BC8C56A69}"/>
              </a:ext>
            </a:extLst>
          </p:cNvPr>
          <p:cNvSpPr>
            <a:spLocks noGrp="1"/>
          </p:cNvSpPr>
          <p:nvPr>
            <p:ph type="dt" sz="half" idx="10"/>
          </p:nvPr>
        </p:nvSpPr>
        <p:spPr/>
        <p:txBody>
          <a:bodyPr/>
          <a:lstStyle/>
          <a:p>
            <a:fld id="{9D778D2A-9EF2-4361-8E55-3241B1310328}" type="datetime1">
              <a:rPr lang="en-US" smtClean="0"/>
              <a:t>6/12/2026</a:t>
            </a:fld>
            <a:endParaRPr lang="en-US" dirty="0"/>
          </a:p>
        </p:txBody>
      </p:sp>
      <p:sp>
        <p:nvSpPr>
          <p:cNvPr id="6" name="Footer Placeholder 5">
            <a:extLst>
              <a:ext uri="{FF2B5EF4-FFF2-40B4-BE49-F238E27FC236}">
                <a16:creationId xmlns:a16="http://schemas.microsoft.com/office/drawing/2014/main" id="{64BF3744-C7D2-4886-B5F4-A227577996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F4999CF-4F71-47E4-8D34-571B08F73F92}"/>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621664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1E59-186F-42F9-A74F-2525E38113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97F283-2538-430A-98F1-187085A057D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8F3AE-1B47-4959-ACA9-0EB2A6FD8C20}"/>
              </a:ext>
            </a:extLst>
          </p:cNvPr>
          <p:cNvSpPr>
            <a:spLocks noGrp="1"/>
          </p:cNvSpPr>
          <p:nvPr>
            <p:ph type="dt" sz="half" idx="10"/>
          </p:nvPr>
        </p:nvSpPr>
        <p:spPr/>
        <p:txBody>
          <a:bodyPr/>
          <a:lstStyle/>
          <a:p>
            <a:fld id="{8A2BD1EB-6E0F-4E30-BD76-06C5411DC451}" type="datetime1">
              <a:rPr lang="en-US" smtClean="0"/>
              <a:t>6/12/2026</a:t>
            </a:fld>
            <a:endParaRPr lang="en-US" dirty="0"/>
          </a:p>
        </p:txBody>
      </p:sp>
      <p:sp>
        <p:nvSpPr>
          <p:cNvPr id="5" name="Footer Placeholder 4">
            <a:extLst>
              <a:ext uri="{FF2B5EF4-FFF2-40B4-BE49-F238E27FC236}">
                <a16:creationId xmlns:a16="http://schemas.microsoft.com/office/drawing/2014/main" id="{5AE0F9B2-A28F-4545-992F-1F0A99055F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D5DE10-5DEF-4783-B9C2-AC976DAAAC84}"/>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2610928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10A97E-386A-473F-B3C7-AFD6E419D03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546682-548C-444F-AC87-F4625CB045B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67065-DA40-423C-9591-E5B569D1DDBF}"/>
              </a:ext>
            </a:extLst>
          </p:cNvPr>
          <p:cNvSpPr>
            <a:spLocks noGrp="1"/>
          </p:cNvSpPr>
          <p:nvPr>
            <p:ph type="dt" sz="half" idx="10"/>
          </p:nvPr>
        </p:nvSpPr>
        <p:spPr/>
        <p:txBody>
          <a:bodyPr/>
          <a:lstStyle/>
          <a:p>
            <a:fld id="{86918F42-041B-45F1-A150-825B82BBF9A0}" type="datetime1">
              <a:rPr lang="en-US" smtClean="0"/>
              <a:t>6/12/2026</a:t>
            </a:fld>
            <a:endParaRPr lang="en-US" dirty="0"/>
          </a:p>
        </p:txBody>
      </p:sp>
      <p:sp>
        <p:nvSpPr>
          <p:cNvPr id="5" name="Footer Placeholder 4">
            <a:extLst>
              <a:ext uri="{FF2B5EF4-FFF2-40B4-BE49-F238E27FC236}">
                <a16:creationId xmlns:a16="http://schemas.microsoft.com/office/drawing/2014/main" id="{B28AFD8C-A838-4DBA-A12C-EFE1F31F68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637589-1AD1-4FD2-983D-EAB3C936DF84}"/>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30032594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70C8B-F721-4DB8-B275-49D5BD4E29BF}"/>
              </a:ext>
            </a:extLst>
          </p:cNvPr>
          <p:cNvSpPr>
            <a:spLocks noGrp="1"/>
          </p:cNvSpPr>
          <p:nvPr>
            <p:ph type="title" hasCustomPrompt="1"/>
          </p:nvPr>
        </p:nvSpPr>
        <p:spPr/>
        <p:txBody>
          <a:bodyPr/>
          <a:lstStyle>
            <a:lvl1pPr>
              <a:defRPr/>
            </a:lvl1pPr>
          </a:lstStyle>
          <a:p>
            <a:r>
              <a:rPr lang="en-US" dirty="0"/>
              <a:t>Kansas Department of Revenue</a:t>
            </a:r>
          </a:p>
        </p:txBody>
      </p:sp>
      <p:sp>
        <p:nvSpPr>
          <p:cNvPr id="3" name="Date Placeholder 2">
            <a:extLst>
              <a:ext uri="{FF2B5EF4-FFF2-40B4-BE49-F238E27FC236}">
                <a16:creationId xmlns:a16="http://schemas.microsoft.com/office/drawing/2014/main" id="{9AD5E04D-94C8-41B0-8379-4059873A1676}"/>
              </a:ext>
            </a:extLst>
          </p:cNvPr>
          <p:cNvSpPr>
            <a:spLocks noGrp="1"/>
          </p:cNvSpPr>
          <p:nvPr>
            <p:ph type="dt" sz="half" idx="10"/>
          </p:nvPr>
        </p:nvSpPr>
        <p:spPr/>
        <p:txBody>
          <a:bodyPr/>
          <a:lstStyle/>
          <a:p>
            <a:fld id="{2C987D0E-30C8-4FB7-B3DF-9F286D2D461B}" type="datetime1">
              <a:rPr lang="en-US" smtClean="0"/>
              <a:t>6/12/2026</a:t>
            </a:fld>
            <a:endParaRPr lang="en-US" dirty="0"/>
          </a:p>
        </p:txBody>
      </p:sp>
      <p:sp>
        <p:nvSpPr>
          <p:cNvPr id="4" name="Footer Placeholder 3">
            <a:extLst>
              <a:ext uri="{FF2B5EF4-FFF2-40B4-BE49-F238E27FC236}">
                <a16:creationId xmlns:a16="http://schemas.microsoft.com/office/drawing/2014/main" id="{1D9DE372-6BE2-4125-A86C-29455BB2FD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65538E-206E-4E3C-BE99-5127ED2C90F6}"/>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2197329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F75A5-BDD4-426F-816C-57635551C9FF}"/>
              </a:ext>
            </a:extLst>
          </p:cNvPr>
          <p:cNvSpPr>
            <a:spLocks noGrp="1"/>
          </p:cNvSpPr>
          <p:nvPr>
            <p:ph type="ctrTitle"/>
          </p:nvPr>
        </p:nvSpPr>
        <p:spPr>
          <a:xfrm>
            <a:off x="1143000" y="1122363"/>
            <a:ext cx="6858000" cy="2387600"/>
          </a:xfrm>
        </p:spPr>
        <p:txBody>
          <a:bodyPr anchor="b"/>
          <a:lstStyle>
            <a:lvl1pPr algn="ctr">
              <a:defRPr sz="3375"/>
            </a:lvl1pPr>
          </a:lstStyle>
          <a:p>
            <a:r>
              <a:rPr lang="en-US" dirty="0"/>
              <a:t>Click to edit Master title style</a:t>
            </a:r>
          </a:p>
        </p:txBody>
      </p:sp>
      <p:sp>
        <p:nvSpPr>
          <p:cNvPr id="3" name="Subtitle 2">
            <a:extLst>
              <a:ext uri="{FF2B5EF4-FFF2-40B4-BE49-F238E27FC236}">
                <a16:creationId xmlns:a16="http://schemas.microsoft.com/office/drawing/2014/main" id="{C257EA39-2FF2-4444-940C-9ACB5DCAC428}"/>
              </a:ext>
            </a:extLst>
          </p:cNvPr>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3445FC0-B4A2-40D7-BCB6-EB0454791869}"/>
              </a:ext>
            </a:extLst>
          </p:cNvPr>
          <p:cNvSpPr>
            <a:spLocks noGrp="1"/>
          </p:cNvSpPr>
          <p:nvPr>
            <p:ph type="dt" sz="half" idx="10"/>
          </p:nvPr>
        </p:nvSpPr>
        <p:spPr/>
        <p:txBody>
          <a:bodyPr/>
          <a:lstStyle/>
          <a:p>
            <a:fld id="{2F90E41C-A982-494C-B810-8522B010ACBD}" type="datetime1">
              <a:rPr lang="en-US" smtClean="0"/>
              <a:t>6/12/2026</a:t>
            </a:fld>
            <a:endParaRPr lang="en-US" dirty="0"/>
          </a:p>
        </p:txBody>
      </p:sp>
      <p:sp>
        <p:nvSpPr>
          <p:cNvPr id="5" name="Footer Placeholder 4">
            <a:extLst>
              <a:ext uri="{FF2B5EF4-FFF2-40B4-BE49-F238E27FC236}">
                <a16:creationId xmlns:a16="http://schemas.microsoft.com/office/drawing/2014/main" id="{157F5CA8-EA33-4B70-9F90-E5763FBB84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186CB3-4C33-4A41-9388-09E66F613812}"/>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213030351"/>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E15BA-122B-46E1-8B08-34E1EBCCD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BF467-E7D6-4B87-A877-D1A7812CCC3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BF0A9-D599-4651-97D4-A6EE5E03CA4E}"/>
              </a:ext>
            </a:extLst>
          </p:cNvPr>
          <p:cNvSpPr>
            <a:spLocks noGrp="1"/>
          </p:cNvSpPr>
          <p:nvPr>
            <p:ph type="dt" sz="half" idx="10"/>
          </p:nvPr>
        </p:nvSpPr>
        <p:spPr/>
        <p:txBody>
          <a:bodyPr/>
          <a:lstStyle/>
          <a:p>
            <a:fld id="{232F479B-A93F-46B9-9852-42D39F0DB05F}" type="datetime1">
              <a:rPr lang="en-US" smtClean="0"/>
              <a:t>6/12/2026</a:t>
            </a:fld>
            <a:endParaRPr lang="en-US" dirty="0"/>
          </a:p>
        </p:txBody>
      </p:sp>
      <p:sp>
        <p:nvSpPr>
          <p:cNvPr id="5" name="Footer Placeholder 4">
            <a:extLst>
              <a:ext uri="{FF2B5EF4-FFF2-40B4-BE49-F238E27FC236}">
                <a16:creationId xmlns:a16="http://schemas.microsoft.com/office/drawing/2014/main" id="{FA426F18-B847-43A8-BE64-F9195E03F4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09017B-DC11-43E9-89E9-11418BDDEDE5}"/>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4177554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53CF-EA68-408B-B822-81EEFA3B5BE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16D5F-588F-4290-9A23-0478591BFE8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0BFA2D1-E745-468D-8906-3A80A10A88D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E5E782-087B-452A-964D-EA8102A3A70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4833B22-69EF-4978-B71B-59CDD0BF6026}"/>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0528E5-FD33-4135-9C26-4B07B4245333}"/>
              </a:ext>
            </a:extLst>
          </p:cNvPr>
          <p:cNvSpPr>
            <a:spLocks noGrp="1"/>
          </p:cNvSpPr>
          <p:nvPr>
            <p:ph type="dt" sz="half" idx="10"/>
          </p:nvPr>
        </p:nvSpPr>
        <p:spPr/>
        <p:txBody>
          <a:bodyPr/>
          <a:lstStyle/>
          <a:p>
            <a:fld id="{606E1A95-8A19-469B-95F7-514ED39CB845}" type="datetime1">
              <a:rPr lang="en-US" smtClean="0"/>
              <a:t>6/12/2026</a:t>
            </a:fld>
            <a:endParaRPr lang="en-US" dirty="0"/>
          </a:p>
        </p:txBody>
      </p:sp>
      <p:sp>
        <p:nvSpPr>
          <p:cNvPr id="8" name="Footer Placeholder 7">
            <a:extLst>
              <a:ext uri="{FF2B5EF4-FFF2-40B4-BE49-F238E27FC236}">
                <a16:creationId xmlns:a16="http://schemas.microsoft.com/office/drawing/2014/main" id="{AF3FF650-8D9E-44B7-95E4-5EFB1008252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F1365C-9529-49F0-8F62-65BB766EAE3D}"/>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6671418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F417-F789-4358-8795-BB5C32B942CF}"/>
              </a:ext>
            </a:extLst>
          </p:cNvPr>
          <p:cNvSpPr>
            <a:spLocks noGrp="1"/>
          </p:cNvSpPr>
          <p:nvPr>
            <p:ph type="title"/>
          </p:nvPr>
        </p:nvSpPr>
        <p:spPr>
          <a:xfrm>
            <a:off x="623888" y="1709741"/>
            <a:ext cx="7886700" cy="2852737"/>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E7D2C5D9-031D-4BEB-9323-B696FED8D8E3}"/>
              </a:ext>
            </a:extLst>
          </p:cNvPr>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89BC7C-2C43-4313-91FB-74298936C699}"/>
              </a:ext>
            </a:extLst>
          </p:cNvPr>
          <p:cNvSpPr>
            <a:spLocks noGrp="1"/>
          </p:cNvSpPr>
          <p:nvPr>
            <p:ph type="dt" sz="half" idx="10"/>
          </p:nvPr>
        </p:nvSpPr>
        <p:spPr/>
        <p:txBody>
          <a:bodyPr/>
          <a:lstStyle/>
          <a:p>
            <a:fld id="{9DC9D338-DBF5-4ED6-AB59-F558386307AB}" type="datetime1">
              <a:rPr lang="en-US" smtClean="0"/>
              <a:t>6/12/2026</a:t>
            </a:fld>
            <a:endParaRPr lang="en-US" dirty="0"/>
          </a:p>
        </p:txBody>
      </p:sp>
      <p:sp>
        <p:nvSpPr>
          <p:cNvPr id="5" name="Footer Placeholder 4">
            <a:extLst>
              <a:ext uri="{FF2B5EF4-FFF2-40B4-BE49-F238E27FC236}">
                <a16:creationId xmlns:a16="http://schemas.microsoft.com/office/drawing/2014/main" id="{E8C867AC-D8E4-411F-9843-B1C4FBC974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7831B7-16BE-46AC-BFDB-1567719CEEA5}"/>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16658252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DC73B-3FDA-4D3C-B826-1BC1C580C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37F19-D1E9-4DC6-BFC2-44E7FB9FDBA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2EE942-BD65-4624-A587-DBF0925D65E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953039-F2DC-439D-829A-356D121B83D9}"/>
              </a:ext>
            </a:extLst>
          </p:cNvPr>
          <p:cNvSpPr>
            <a:spLocks noGrp="1"/>
          </p:cNvSpPr>
          <p:nvPr>
            <p:ph type="dt" sz="half" idx="10"/>
          </p:nvPr>
        </p:nvSpPr>
        <p:spPr/>
        <p:txBody>
          <a:bodyPr/>
          <a:lstStyle/>
          <a:p>
            <a:fld id="{46E03C2E-AEB2-4E93-85C0-A6DCC6460FB9}" type="datetime1">
              <a:rPr lang="en-US" smtClean="0"/>
              <a:t>6/12/2026</a:t>
            </a:fld>
            <a:endParaRPr lang="en-US" dirty="0"/>
          </a:p>
        </p:txBody>
      </p:sp>
      <p:sp>
        <p:nvSpPr>
          <p:cNvPr id="6" name="Footer Placeholder 5">
            <a:extLst>
              <a:ext uri="{FF2B5EF4-FFF2-40B4-BE49-F238E27FC236}">
                <a16:creationId xmlns:a16="http://schemas.microsoft.com/office/drawing/2014/main" id="{0CC0DD3E-9150-4346-B295-885ED25214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595F45-381A-402C-9988-1F9B779E87B7}"/>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11320117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53CF-EA68-408B-B822-81EEFA3B5BEC}"/>
              </a:ext>
            </a:extLst>
          </p:cNvPr>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16D5F-588F-4290-9A23-0478591BFE8C}"/>
              </a:ext>
            </a:extLst>
          </p:cNvPr>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a:extLst>
              <a:ext uri="{FF2B5EF4-FFF2-40B4-BE49-F238E27FC236}">
                <a16:creationId xmlns:a16="http://schemas.microsoft.com/office/drawing/2014/main" id="{E0BFA2D1-E745-468D-8906-3A80A10A88D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E5E782-087B-452A-964D-EA8102A3A705}"/>
              </a:ext>
            </a:extLst>
          </p:cNvPr>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a:extLst>
              <a:ext uri="{FF2B5EF4-FFF2-40B4-BE49-F238E27FC236}">
                <a16:creationId xmlns:a16="http://schemas.microsoft.com/office/drawing/2014/main" id="{E4833B22-69EF-4978-B71B-59CDD0BF6026}"/>
              </a:ext>
            </a:extLst>
          </p:cNvPr>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0528E5-FD33-4135-9C26-4B07B4245333}"/>
              </a:ext>
            </a:extLst>
          </p:cNvPr>
          <p:cNvSpPr>
            <a:spLocks noGrp="1"/>
          </p:cNvSpPr>
          <p:nvPr>
            <p:ph type="dt" sz="half" idx="10"/>
          </p:nvPr>
        </p:nvSpPr>
        <p:spPr/>
        <p:txBody>
          <a:bodyPr/>
          <a:lstStyle/>
          <a:p>
            <a:fld id="{606E1A95-8A19-469B-95F7-514ED39CB845}" type="datetime1">
              <a:rPr lang="en-US" smtClean="0"/>
              <a:t>6/12/2026</a:t>
            </a:fld>
            <a:endParaRPr lang="en-US" dirty="0"/>
          </a:p>
        </p:txBody>
      </p:sp>
      <p:sp>
        <p:nvSpPr>
          <p:cNvPr id="8" name="Footer Placeholder 7">
            <a:extLst>
              <a:ext uri="{FF2B5EF4-FFF2-40B4-BE49-F238E27FC236}">
                <a16:creationId xmlns:a16="http://schemas.microsoft.com/office/drawing/2014/main" id="{AF3FF650-8D9E-44B7-95E4-5EFB1008252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F1365C-9529-49F0-8F62-65BB766EAE3D}"/>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1374347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21EE-D940-41DE-8596-5D2616E80B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3C9C9F-B2BD-49E2-AFC2-726FAF5779B8}"/>
              </a:ext>
            </a:extLst>
          </p:cNvPr>
          <p:cNvSpPr>
            <a:spLocks noGrp="1"/>
          </p:cNvSpPr>
          <p:nvPr>
            <p:ph type="dt" sz="half" idx="10"/>
          </p:nvPr>
        </p:nvSpPr>
        <p:spPr/>
        <p:txBody>
          <a:bodyPr/>
          <a:lstStyle/>
          <a:p>
            <a:fld id="{BC3566DB-D906-4FEC-AAC8-A44F19792B4F}" type="datetime1">
              <a:rPr lang="en-US" smtClean="0"/>
              <a:t>6/12/2026</a:t>
            </a:fld>
            <a:endParaRPr lang="en-US" dirty="0"/>
          </a:p>
        </p:txBody>
      </p:sp>
      <p:sp>
        <p:nvSpPr>
          <p:cNvPr id="4" name="Footer Placeholder 3">
            <a:extLst>
              <a:ext uri="{FF2B5EF4-FFF2-40B4-BE49-F238E27FC236}">
                <a16:creationId xmlns:a16="http://schemas.microsoft.com/office/drawing/2014/main" id="{40D818D5-96E4-46F3-998B-31C42EB48A4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8BFDD05-66AC-4CDA-B301-9C341BA59D04}"/>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7587230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8DCCB3-B716-4CDA-922B-B2A198EB5310}"/>
              </a:ext>
            </a:extLst>
          </p:cNvPr>
          <p:cNvSpPr>
            <a:spLocks noGrp="1"/>
          </p:cNvSpPr>
          <p:nvPr>
            <p:ph type="dt" sz="half" idx="10"/>
          </p:nvPr>
        </p:nvSpPr>
        <p:spPr/>
        <p:txBody>
          <a:bodyPr/>
          <a:lstStyle/>
          <a:p>
            <a:fld id="{31EAC810-A57A-4088-84B5-CFFDD7D737CE}" type="datetime1">
              <a:rPr lang="en-US" smtClean="0"/>
              <a:t>6/12/2026</a:t>
            </a:fld>
            <a:endParaRPr lang="en-US" dirty="0"/>
          </a:p>
        </p:txBody>
      </p:sp>
      <p:sp>
        <p:nvSpPr>
          <p:cNvPr id="3" name="Footer Placeholder 2">
            <a:extLst>
              <a:ext uri="{FF2B5EF4-FFF2-40B4-BE49-F238E27FC236}">
                <a16:creationId xmlns:a16="http://schemas.microsoft.com/office/drawing/2014/main" id="{5B97C4DD-1176-4464-BEF5-04A6604C816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8C6D050-E991-4FF5-9901-C452E056327F}"/>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21613351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F147-9C46-4537-B9AD-643D188988D5}"/>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80F696F0-4495-46C4-B506-7B44778AF715}"/>
              </a:ext>
            </a:extLst>
          </p:cNvPr>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DDA960-2DD8-49F4-9D60-D0317BCA28E1}"/>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EBF85DF6-E102-4092-97C0-7269206A6717}"/>
              </a:ext>
            </a:extLst>
          </p:cNvPr>
          <p:cNvSpPr>
            <a:spLocks noGrp="1"/>
          </p:cNvSpPr>
          <p:nvPr>
            <p:ph type="dt" sz="half" idx="10"/>
          </p:nvPr>
        </p:nvSpPr>
        <p:spPr/>
        <p:txBody>
          <a:bodyPr/>
          <a:lstStyle/>
          <a:p>
            <a:fld id="{5586B313-E3C2-418C-B07C-4B1DBB13B268}" type="datetime1">
              <a:rPr lang="en-US" smtClean="0"/>
              <a:t>6/12/2026</a:t>
            </a:fld>
            <a:endParaRPr lang="en-US" dirty="0"/>
          </a:p>
        </p:txBody>
      </p:sp>
      <p:sp>
        <p:nvSpPr>
          <p:cNvPr id="6" name="Footer Placeholder 5">
            <a:extLst>
              <a:ext uri="{FF2B5EF4-FFF2-40B4-BE49-F238E27FC236}">
                <a16:creationId xmlns:a16="http://schemas.microsoft.com/office/drawing/2014/main" id="{B1BAE7AE-8B2A-4E1C-ADCF-A320EAF849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C52F92-101A-45C1-8F33-263AB3FD4CD6}"/>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37253454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31E0E-C0EC-415F-9112-D4A7C99398D1}"/>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B9062C43-ACB4-4562-8CCD-3FDBC22BF7AD}"/>
              </a:ext>
            </a:extLst>
          </p:cNvPr>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dirty="0"/>
          </a:p>
        </p:txBody>
      </p:sp>
      <p:sp>
        <p:nvSpPr>
          <p:cNvPr id="4" name="Text Placeholder 3">
            <a:extLst>
              <a:ext uri="{FF2B5EF4-FFF2-40B4-BE49-F238E27FC236}">
                <a16:creationId xmlns:a16="http://schemas.microsoft.com/office/drawing/2014/main" id="{3095BF90-08B5-4C1D-A067-D7B2FAED706B}"/>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72257073-AF42-473B-B391-AE4BC8C56A69}"/>
              </a:ext>
            </a:extLst>
          </p:cNvPr>
          <p:cNvSpPr>
            <a:spLocks noGrp="1"/>
          </p:cNvSpPr>
          <p:nvPr>
            <p:ph type="dt" sz="half" idx="10"/>
          </p:nvPr>
        </p:nvSpPr>
        <p:spPr/>
        <p:txBody>
          <a:bodyPr/>
          <a:lstStyle/>
          <a:p>
            <a:fld id="{0B8CE4DF-C783-40D5-B139-DBAF0AA6C68B}" type="datetime1">
              <a:rPr lang="en-US" smtClean="0"/>
              <a:t>6/12/2026</a:t>
            </a:fld>
            <a:endParaRPr lang="en-US" dirty="0"/>
          </a:p>
        </p:txBody>
      </p:sp>
      <p:sp>
        <p:nvSpPr>
          <p:cNvPr id="6" name="Footer Placeholder 5">
            <a:extLst>
              <a:ext uri="{FF2B5EF4-FFF2-40B4-BE49-F238E27FC236}">
                <a16:creationId xmlns:a16="http://schemas.microsoft.com/office/drawing/2014/main" id="{64BF3744-C7D2-4886-B5F4-A227577996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F4999CF-4F71-47E4-8D34-571B08F73F92}"/>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36612692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1E59-186F-42F9-A74F-2525E38113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97F283-2538-430A-98F1-187085A057D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8F3AE-1B47-4959-ACA9-0EB2A6FD8C20}"/>
              </a:ext>
            </a:extLst>
          </p:cNvPr>
          <p:cNvSpPr>
            <a:spLocks noGrp="1"/>
          </p:cNvSpPr>
          <p:nvPr>
            <p:ph type="dt" sz="half" idx="10"/>
          </p:nvPr>
        </p:nvSpPr>
        <p:spPr/>
        <p:txBody>
          <a:bodyPr/>
          <a:lstStyle/>
          <a:p>
            <a:fld id="{1AF06ED0-6C7B-4B8B-A1F3-CBDE9AB27939}" type="datetime1">
              <a:rPr lang="en-US" smtClean="0"/>
              <a:t>6/12/2026</a:t>
            </a:fld>
            <a:endParaRPr lang="en-US" dirty="0"/>
          </a:p>
        </p:txBody>
      </p:sp>
      <p:sp>
        <p:nvSpPr>
          <p:cNvPr id="5" name="Footer Placeholder 4">
            <a:extLst>
              <a:ext uri="{FF2B5EF4-FFF2-40B4-BE49-F238E27FC236}">
                <a16:creationId xmlns:a16="http://schemas.microsoft.com/office/drawing/2014/main" id="{5AE0F9B2-A28F-4545-992F-1F0A99055F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D5DE10-5DEF-4783-B9C2-AC976DAAAC84}"/>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31053212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10A97E-386A-473F-B3C7-AFD6E419D03E}"/>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546682-548C-444F-AC87-F4625CB045BF}"/>
              </a:ext>
            </a:extLst>
          </p:cNvPr>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67065-DA40-423C-9591-E5B569D1DDBF}"/>
              </a:ext>
            </a:extLst>
          </p:cNvPr>
          <p:cNvSpPr>
            <a:spLocks noGrp="1"/>
          </p:cNvSpPr>
          <p:nvPr>
            <p:ph type="dt" sz="half" idx="10"/>
          </p:nvPr>
        </p:nvSpPr>
        <p:spPr/>
        <p:txBody>
          <a:bodyPr/>
          <a:lstStyle/>
          <a:p>
            <a:fld id="{2C06D6B2-E54A-4BCA-A82C-464E4E56AE9C}" type="datetime1">
              <a:rPr lang="en-US" smtClean="0"/>
              <a:t>6/12/2026</a:t>
            </a:fld>
            <a:endParaRPr lang="en-US" dirty="0"/>
          </a:p>
        </p:txBody>
      </p:sp>
      <p:sp>
        <p:nvSpPr>
          <p:cNvPr id="5" name="Footer Placeholder 4">
            <a:extLst>
              <a:ext uri="{FF2B5EF4-FFF2-40B4-BE49-F238E27FC236}">
                <a16:creationId xmlns:a16="http://schemas.microsoft.com/office/drawing/2014/main" id="{B28AFD8C-A838-4DBA-A12C-EFE1F31F68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637589-1AD1-4FD2-983D-EAB3C936DF84}"/>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26287887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70C8B-F721-4DB8-B275-49D5BD4E29BF}"/>
              </a:ext>
            </a:extLst>
          </p:cNvPr>
          <p:cNvSpPr>
            <a:spLocks noGrp="1"/>
          </p:cNvSpPr>
          <p:nvPr>
            <p:ph type="title" hasCustomPrompt="1"/>
          </p:nvPr>
        </p:nvSpPr>
        <p:spPr/>
        <p:txBody>
          <a:bodyPr/>
          <a:lstStyle>
            <a:lvl1pPr>
              <a:defRPr/>
            </a:lvl1pPr>
          </a:lstStyle>
          <a:p>
            <a:r>
              <a:rPr lang="en-US" dirty="0"/>
              <a:t>Kansas Department of Revenue</a:t>
            </a:r>
          </a:p>
        </p:txBody>
      </p:sp>
      <p:sp>
        <p:nvSpPr>
          <p:cNvPr id="3" name="Date Placeholder 2">
            <a:extLst>
              <a:ext uri="{FF2B5EF4-FFF2-40B4-BE49-F238E27FC236}">
                <a16:creationId xmlns:a16="http://schemas.microsoft.com/office/drawing/2014/main" id="{9AD5E04D-94C8-41B0-8379-4059873A1676}"/>
              </a:ext>
            </a:extLst>
          </p:cNvPr>
          <p:cNvSpPr>
            <a:spLocks noGrp="1"/>
          </p:cNvSpPr>
          <p:nvPr>
            <p:ph type="dt" sz="half" idx="10"/>
          </p:nvPr>
        </p:nvSpPr>
        <p:spPr/>
        <p:txBody>
          <a:bodyPr/>
          <a:lstStyle/>
          <a:p>
            <a:fld id="{BC8539F7-F044-4AB0-AE70-05D4D81A959F}" type="datetime1">
              <a:rPr lang="en-US" smtClean="0"/>
              <a:t>6/12/2026</a:t>
            </a:fld>
            <a:endParaRPr lang="en-US" dirty="0"/>
          </a:p>
        </p:txBody>
      </p:sp>
      <p:sp>
        <p:nvSpPr>
          <p:cNvPr id="4" name="Footer Placeholder 3">
            <a:extLst>
              <a:ext uri="{FF2B5EF4-FFF2-40B4-BE49-F238E27FC236}">
                <a16:creationId xmlns:a16="http://schemas.microsoft.com/office/drawing/2014/main" id="{1D9DE372-6BE2-4125-A86C-29455BB2FD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65538E-206E-4E3C-BE99-5127ED2C90F6}"/>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6016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21EE-D940-41DE-8596-5D2616E80B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3C9C9F-B2BD-49E2-AFC2-726FAF5779B8}"/>
              </a:ext>
            </a:extLst>
          </p:cNvPr>
          <p:cNvSpPr>
            <a:spLocks noGrp="1"/>
          </p:cNvSpPr>
          <p:nvPr>
            <p:ph type="dt" sz="half" idx="10"/>
          </p:nvPr>
        </p:nvSpPr>
        <p:spPr/>
        <p:txBody>
          <a:bodyPr/>
          <a:lstStyle/>
          <a:p>
            <a:fld id="{BC3566DB-D906-4FEC-AAC8-A44F19792B4F}" type="datetime1">
              <a:rPr lang="en-US" smtClean="0"/>
              <a:t>6/12/2026</a:t>
            </a:fld>
            <a:endParaRPr lang="en-US" dirty="0"/>
          </a:p>
        </p:txBody>
      </p:sp>
      <p:sp>
        <p:nvSpPr>
          <p:cNvPr id="4" name="Footer Placeholder 3">
            <a:extLst>
              <a:ext uri="{FF2B5EF4-FFF2-40B4-BE49-F238E27FC236}">
                <a16:creationId xmlns:a16="http://schemas.microsoft.com/office/drawing/2014/main" id="{40D818D5-96E4-46F3-998B-31C42EB48A4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8BFDD05-66AC-4CDA-B301-9C341BA59D04}"/>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1210167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800"/>
            <a:ext cx="6000750" cy="2971801"/>
          </a:xfrm>
        </p:spPr>
        <p:txBody>
          <a:bodyPr anchor="b">
            <a:normAutofit/>
          </a:bodyPr>
          <a:lstStyle>
            <a:lvl1pPr algn="l">
              <a:defRPr sz="3600">
                <a:effectLst/>
              </a:defRPr>
            </a:lvl1pPr>
          </a:lstStyle>
          <a:p>
            <a:r>
              <a:rPr lang="en-US"/>
              <a:t>Click to edit Master title style</a:t>
            </a:r>
            <a:endParaRPr lang="en-US" dirty="0"/>
          </a:p>
        </p:txBody>
      </p:sp>
      <p:sp>
        <p:nvSpPr>
          <p:cNvPr id="3" name="Subtitle 2"/>
          <p:cNvSpPr>
            <a:spLocks noGrp="1"/>
          </p:cNvSpPr>
          <p:nvPr>
            <p:ph type="subTitle" idx="1"/>
          </p:nvPr>
        </p:nvSpPr>
        <p:spPr>
          <a:xfrm>
            <a:off x="513159" y="3843868"/>
            <a:ext cx="4800600" cy="1947333"/>
          </a:xfrm>
        </p:spPr>
        <p:txBody>
          <a:bodyPr anchor="t">
            <a:normAutofit/>
          </a:bodyPr>
          <a:lstStyle>
            <a:lvl1pPr marL="0" indent="0" algn="l">
              <a:buNone/>
              <a:defRPr sz="1575">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91546"/>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32279"/>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609602"/>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19690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12899038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normAutofit/>
          </a:bodyPr>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862279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6054135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3159" y="1270529"/>
            <a:ext cx="3703241"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354909" y="1262062"/>
            <a:ext cx="3696891"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18750482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10768561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2130825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513159" y="685800"/>
            <a:ext cx="44577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21908086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31454771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2711190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8DCCB3-B716-4CDA-922B-B2A198EB5310}"/>
              </a:ext>
            </a:extLst>
          </p:cNvPr>
          <p:cNvSpPr>
            <a:spLocks noGrp="1"/>
          </p:cNvSpPr>
          <p:nvPr>
            <p:ph type="dt" sz="half" idx="10"/>
          </p:nvPr>
        </p:nvSpPr>
        <p:spPr/>
        <p:txBody>
          <a:bodyPr/>
          <a:lstStyle/>
          <a:p>
            <a:fld id="{31EAC810-A57A-4088-84B5-CFFDD7D737CE}" type="datetime1">
              <a:rPr lang="en-US" smtClean="0"/>
              <a:t>6/12/2026</a:t>
            </a:fld>
            <a:endParaRPr lang="en-US" dirty="0"/>
          </a:p>
        </p:txBody>
      </p:sp>
      <p:sp>
        <p:nvSpPr>
          <p:cNvPr id="3" name="Footer Placeholder 2">
            <a:extLst>
              <a:ext uri="{FF2B5EF4-FFF2-40B4-BE49-F238E27FC236}">
                <a16:creationId xmlns:a16="http://schemas.microsoft.com/office/drawing/2014/main" id="{5B97C4DD-1176-4464-BEF5-04A6604C816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8C6D050-E991-4FF5-9901-C452E056327F}"/>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13582513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59" y="4114800"/>
            <a:ext cx="6401991" cy="187960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1599109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685800"/>
            <a:ext cx="6858001" cy="27432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13160" y="4301068"/>
            <a:ext cx="6400800" cy="1684865"/>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
        <p:nvSpPr>
          <p:cNvPr id="14" name="TextBox 13"/>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419853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27960812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3159" y="3928534"/>
            <a:ext cx="6400801" cy="1049866"/>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3159" y="4978400"/>
            <a:ext cx="6400801" cy="1016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
        <p:nvSpPr>
          <p:cNvPr id="11" name="TextBox 10"/>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2504261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3159" y="4766733"/>
            <a:ext cx="6400801" cy="1227667"/>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10234869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843204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13587389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800"/>
            <a:ext cx="6000750" cy="2971801"/>
          </a:xfrm>
        </p:spPr>
        <p:txBody>
          <a:bodyPr anchor="b">
            <a:normAutofit/>
          </a:bodyPr>
          <a:lstStyle>
            <a:lvl1pPr algn="l">
              <a:defRPr sz="3600">
                <a:effectLst/>
              </a:defRPr>
            </a:lvl1pPr>
          </a:lstStyle>
          <a:p>
            <a:r>
              <a:rPr lang="en-US"/>
              <a:t>Click to edit Master title style</a:t>
            </a:r>
            <a:endParaRPr lang="en-US" dirty="0"/>
          </a:p>
        </p:txBody>
      </p:sp>
      <p:sp>
        <p:nvSpPr>
          <p:cNvPr id="3" name="Subtitle 2"/>
          <p:cNvSpPr>
            <a:spLocks noGrp="1"/>
          </p:cNvSpPr>
          <p:nvPr>
            <p:ph type="subTitle" idx="1"/>
          </p:nvPr>
        </p:nvSpPr>
        <p:spPr>
          <a:xfrm>
            <a:off x="513159" y="3843868"/>
            <a:ext cx="4800600" cy="1947333"/>
          </a:xfrm>
        </p:spPr>
        <p:txBody>
          <a:bodyPr anchor="t">
            <a:normAutofit/>
          </a:bodyPr>
          <a:lstStyle>
            <a:lvl1pPr marL="0" indent="0" algn="l">
              <a:buNone/>
              <a:defRPr sz="1575">
                <a:solidFill>
                  <a:schemeClr val="bg2">
                    <a:lumMod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91546"/>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32279"/>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609602"/>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86220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11859564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normAutofit/>
          </a:bodyPr>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350">
                <a:solidFill>
                  <a:schemeClr val="bg2">
                    <a:lumMod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382164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F147-9C46-4537-B9AD-643D188988D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0F696F0-4495-46C4-B506-7B44778AF7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DDA960-2DD8-49F4-9D60-D0317BCA28E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BF85DF6-E102-4092-97C0-7269206A6717}"/>
              </a:ext>
            </a:extLst>
          </p:cNvPr>
          <p:cNvSpPr>
            <a:spLocks noGrp="1"/>
          </p:cNvSpPr>
          <p:nvPr>
            <p:ph type="dt" sz="half" idx="10"/>
          </p:nvPr>
        </p:nvSpPr>
        <p:spPr/>
        <p:txBody>
          <a:bodyPr/>
          <a:lstStyle/>
          <a:p>
            <a:fld id="{5586B313-E3C2-418C-B07C-4B1DBB13B268}" type="datetime1">
              <a:rPr lang="en-US" smtClean="0"/>
              <a:t>6/12/2026</a:t>
            </a:fld>
            <a:endParaRPr lang="en-US" dirty="0"/>
          </a:p>
        </p:txBody>
      </p:sp>
      <p:sp>
        <p:nvSpPr>
          <p:cNvPr id="6" name="Footer Placeholder 5">
            <a:extLst>
              <a:ext uri="{FF2B5EF4-FFF2-40B4-BE49-F238E27FC236}">
                <a16:creationId xmlns:a16="http://schemas.microsoft.com/office/drawing/2014/main" id="{B1BAE7AE-8B2A-4E1C-ADCF-A320EAF849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C52F92-101A-45C1-8F33-263AB3FD4CD6}"/>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3629848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29859249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3159" y="1270529"/>
            <a:ext cx="3703241"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354909" y="1262062"/>
            <a:ext cx="3696891"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11802474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27054800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40792624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513159" y="685800"/>
            <a:ext cx="44577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2649404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13069449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37925621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59" y="4114800"/>
            <a:ext cx="6401991" cy="1879600"/>
          </a:xfrm>
        </p:spPr>
        <p:txBody>
          <a:bodyPr anchor="ctr">
            <a:normAutofit/>
          </a:bodyPr>
          <a:lstStyle>
            <a:lvl1pPr marL="0" indent="0" algn="l">
              <a:buNone/>
              <a:defRPr sz="1500">
                <a:solidFill>
                  <a:schemeClr val="bg2">
                    <a:lumMod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2824774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685800"/>
            <a:ext cx="6858001" cy="27432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13160" y="4301068"/>
            <a:ext cx="6400800" cy="1684865"/>
          </a:xfrm>
        </p:spPr>
        <p:txBody>
          <a:bodyPr anchor="ctr">
            <a:normAutofit/>
          </a:bodyPr>
          <a:lstStyle>
            <a:lvl1pPr marL="0" indent="0" algn="l">
              <a:buNone/>
              <a:defRPr sz="1500">
                <a:solidFill>
                  <a:schemeClr val="bg2">
                    <a:lumMod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
        <p:nvSpPr>
          <p:cNvPr id="14" name="TextBox 13"/>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35377184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1500">
                <a:solidFill>
                  <a:schemeClr val="bg2">
                    <a:lumMod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335355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31E0E-C0EC-415F-9112-D4A7C99398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9062C43-ACB4-4562-8CCD-3FDBC22BF7A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3095BF90-08B5-4C1D-A067-D7B2FAED706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2257073-AF42-473B-B391-AE4BC8C56A69}"/>
              </a:ext>
            </a:extLst>
          </p:cNvPr>
          <p:cNvSpPr>
            <a:spLocks noGrp="1"/>
          </p:cNvSpPr>
          <p:nvPr>
            <p:ph type="dt" sz="half" idx="10"/>
          </p:nvPr>
        </p:nvSpPr>
        <p:spPr/>
        <p:txBody>
          <a:bodyPr/>
          <a:lstStyle/>
          <a:p>
            <a:fld id="{0B8CE4DF-C783-40D5-B139-DBAF0AA6C68B}" type="datetime1">
              <a:rPr lang="en-US" smtClean="0"/>
              <a:t>6/12/2026</a:t>
            </a:fld>
            <a:endParaRPr lang="en-US" dirty="0"/>
          </a:p>
        </p:txBody>
      </p:sp>
      <p:sp>
        <p:nvSpPr>
          <p:cNvPr id="6" name="Footer Placeholder 5">
            <a:extLst>
              <a:ext uri="{FF2B5EF4-FFF2-40B4-BE49-F238E27FC236}">
                <a16:creationId xmlns:a16="http://schemas.microsoft.com/office/drawing/2014/main" id="{64BF3744-C7D2-4886-B5F4-A227577996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F4999CF-4F71-47E4-8D34-571B08F73F92}"/>
              </a:ext>
            </a:extLst>
          </p:cNvPr>
          <p:cNvSpPr>
            <a:spLocks noGrp="1"/>
          </p:cNvSpPr>
          <p:nvPr>
            <p:ph type="sldNum" sz="quarter" idx="12"/>
          </p:nvPr>
        </p:nvSpPr>
        <p:spPr/>
        <p:txBody>
          <a:bodyPr/>
          <a:lstStyle/>
          <a:p>
            <a:fld id="{C91F7F57-7C0B-4664-8148-7F24D6AA3931}" type="slidenum">
              <a:rPr lang="en-US" smtClean="0"/>
              <a:t>‹#›</a:t>
            </a:fld>
            <a:endParaRPr lang="en-US" dirty="0"/>
          </a:p>
        </p:txBody>
      </p:sp>
    </p:spTree>
    <p:extLst>
      <p:ext uri="{BB962C8B-B14F-4D97-AF65-F5344CB8AC3E}">
        <p14:creationId xmlns:p14="http://schemas.microsoft.com/office/powerpoint/2010/main" val="616210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3159" y="3928534"/>
            <a:ext cx="6400801" cy="1049866"/>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3159" y="4978400"/>
            <a:ext cx="6400801" cy="1016000"/>
          </a:xfrm>
        </p:spPr>
        <p:txBody>
          <a:bodyPr anchor="t">
            <a:normAutofit/>
          </a:bodyPr>
          <a:lstStyle>
            <a:lvl1pPr marL="0" indent="0" algn="l">
              <a:buNone/>
              <a:defRPr sz="1350">
                <a:solidFill>
                  <a:schemeClr val="bg2">
                    <a:lumMod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
        <p:nvSpPr>
          <p:cNvPr id="11" name="TextBox 10"/>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923382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3159" y="4766733"/>
            <a:ext cx="6400801" cy="1227667"/>
          </a:xfrm>
        </p:spPr>
        <p:txBody>
          <a:bodyPr anchor="t">
            <a:normAutofit/>
          </a:bodyPr>
          <a:lstStyle>
            <a:lvl1pPr marL="0" indent="0" algn="l">
              <a:buNone/>
              <a:defRPr sz="1350">
                <a:solidFill>
                  <a:schemeClr val="bg2">
                    <a:lumMod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11927235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15922451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FC5A69-1D33-4285-BCA2-49E801B94F3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BA129-05BA-4EDB-86FE-9396C86003C6}" type="slidenum">
              <a:rPr lang="en-US" smtClean="0"/>
              <a:t>‹#›</a:t>
            </a:fld>
            <a:endParaRPr lang="en-US" dirty="0"/>
          </a:p>
        </p:txBody>
      </p:sp>
    </p:spTree>
    <p:extLst>
      <p:ext uri="{BB962C8B-B14F-4D97-AF65-F5344CB8AC3E}">
        <p14:creationId xmlns:p14="http://schemas.microsoft.com/office/powerpoint/2010/main" val="268353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2">
                <a:tint val="93000"/>
                <a:satMod val="150000"/>
                <a:shade val="98000"/>
                <a:lumMod val="102000"/>
              </a:schemeClr>
            </a:gs>
            <a:gs pos="50000">
              <a:schemeClr val="bg2">
                <a:tint val="98000"/>
                <a:satMod val="130000"/>
                <a:shade val="90000"/>
                <a:lumMod val="103000"/>
              </a:schemeClr>
            </a:gs>
            <a:gs pos="100000">
              <a:schemeClr val="bg2">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F031DC-754D-4B64-AAA0-C8976051ABF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Kansas Department of Revenue</a:t>
            </a:r>
          </a:p>
        </p:txBody>
      </p:sp>
      <p:sp>
        <p:nvSpPr>
          <p:cNvPr id="3" name="Text Placeholder 2">
            <a:extLst>
              <a:ext uri="{FF2B5EF4-FFF2-40B4-BE49-F238E27FC236}">
                <a16:creationId xmlns:a16="http://schemas.microsoft.com/office/drawing/2014/main" id="{92C9835D-47B0-4DFA-918B-DC78F3536F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endParaRPr lang="en-US" dirty="0"/>
          </a:p>
        </p:txBody>
      </p:sp>
      <p:sp>
        <p:nvSpPr>
          <p:cNvPr id="4" name="Date Placeholder 3">
            <a:extLst>
              <a:ext uri="{FF2B5EF4-FFF2-40B4-BE49-F238E27FC236}">
                <a16:creationId xmlns:a16="http://schemas.microsoft.com/office/drawing/2014/main" id="{B49937CA-C9D8-42D9-A611-3B86F3E10B3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117B5CF-5EAF-4D30-89D2-B13A978ECBE7}" type="datetime1">
              <a:rPr lang="en-US" smtClean="0"/>
              <a:t>6/12/2026</a:t>
            </a:fld>
            <a:endParaRPr lang="en-US" dirty="0"/>
          </a:p>
        </p:txBody>
      </p:sp>
      <p:sp>
        <p:nvSpPr>
          <p:cNvPr id="5" name="Footer Placeholder 4">
            <a:extLst>
              <a:ext uri="{FF2B5EF4-FFF2-40B4-BE49-F238E27FC236}">
                <a16:creationId xmlns:a16="http://schemas.microsoft.com/office/drawing/2014/main" id="{886259AA-2D87-4AFD-937F-8F665BFBA67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DA00029-7B2B-49E1-A8B3-271DEB62B3F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1F7F57-7C0B-4664-8148-7F24D6AA3931}" type="slidenum">
              <a:rPr lang="en-US" smtClean="0"/>
              <a:t>‹#›</a:t>
            </a:fld>
            <a:endParaRPr lang="en-US" dirty="0"/>
          </a:p>
        </p:txBody>
      </p:sp>
    </p:spTree>
    <p:extLst>
      <p:ext uri="{BB962C8B-B14F-4D97-AF65-F5344CB8AC3E}">
        <p14:creationId xmlns:p14="http://schemas.microsoft.com/office/powerpoint/2010/main" val="308596298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hdr="0" ftr="0" dt="0"/>
  <p:txStyles>
    <p:titleStyle>
      <a:lvl1pPr algn="ctr" defTabSz="685800" rtl="0" eaLnBrk="1" latinLnBrk="0" hangingPunct="1">
        <a:lnSpc>
          <a:spcPct val="90000"/>
        </a:lnSpc>
        <a:spcBef>
          <a:spcPct val="0"/>
        </a:spcBef>
        <a:buNone/>
        <a:defRPr sz="3600" b="1" i="0" kern="1200">
          <a:solidFill>
            <a:schemeClr val="bg2">
              <a:lumMod val="10000"/>
            </a:schemeClr>
          </a:solidFill>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F031DC-754D-4B64-AAA0-C8976051ABF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Kansas Department of Revenue</a:t>
            </a:r>
          </a:p>
        </p:txBody>
      </p:sp>
      <p:sp>
        <p:nvSpPr>
          <p:cNvPr id="3" name="Text Placeholder 2">
            <a:extLst>
              <a:ext uri="{FF2B5EF4-FFF2-40B4-BE49-F238E27FC236}">
                <a16:creationId xmlns:a16="http://schemas.microsoft.com/office/drawing/2014/main" id="{92C9835D-47B0-4DFA-918B-DC78F3536F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endParaRPr lang="en-US" dirty="0"/>
          </a:p>
        </p:txBody>
      </p:sp>
      <p:sp>
        <p:nvSpPr>
          <p:cNvPr id="4" name="Date Placeholder 3">
            <a:extLst>
              <a:ext uri="{FF2B5EF4-FFF2-40B4-BE49-F238E27FC236}">
                <a16:creationId xmlns:a16="http://schemas.microsoft.com/office/drawing/2014/main" id="{B49937CA-C9D8-42D9-A611-3B86F3E10B3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39763C-A7B2-45DA-93CC-392C40257120}" type="datetime1">
              <a:rPr lang="en-US" smtClean="0"/>
              <a:t>6/12/2026</a:t>
            </a:fld>
            <a:endParaRPr lang="en-US" dirty="0"/>
          </a:p>
        </p:txBody>
      </p:sp>
      <p:sp>
        <p:nvSpPr>
          <p:cNvPr id="5" name="Footer Placeholder 4">
            <a:extLst>
              <a:ext uri="{FF2B5EF4-FFF2-40B4-BE49-F238E27FC236}">
                <a16:creationId xmlns:a16="http://schemas.microsoft.com/office/drawing/2014/main" id="{886259AA-2D87-4AFD-937F-8F665BFBA67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DA00029-7B2B-49E1-A8B3-271DEB62B3F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1F7F57-7C0B-4664-8148-7F24D6AA3931}" type="slidenum">
              <a:rPr lang="en-US" smtClean="0"/>
              <a:t>‹#›</a:t>
            </a:fld>
            <a:endParaRPr lang="en-US" dirty="0"/>
          </a:p>
        </p:txBody>
      </p:sp>
      <p:pic>
        <p:nvPicPr>
          <p:cNvPr id="7" name="Picture 6">
            <a:extLst>
              <a:ext uri="{FF2B5EF4-FFF2-40B4-BE49-F238E27FC236}">
                <a16:creationId xmlns:a16="http://schemas.microsoft.com/office/drawing/2014/main" id="{1669DA37-4F9B-4C34-AAA3-3970A7EE2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524652" y="5473854"/>
            <a:ext cx="2162149" cy="1065059"/>
          </a:xfrm>
          <a:prstGeom prst="rect">
            <a:avLst/>
          </a:prstGeom>
        </p:spPr>
      </p:pic>
    </p:spTree>
    <p:extLst>
      <p:ext uri="{BB962C8B-B14F-4D97-AF65-F5344CB8AC3E}">
        <p14:creationId xmlns:p14="http://schemas.microsoft.com/office/powerpoint/2010/main" val="361790077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hdr="0" ftr="0" dt="0"/>
  <p:txStyles>
    <p:titleStyle>
      <a:lvl1pPr algn="ctr" defTabSz="685800" rtl="0" eaLnBrk="1" latinLnBrk="0" hangingPunct="1">
        <a:lnSpc>
          <a:spcPct val="90000"/>
        </a:lnSpc>
        <a:spcBef>
          <a:spcPct val="0"/>
        </a:spcBef>
        <a:buNone/>
        <a:defRPr sz="3600" b="1" i="0" kern="1200">
          <a:solidFill>
            <a:schemeClr val="bg2">
              <a:lumMod val="10000"/>
            </a:schemeClr>
          </a:solidFill>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36000"/>
                <a:lumOff val="64000"/>
                <a:alpha val="40000"/>
              </a:schemeClr>
            </a:gs>
            <a:gs pos="18000">
              <a:schemeClr val="accent1">
                <a:lumMod val="45000"/>
                <a:lumOff val="55000"/>
              </a:schemeClr>
            </a:gs>
            <a:gs pos="39000">
              <a:schemeClr val="accent1">
                <a:lumMod val="45000"/>
                <a:lumOff val="55000"/>
              </a:schemeClr>
            </a:gs>
            <a:gs pos="57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8EF1DB-0284-40AA-B304-F0EA9A81621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099E40-4EB2-4C77-A3C4-53163048B6C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CA8BC-0570-4713-A9EA-59C0DEB00B0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9FDF3EF-D39D-4181-95D6-03EE37385019}" type="datetime1">
              <a:rPr lang="en-US" smtClean="0"/>
              <a:t>6/12/2026</a:t>
            </a:fld>
            <a:endParaRPr lang="en-US" dirty="0"/>
          </a:p>
        </p:txBody>
      </p:sp>
      <p:sp>
        <p:nvSpPr>
          <p:cNvPr id="5" name="Footer Placeholder 4">
            <a:extLst>
              <a:ext uri="{FF2B5EF4-FFF2-40B4-BE49-F238E27FC236}">
                <a16:creationId xmlns:a16="http://schemas.microsoft.com/office/drawing/2014/main" id="{43DD4E42-F681-4EEA-B29D-87B90A70FEA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1CA00C8-5AF7-434E-B006-1E256215D91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15B0D6-A170-4EB8-BB46-3D9253BA84E2}" type="slidenum">
              <a:rPr lang="en-US" smtClean="0"/>
              <a:t>‹#›</a:t>
            </a:fld>
            <a:endParaRPr lang="en-US" dirty="0"/>
          </a:p>
        </p:txBody>
      </p:sp>
    </p:spTree>
    <p:extLst>
      <p:ext uri="{BB962C8B-B14F-4D97-AF65-F5344CB8AC3E}">
        <p14:creationId xmlns:p14="http://schemas.microsoft.com/office/powerpoint/2010/main" val="413963221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36000"/>
                <a:lumOff val="64000"/>
                <a:alpha val="40000"/>
              </a:schemeClr>
            </a:gs>
            <a:gs pos="18000">
              <a:schemeClr val="accent1">
                <a:lumMod val="45000"/>
                <a:lumOff val="55000"/>
              </a:schemeClr>
            </a:gs>
            <a:gs pos="39000">
              <a:schemeClr val="accent1">
                <a:lumMod val="45000"/>
                <a:lumOff val="55000"/>
              </a:schemeClr>
            </a:gs>
            <a:gs pos="57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F031DC-754D-4B64-AAA0-C8976051ABF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Kansas Department of Revenue</a:t>
            </a:r>
          </a:p>
        </p:txBody>
      </p:sp>
      <p:sp>
        <p:nvSpPr>
          <p:cNvPr id="3" name="Text Placeholder 2">
            <a:extLst>
              <a:ext uri="{FF2B5EF4-FFF2-40B4-BE49-F238E27FC236}">
                <a16:creationId xmlns:a16="http://schemas.microsoft.com/office/drawing/2014/main" id="{92C9835D-47B0-4DFA-918B-DC78F3536F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endParaRPr lang="en-US" dirty="0"/>
          </a:p>
        </p:txBody>
      </p:sp>
      <p:sp>
        <p:nvSpPr>
          <p:cNvPr id="4" name="Date Placeholder 3">
            <a:extLst>
              <a:ext uri="{FF2B5EF4-FFF2-40B4-BE49-F238E27FC236}">
                <a16:creationId xmlns:a16="http://schemas.microsoft.com/office/drawing/2014/main" id="{B49937CA-C9D8-42D9-A611-3B86F3E10B3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DB803B-3E5D-4F8A-A87C-41A0E0073BC7}" type="datetime1">
              <a:rPr lang="en-US" smtClean="0"/>
              <a:t>6/12/2026</a:t>
            </a:fld>
            <a:endParaRPr lang="en-US" dirty="0"/>
          </a:p>
        </p:txBody>
      </p:sp>
      <p:sp>
        <p:nvSpPr>
          <p:cNvPr id="5" name="Footer Placeholder 4">
            <a:extLst>
              <a:ext uri="{FF2B5EF4-FFF2-40B4-BE49-F238E27FC236}">
                <a16:creationId xmlns:a16="http://schemas.microsoft.com/office/drawing/2014/main" id="{886259AA-2D87-4AFD-937F-8F665BFBA67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DA00029-7B2B-49E1-A8B3-271DEB62B3F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1F7F57-7C0B-4664-8148-7F24D6AA3931}" type="slidenum">
              <a:rPr lang="en-US" smtClean="0"/>
              <a:t>‹#›</a:t>
            </a:fld>
            <a:endParaRPr lang="en-US" dirty="0"/>
          </a:p>
        </p:txBody>
      </p:sp>
      <p:pic>
        <p:nvPicPr>
          <p:cNvPr id="7" name="Picture 6">
            <a:extLst>
              <a:ext uri="{FF2B5EF4-FFF2-40B4-BE49-F238E27FC236}">
                <a16:creationId xmlns:a16="http://schemas.microsoft.com/office/drawing/2014/main" id="{1669DA37-4F9B-4C34-AAA3-3970A7EE2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524652" y="5473854"/>
            <a:ext cx="2162149" cy="1065059"/>
          </a:xfrm>
          <a:prstGeom prst="rect">
            <a:avLst/>
          </a:prstGeom>
        </p:spPr>
      </p:pic>
    </p:spTree>
    <p:extLst>
      <p:ext uri="{BB962C8B-B14F-4D97-AF65-F5344CB8AC3E}">
        <p14:creationId xmlns:p14="http://schemas.microsoft.com/office/powerpoint/2010/main" val="168602300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hf hdr="0" ftr="0" dt="0"/>
  <p:txStyles>
    <p:titleStyle>
      <a:lvl1pPr algn="ctr" defTabSz="685800" rtl="0" eaLnBrk="1" latinLnBrk="0" hangingPunct="1">
        <a:lnSpc>
          <a:spcPct val="90000"/>
        </a:lnSpc>
        <a:spcBef>
          <a:spcPct val="0"/>
        </a:spcBef>
        <a:buNone/>
        <a:defRPr sz="3600" b="1" i="0" kern="1200">
          <a:solidFill>
            <a:schemeClr val="bg2">
              <a:lumMod val="10000"/>
            </a:schemeClr>
          </a:solidFill>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2">
                <a:tint val="93000"/>
                <a:satMod val="150000"/>
                <a:shade val="98000"/>
                <a:lumMod val="102000"/>
              </a:schemeClr>
            </a:gs>
            <a:gs pos="50000">
              <a:schemeClr val="bg2">
                <a:tint val="98000"/>
                <a:satMod val="130000"/>
                <a:shade val="90000"/>
                <a:lumMod val="103000"/>
              </a:schemeClr>
            </a:gs>
            <a:gs pos="100000">
              <a:schemeClr val="bg2">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F031DC-754D-4B64-AAA0-C8976051ABFC}"/>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Kansas Department of Revenue</a:t>
            </a:r>
          </a:p>
        </p:txBody>
      </p:sp>
      <p:sp>
        <p:nvSpPr>
          <p:cNvPr id="3" name="Text Placeholder 2">
            <a:extLst>
              <a:ext uri="{FF2B5EF4-FFF2-40B4-BE49-F238E27FC236}">
                <a16:creationId xmlns:a16="http://schemas.microsoft.com/office/drawing/2014/main" id="{92C9835D-47B0-4DFA-918B-DC78F3536F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endParaRPr lang="en-US" dirty="0"/>
          </a:p>
        </p:txBody>
      </p:sp>
      <p:sp>
        <p:nvSpPr>
          <p:cNvPr id="4" name="Date Placeholder 3">
            <a:extLst>
              <a:ext uri="{FF2B5EF4-FFF2-40B4-BE49-F238E27FC236}">
                <a16:creationId xmlns:a16="http://schemas.microsoft.com/office/drawing/2014/main" id="{B49937CA-C9D8-42D9-A611-3B86F3E10B31}"/>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5117B5CF-5EAF-4D30-89D2-B13A978ECBE7}" type="datetime1">
              <a:rPr lang="en-US" smtClean="0"/>
              <a:t>6/12/2026</a:t>
            </a:fld>
            <a:endParaRPr lang="en-US" dirty="0"/>
          </a:p>
        </p:txBody>
      </p:sp>
      <p:sp>
        <p:nvSpPr>
          <p:cNvPr id="5" name="Footer Placeholder 4">
            <a:extLst>
              <a:ext uri="{FF2B5EF4-FFF2-40B4-BE49-F238E27FC236}">
                <a16:creationId xmlns:a16="http://schemas.microsoft.com/office/drawing/2014/main" id="{886259AA-2D87-4AFD-937F-8F665BFBA67C}"/>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DA00029-7B2B-49E1-A8B3-271DEB62B3FA}"/>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C91F7F57-7C0B-4664-8148-7F24D6AA3931}" type="slidenum">
              <a:rPr lang="en-US" smtClean="0"/>
              <a:t>‹#›</a:t>
            </a:fld>
            <a:endParaRPr lang="en-US" dirty="0"/>
          </a:p>
        </p:txBody>
      </p:sp>
    </p:spTree>
    <p:extLst>
      <p:ext uri="{BB962C8B-B14F-4D97-AF65-F5344CB8AC3E}">
        <p14:creationId xmlns:p14="http://schemas.microsoft.com/office/powerpoint/2010/main" val="176267770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hf hdr="0" ftr="0" dt="0"/>
  <p:txStyles>
    <p:titleStyle>
      <a:lvl1pPr algn="ctr" defTabSz="514350" rtl="0" eaLnBrk="1" latinLnBrk="0" hangingPunct="1">
        <a:lnSpc>
          <a:spcPct val="90000"/>
        </a:lnSpc>
        <a:spcBef>
          <a:spcPct val="0"/>
        </a:spcBef>
        <a:buNone/>
        <a:defRPr sz="2700" b="1" i="0" kern="1200">
          <a:solidFill>
            <a:schemeClr val="bg2">
              <a:lumMod val="10000"/>
            </a:schemeClr>
          </a:solidFill>
          <a:latin typeface="Times New Roman" panose="02020603050405020304" pitchFamily="18" charset="0"/>
          <a:ea typeface="+mj-ea"/>
          <a:cs typeface="Times New Roman" panose="02020603050405020304" pitchFamily="18"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963334"/>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3"/>
            <a:ext cx="64008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3159" y="685801"/>
            <a:ext cx="64008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28309" y="6172201"/>
            <a:ext cx="1200150" cy="365125"/>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9EFC5A69-1D33-4285-BCA2-49E801B94F34}" type="datetimeFigureOut">
              <a:rPr lang="en-US" smtClean="0"/>
              <a:t>6/12/2026</a:t>
            </a:fld>
            <a:endParaRPr lang="en-US" dirty="0"/>
          </a:p>
        </p:txBody>
      </p:sp>
      <p:sp>
        <p:nvSpPr>
          <p:cNvPr id="5" name="Footer Placeholder 4"/>
          <p:cNvSpPr>
            <a:spLocks noGrp="1"/>
          </p:cNvSpPr>
          <p:nvPr>
            <p:ph type="ftr" sz="quarter" idx="3"/>
          </p:nvPr>
        </p:nvSpPr>
        <p:spPr>
          <a:xfrm>
            <a:off x="513159" y="6172201"/>
            <a:ext cx="5657850" cy="365125"/>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7772400" y="5578476"/>
            <a:ext cx="856684" cy="669925"/>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fld id="{98EBA129-05BA-4EDB-86FE-9396C86003C6}" type="slidenum">
              <a:rPr lang="en-US" smtClean="0"/>
              <a:t>‹#›</a:t>
            </a:fld>
            <a:endParaRPr lang="en-US" dirty="0"/>
          </a:p>
        </p:txBody>
      </p:sp>
    </p:spTree>
    <p:extLst>
      <p:ext uri="{BB962C8B-B14F-4D97-AF65-F5344CB8AC3E}">
        <p14:creationId xmlns:p14="http://schemas.microsoft.com/office/powerpoint/2010/main" val="3655723916"/>
      </p:ext>
    </p:extLst>
  </p:cSld>
  <p:clrMap bg1="dk1" tx1="lt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963334"/>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3"/>
            <a:ext cx="64008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3159" y="685801"/>
            <a:ext cx="64008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28309" y="6172201"/>
            <a:ext cx="1200150" cy="365125"/>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9EFC5A69-1D33-4285-BCA2-49E801B94F34}" type="datetimeFigureOut">
              <a:rPr lang="en-US" smtClean="0"/>
              <a:t>6/12/2026</a:t>
            </a:fld>
            <a:endParaRPr lang="en-US" dirty="0"/>
          </a:p>
        </p:txBody>
      </p:sp>
      <p:sp>
        <p:nvSpPr>
          <p:cNvPr id="5" name="Footer Placeholder 4"/>
          <p:cNvSpPr>
            <a:spLocks noGrp="1"/>
          </p:cNvSpPr>
          <p:nvPr>
            <p:ph type="ftr" sz="quarter" idx="3"/>
          </p:nvPr>
        </p:nvSpPr>
        <p:spPr>
          <a:xfrm>
            <a:off x="513159" y="6172201"/>
            <a:ext cx="5657850" cy="365125"/>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7772400" y="5578476"/>
            <a:ext cx="856684" cy="669925"/>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fld id="{98EBA129-05BA-4EDB-86FE-9396C86003C6}" type="slidenum">
              <a:rPr lang="en-US" smtClean="0"/>
              <a:t>‹#›</a:t>
            </a:fld>
            <a:endParaRPr lang="en-US" dirty="0"/>
          </a:p>
        </p:txBody>
      </p:sp>
    </p:spTree>
    <p:extLst>
      <p:ext uri="{BB962C8B-B14F-4D97-AF65-F5344CB8AC3E}">
        <p14:creationId xmlns:p14="http://schemas.microsoft.com/office/powerpoint/2010/main" val="1370829709"/>
      </p:ext>
    </p:extLst>
  </p:cSld>
  <p:clrMap bg1="dk1" tx1="lt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50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50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50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50000"/>
            </a:schemeClr>
          </a:solidFill>
          <a:effectLst/>
          <a:latin typeface="+mn-lt"/>
          <a:ea typeface="+mn-ea"/>
          <a:cs typeface="+mn-cs"/>
        </a:defRPr>
      </a:lvl4pPr>
      <a:lvl5pPr marL="15859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50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50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50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50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50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2" Type="http://schemas.openxmlformats.org/officeDocument/2006/relationships/hyperlink" Target="http://www.kansas.gov/bota" TargetMode="Externa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hyperlink" Target="https://ks2.screenconnect.com/" TargetMode="Externa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1.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1.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84.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84.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84.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81.xml"/><Relationship Id="rId5" Type="http://schemas.openxmlformats.org/officeDocument/2006/relationships/image" Target="../media/image41.pn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81.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81.xml"/><Relationship Id="rId5" Type="http://schemas.openxmlformats.org/officeDocument/2006/relationships/image" Target="../media/image46.pn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hyperlink" Target="https://www.ksrevisor.gov/statutes/chapters/ch58/058_041_0005.html" TargetMode="External"/><Relationship Id="rId2" Type="http://schemas.openxmlformats.org/officeDocument/2006/relationships/image" Target="../media/image3.jpe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026836F0-EB6C-D6AC-9BF2-7A21C84D17D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11F85B-5967-428B-BE8B-819A79813D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iew of city skyscrapers">
            <a:extLst>
              <a:ext uri="{FF2B5EF4-FFF2-40B4-BE49-F238E27FC236}">
                <a16:creationId xmlns:a16="http://schemas.microsoft.com/office/drawing/2014/main" id="{BA1FCCCA-FB6E-E497-25F0-A2192D6617A9}"/>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l="11000" r="-1" b="-1"/>
          <a:stretch>
            <a:fillRect/>
          </a:stretch>
        </p:blipFill>
        <p:spPr>
          <a:xfrm>
            <a:off x="694" y="-9144"/>
            <a:ext cx="9143306" cy="6858000"/>
          </a:xfrm>
          <a:prstGeom prst="rect">
            <a:avLst/>
          </a:prstGeom>
        </p:spPr>
      </p:pic>
      <p:sp>
        <p:nvSpPr>
          <p:cNvPr id="11" name="Snip Diagonal Corner Rectangle 6">
            <a:extLst>
              <a:ext uri="{FF2B5EF4-FFF2-40B4-BE49-F238E27FC236}">
                <a16:creationId xmlns:a16="http://schemas.microsoft.com/office/drawing/2014/main" id="{28DA8D05-CF65-4382-8BF4-2A08754DB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3306" cy="6857998"/>
          </a:xfrm>
          <a:prstGeom prst="snip2DiagRect">
            <a:avLst>
              <a:gd name="adj1" fmla="val 0"/>
              <a:gd name="adj2" fmla="val 42414"/>
            </a:avLst>
          </a:prstGeom>
          <a:gradFill>
            <a:gsLst>
              <a:gs pos="2000">
                <a:schemeClr val="dk2">
                  <a:tint val="97000"/>
                  <a:hueMod val="92000"/>
                  <a:satMod val="169000"/>
                  <a:lumMod val="164000"/>
                  <a:alpha val="79000"/>
                </a:schemeClr>
              </a:gs>
              <a:gs pos="100000">
                <a:schemeClr val="dk2">
                  <a:shade val="96000"/>
                  <a:satMod val="120000"/>
                  <a:lumMod val="90000"/>
                  <a:alpha val="88000"/>
                </a:schemeClr>
              </a:gs>
            </a:gsLst>
          </a:gradFill>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E0C6252F-9468-4CFE-8A28-0DFE703FB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3508" y="9144"/>
            <a:ext cx="4560492" cy="6163733"/>
            <a:chOff x="6108170" y="8467"/>
            <a:chExt cx="6080656" cy="6163733"/>
          </a:xfrm>
        </p:grpSpPr>
        <p:cxnSp>
          <p:nvCxnSpPr>
            <p:cNvPr id="14" name="Straight Connector 13">
              <a:extLst>
                <a:ext uri="{FF2B5EF4-FFF2-40B4-BE49-F238E27FC236}">
                  <a16:creationId xmlns:a16="http://schemas.microsoft.com/office/drawing/2014/main" id="{F873F8F7-6FEE-4BB3-94A3-78B5C2FF1D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F5B2264-1E71-4A5B-ABFC-2832FD78EC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6E0A76D-9460-46B8-BD58-9E9BF9CEB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7E3790F-67C5-42CD-B933-75C6F3250A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EF3C2C4-F6BB-4D14-8577-3649162D0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Subtitle 2">
            <a:extLst>
              <a:ext uri="{FF2B5EF4-FFF2-40B4-BE49-F238E27FC236}">
                <a16:creationId xmlns:a16="http://schemas.microsoft.com/office/drawing/2014/main" id="{A6CBD833-BA03-3CCE-9DC2-716B96F8D87B}"/>
              </a:ext>
            </a:extLst>
          </p:cNvPr>
          <p:cNvSpPr txBox="1">
            <a:spLocks/>
          </p:cNvSpPr>
          <p:nvPr/>
        </p:nvSpPr>
        <p:spPr>
          <a:xfrm>
            <a:off x="582231" y="1599490"/>
            <a:ext cx="7956523" cy="4710442"/>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fontAlgn="auto">
              <a:spcBef>
                <a:spcPts val="0"/>
              </a:spcBef>
              <a:spcAft>
                <a:spcPts val="1800"/>
              </a:spcAft>
              <a:buClr>
                <a:schemeClr val="bg1"/>
              </a:buClr>
            </a:pPr>
            <a:endParaRPr lang="en-US" sz="4000" i="1"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DD344FD1-DC39-559D-E3E1-B5657F63B11C}"/>
              </a:ext>
            </a:extLst>
          </p:cNvPr>
          <p:cNvSpPr txBox="1">
            <a:spLocks noChangeArrowheads="1"/>
          </p:cNvSpPr>
          <p:nvPr/>
        </p:nvSpPr>
        <p:spPr>
          <a:xfrm>
            <a:off x="246111" y="516920"/>
            <a:ext cx="8599785" cy="6080655"/>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algn="ctr" defTabSz="685800" fontAlgn="auto">
              <a:lnSpc>
                <a:spcPct val="90000"/>
              </a:lnSpc>
              <a:spcBef>
                <a:spcPct val="0"/>
              </a:spcBef>
              <a:spcAft>
                <a:spcPts val="1200"/>
              </a:spcAft>
              <a:buClrTx/>
              <a:buSzTx/>
              <a:buFont typeface="Arial" panose="020B0604020202020204" pitchFamily="34" charset="0"/>
              <a:buNone/>
              <a:defRPr/>
            </a:pPr>
            <a:r>
              <a:rPr lang="en-US" sz="4000"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Kansas County Appraiser’s Association</a:t>
            </a:r>
          </a:p>
          <a:p>
            <a:pPr algn="ctr" defTabSz="685800" fontAlgn="auto">
              <a:lnSpc>
                <a:spcPct val="90000"/>
              </a:lnSpc>
              <a:spcBef>
                <a:spcPct val="0"/>
              </a:spcBef>
              <a:spcAft>
                <a:spcPts val="1200"/>
              </a:spcAft>
              <a:buClrTx/>
              <a:buSzTx/>
              <a:buFont typeface="Arial" panose="020B0604020202020204" pitchFamily="34" charset="0"/>
              <a:buNone/>
              <a:defRPr/>
            </a:pPr>
            <a:r>
              <a:rPr lang="en-US" sz="4000"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Director's Update</a:t>
            </a:r>
          </a:p>
          <a:p>
            <a:pPr algn="ctr" defTabSz="685800" fontAlgn="auto">
              <a:lnSpc>
                <a:spcPct val="90000"/>
              </a:lnSpc>
              <a:spcBef>
                <a:spcPct val="0"/>
              </a:spcBef>
              <a:spcAft>
                <a:spcPts val="1200"/>
              </a:spcAft>
              <a:buClrTx/>
              <a:buSzTx/>
              <a:buFont typeface="Arial" panose="020B0604020202020204" pitchFamily="34" charset="0"/>
              <a:buNone/>
              <a:defRPr/>
            </a:pPr>
            <a:endParaRPr lang="en-US" altLang="en-US" sz="3200" b="1" dirty="0">
              <a:solidFill>
                <a:schemeClr val="accent1">
                  <a:lumMod val="50000"/>
                </a:schemeClr>
              </a:solidFill>
              <a:latin typeface="Times New Roman" panose="02020603050405020304" pitchFamily="18" charset="0"/>
              <a:cs typeface="Times New Roman" panose="02020603050405020304" pitchFamily="18" charset="0"/>
            </a:endParaRPr>
          </a:p>
          <a:p>
            <a:pPr algn="ctr" defTabSz="685800" fontAlgn="auto">
              <a:lnSpc>
                <a:spcPct val="90000"/>
              </a:lnSpc>
              <a:spcBef>
                <a:spcPct val="0"/>
              </a:spcBef>
              <a:spcAft>
                <a:spcPts val="600"/>
              </a:spcAft>
              <a:buClrTx/>
              <a:buSzTx/>
              <a:buFont typeface="Arial" panose="020B0604020202020204" pitchFamily="34" charset="0"/>
              <a:buNone/>
              <a:defRPr/>
            </a:pPr>
            <a:r>
              <a:rPr lang="en-US" altLang="en-US" sz="3400" b="1" i="1" dirty="0">
                <a:solidFill>
                  <a:schemeClr val="accent1">
                    <a:lumMod val="50000"/>
                  </a:schemeClr>
                </a:solidFill>
                <a:latin typeface="Times New Roman" panose="02020603050405020304" pitchFamily="18" charset="0"/>
                <a:cs typeface="Times New Roman" panose="02020603050405020304" pitchFamily="18" charset="0"/>
              </a:rPr>
              <a:t>June 11, 2026</a:t>
            </a:r>
          </a:p>
          <a:p>
            <a:pPr algn="ctr" defTabSz="685800" fontAlgn="auto">
              <a:lnSpc>
                <a:spcPct val="90000"/>
              </a:lnSpc>
              <a:spcBef>
                <a:spcPts val="600"/>
              </a:spcBef>
              <a:spcAft>
                <a:spcPts val="1200"/>
              </a:spcAft>
              <a:buClrTx/>
              <a:buSzTx/>
              <a:buFont typeface="Arial" panose="020B0604020202020204" pitchFamily="34" charset="0"/>
              <a:buNone/>
              <a:defRPr/>
            </a:pPr>
            <a:r>
              <a:rPr lang="en-US" altLang="en-US" sz="3400" b="1" i="1" dirty="0">
                <a:solidFill>
                  <a:schemeClr val="accent1">
                    <a:lumMod val="50000"/>
                  </a:schemeClr>
                </a:solidFill>
                <a:latin typeface="Times New Roman" panose="02020603050405020304" pitchFamily="18" charset="0"/>
                <a:cs typeface="Times New Roman" panose="02020603050405020304" pitchFamily="18" charset="0"/>
              </a:rPr>
              <a:t>9:00 - 12:00</a:t>
            </a:r>
          </a:p>
          <a:p>
            <a:pPr algn="ctr" defTabSz="685800" fontAlgn="auto">
              <a:lnSpc>
                <a:spcPct val="90000"/>
              </a:lnSpc>
              <a:spcBef>
                <a:spcPct val="0"/>
              </a:spcBef>
              <a:spcAft>
                <a:spcPts val="1200"/>
              </a:spcAft>
              <a:buClrTx/>
              <a:buSzTx/>
              <a:buFont typeface="Arial" panose="020B0604020202020204" pitchFamily="34" charset="0"/>
              <a:buNone/>
              <a:defRPr/>
            </a:pPr>
            <a:endParaRPr lang="en-US" altLang="en-US" sz="3200" b="1" dirty="0">
              <a:solidFill>
                <a:schemeClr val="accent1">
                  <a:lumMod val="50000"/>
                </a:schemeClr>
              </a:solidFill>
              <a:latin typeface="Times New Roman" panose="02020603050405020304" pitchFamily="18" charset="0"/>
              <a:cs typeface="Times New Roman" panose="02020603050405020304" pitchFamily="18" charset="0"/>
            </a:endParaRPr>
          </a:p>
          <a:p>
            <a:pPr algn="ctr" defTabSz="685800" fontAlgn="auto">
              <a:lnSpc>
                <a:spcPct val="90000"/>
              </a:lnSpc>
              <a:spcBef>
                <a:spcPct val="0"/>
              </a:spcBef>
              <a:spcAft>
                <a:spcPts val="1200"/>
              </a:spcAft>
              <a:buClrTx/>
              <a:buSzTx/>
              <a:buFont typeface="Arial" panose="020B0604020202020204" pitchFamily="34" charset="0"/>
              <a:buNone/>
              <a:defRPr/>
            </a:pPr>
            <a:r>
              <a:rPr lang="en-US" altLang="en-US" sz="3400" b="1" i="1" dirty="0">
                <a:solidFill>
                  <a:schemeClr val="accent1">
                    <a:lumMod val="50000"/>
                  </a:schemeClr>
                </a:solidFill>
                <a:latin typeface="Times New Roman" panose="02020603050405020304" pitchFamily="18" charset="0"/>
                <a:cs typeface="Times New Roman" panose="02020603050405020304" pitchFamily="18" charset="0"/>
              </a:rPr>
              <a:t>Property Valuation Division (PVD)</a:t>
            </a:r>
          </a:p>
          <a:p>
            <a:pPr algn="ctr" defTabSz="685800" fontAlgn="auto">
              <a:lnSpc>
                <a:spcPct val="90000"/>
              </a:lnSpc>
              <a:spcBef>
                <a:spcPct val="0"/>
              </a:spcBef>
              <a:spcAft>
                <a:spcPts val="1200"/>
              </a:spcAft>
              <a:buClrTx/>
              <a:buSzTx/>
              <a:buFont typeface="Arial" panose="020B0604020202020204" pitchFamily="34" charset="0"/>
              <a:buNone/>
              <a:defRPr/>
            </a:pPr>
            <a:r>
              <a:rPr lang="en-US" altLang="en-US" sz="3400" b="1" i="1" dirty="0">
                <a:solidFill>
                  <a:schemeClr val="accent1">
                    <a:lumMod val="50000"/>
                  </a:schemeClr>
                </a:solidFill>
                <a:latin typeface="Times New Roman" panose="02020603050405020304" pitchFamily="18" charset="0"/>
                <a:cs typeface="Times New Roman" panose="02020603050405020304" pitchFamily="18" charset="0"/>
              </a:rPr>
              <a:t>Bob Kent, Director</a:t>
            </a:r>
          </a:p>
          <a:p>
            <a:pPr algn="ctr" defTabSz="685800" fontAlgn="auto">
              <a:lnSpc>
                <a:spcPct val="90000"/>
              </a:lnSpc>
              <a:spcBef>
                <a:spcPct val="0"/>
              </a:spcBef>
              <a:spcAft>
                <a:spcPts val="1200"/>
              </a:spcAft>
              <a:buClrTx/>
              <a:buSzTx/>
              <a:buFont typeface="Arial" panose="020B0604020202020204" pitchFamily="34" charset="0"/>
              <a:buNone/>
              <a:defRPr/>
            </a:pPr>
            <a:r>
              <a:rPr lang="en-US" sz="3400" b="1" i="1" dirty="0">
                <a:solidFill>
                  <a:schemeClr val="accent1">
                    <a:lumMod val="50000"/>
                  </a:schemeClr>
                </a:solidFill>
                <a:latin typeface="Times New Roman" panose="02020603050405020304" pitchFamily="18" charset="0"/>
                <a:ea typeface="Verdana" panose="020B0604030504040204" pitchFamily="34" charset="0"/>
                <a:cs typeface="Times New Roman" panose="02020603050405020304" pitchFamily="18" charset="0"/>
              </a:rPr>
              <a:t>Rae Schnacker, CAMA Manager</a:t>
            </a:r>
            <a:endParaRPr lang="en-US" sz="3400" i="1" dirty="0">
              <a:solidFill>
                <a:schemeClr val="accent1">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70912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69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5EE5348D-2C6C-411A-AB4C-6498A6F784E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C7A80C8-D643-CE4E-F310-7221626E6C0C}"/>
              </a:ext>
            </a:extLst>
          </p:cNvPr>
          <p:cNvSpPr>
            <a:spLocks noGrp="1"/>
          </p:cNvSpPr>
          <p:nvPr>
            <p:ph type="subTitle" idx="1"/>
          </p:nvPr>
        </p:nvSpPr>
        <p:spPr>
          <a:xfrm>
            <a:off x="762001" y="1676400"/>
            <a:ext cx="7772400" cy="3124200"/>
          </a:xfrm>
        </p:spPr>
        <p:txBody>
          <a:bodyPr>
            <a:noAutofit/>
          </a:bodyPr>
          <a:lstStyle/>
          <a:p>
            <a:pPr marL="457200" indent="-457200">
              <a:spcBef>
                <a:spcPts val="0"/>
              </a:spcBef>
              <a:spcAft>
                <a:spcPts val="1200"/>
              </a:spcAft>
              <a:buClr>
                <a:srgbClr val="0070C0"/>
              </a:buClr>
              <a:buFont typeface="Wingdings" panose="05000000000000000000" pitchFamily="2" charset="2"/>
              <a:buChar char="§"/>
            </a:pPr>
            <a:endParaRPr lang="en-US" sz="24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a:p>
            <a:pPr marL="457200" indent="-457200">
              <a:spcBef>
                <a:spcPts val="0"/>
              </a:spcBef>
              <a:spcAft>
                <a:spcPts val="600"/>
              </a:spcAft>
              <a:buClr>
                <a:srgbClr val="0070C0"/>
              </a:buClr>
              <a:buFont typeface="Wingdings" panose="05000000000000000000" pitchFamily="2" charset="2"/>
              <a:buChar char="§"/>
            </a:pPr>
            <a:endParaRPr lang="en-US" sz="24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CB55FDA-021B-EAAD-1E73-D97A92C98133}"/>
              </a:ext>
            </a:extLst>
          </p:cNvPr>
          <p:cNvSpPr txBox="1"/>
          <p:nvPr/>
        </p:nvSpPr>
        <p:spPr>
          <a:xfrm>
            <a:off x="266700" y="1371600"/>
            <a:ext cx="8610600" cy="4800600"/>
          </a:xfrm>
          <a:prstGeom prst="rect">
            <a:avLst/>
          </a:prstGeom>
          <a:noFill/>
        </p:spPr>
        <p:txBody>
          <a:bodyPr wrap="square">
            <a:noAutofit/>
          </a:bodyPr>
          <a:lstStyle/>
          <a:p>
            <a:pPr marL="457200" lvl="0" indent="-228600">
              <a:spcAft>
                <a:spcPts val="2400"/>
              </a:spcAft>
              <a:buSzPct val="100000"/>
              <a:buFont typeface="Times New Roman" panose="02020603050405020304" pitchFamily="18" charset="0"/>
              <a:buChar char="-"/>
            </a:pPr>
            <a:r>
              <a:rPr lang="en-US" sz="2800" i="1" dirty="0">
                <a:solidFill>
                  <a:schemeClr val="bg2">
                    <a:lumMod val="50000"/>
                  </a:schemeClr>
                </a:solidFill>
                <a:latin typeface="Times New Roman" panose="02020603050405020304" pitchFamily="18" charset="0"/>
                <a:cs typeface="Times New Roman" panose="02020603050405020304" pitchFamily="18" charset="0"/>
              </a:rPr>
              <a:t>Keep accepting IAAO 400 since it was already KREAB approved on or after July 1, 2023 - prior to the 2026 submission?</a:t>
            </a:r>
          </a:p>
          <a:p>
            <a:pPr marL="457200" lvl="0" indent="-228600">
              <a:spcAft>
                <a:spcPts val="2400"/>
              </a:spcAft>
              <a:buSzPct val="100000"/>
              <a:buFont typeface="Times New Roman" panose="02020603050405020304" pitchFamily="18" charset="0"/>
              <a:buChar char="-"/>
            </a:pPr>
            <a:r>
              <a:rPr lang="en-US" sz="2800" i="1" dirty="0">
                <a:solidFill>
                  <a:schemeClr val="bg2">
                    <a:lumMod val="50000"/>
                  </a:schemeClr>
                </a:solidFill>
                <a:latin typeface="Times New Roman" panose="02020603050405020304" pitchFamily="18" charset="0"/>
                <a:cs typeface="Times New Roman" panose="02020603050405020304" pitchFamily="18" charset="0"/>
              </a:rPr>
              <a:t>Could PVD sponsor (instead of KCAA) this IAAO course and have it considered a PVD course?</a:t>
            </a:r>
          </a:p>
          <a:p>
            <a:pPr marL="457200" lvl="0" indent="-228600">
              <a:spcAft>
                <a:spcPts val="2400"/>
              </a:spcAft>
              <a:buSzPct val="100000"/>
              <a:buFont typeface="Times New Roman" panose="02020603050405020304" pitchFamily="18" charset="0"/>
              <a:buChar char="-"/>
            </a:pPr>
            <a:r>
              <a:rPr lang="en-US" sz="2800" i="1" dirty="0">
                <a:solidFill>
                  <a:schemeClr val="bg2">
                    <a:lumMod val="50000"/>
                  </a:schemeClr>
                </a:solidFill>
                <a:latin typeface="Times New Roman" panose="02020603050405020304" pitchFamily="18" charset="0"/>
                <a:cs typeface="Times New Roman" panose="02020603050405020304" pitchFamily="18" charset="0"/>
              </a:rPr>
              <a:t>PVD co-sponsor the course with IAAO?</a:t>
            </a:r>
          </a:p>
          <a:p>
            <a:pPr marL="457200" lvl="0" indent="-228600">
              <a:spcAft>
                <a:spcPts val="0"/>
              </a:spcAft>
              <a:buSzPct val="100000"/>
              <a:buFont typeface="Times New Roman" panose="02020603050405020304" pitchFamily="18" charset="0"/>
              <a:buChar char="-"/>
            </a:pPr>
            <a:r>
              <a:rPr lang="en-US" sz="2800" i="1" dirty="0">
                <a:solidFill>
                  <a:schemeClr val="bg2">
                    <a:lumMod val="50000"/>
                  </a:schemeClr>
                </a:solidFill>
                <a:latin typeface="Times New Roman" panose="02020603050405020304" pitchFamily="18" charset="0"/>
                <a:cs typeface="Times New Roman" panose="02020603050405020304" pitchFamily="18" charset="0"/>
              </a:rPr>
              <a:t>Develop a 30-hour PVD course?  In partnership with KCAA?</a:t>
            </a:r>
          </a:p>
        </p:txBody>
      </p:sp>
      <p:sp>
        <p:nvSpPr>
          <p:cNvPr id="5" name="Subtitle 2">
            <a:extLst>
              <a:ext uri="{FF2B5EF4-FFF2-40B4-BE49-F238E27FC236}">
                <a16:creationId xmlns:a16="http://schemas.microsoft.com/office/drawing/2014/main" id="{E59DB99A-E2B1-788C-E06A-6C689B15D93D}"/>
              </a:ext>
            </a:extLst>
          </p:cNvPr>
          <p:cNvSpPr txBox="1">
            <a:spLocks/>
          </p:cNvSpPr>
          <p:nvPr/>
        </p:nvSpPr>
        <p:spPr>
          <a:xfrm>
            <a:off x="582231" y="169099"/>
            <a:ext cx="7956523" cy="789262"/>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algn="ctr">
              <a:spcAft>
                <a:spcPts val="1800"/>
              </a:spcAft>
              <a:buSzPct val="50000"/>
            </a:pPr>
            <a:r>
              <a:rPr lang="en-US" sz="4000" b="1" i="1" dirty="0">
                <a:solidFill>
                  <a:schemeClr val="bg1"/>
                </a:solidFill>
                <a:latin typeface="Times New Roman" panose="02020603050405020304" pitchFamily="18" charset="0"/>
                <a:cs typeface="Times New Roman" panose="02020603050405020304" pitchFamily="18" charset="0"/>
              </a:rPr>
              <a:t>Options?</a:t>
            </a:r>
          </a:p>
        </p:txBody>
      </p:sp>
    </p:spTree>
    <p:extLst>
      <p:ext uri="{BB962C8B-B14F-4D97-AF65-F5344CB8AC3E}">
        <p14:creationId xmlns:p14="http://schemas.microsoft.com/office/powerpoint/2010/main" val="2402505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9EC37ED1-F628-0735-8CE7-8C0A92972FE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88142C-D3C4-43DC-A844-A7D9ECB0F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E2E214-B166-CD92-A107-EAE358AC0C98}"/>
              </a:ext>
            </a:extLst>
          </p:cNvPr>
          <p:cNvSpPr txBox="1"/>
          <p:nvPr/>
        </p:nvSpPr>
        <p:spPr>
          <a:xfrm>
            <a:off x="15240" y="756486"/>
            <a:ext cx="3870960" cy="4892676"/>
          </a:xfrm>
          <a:prstGeom prst="rect">
            <a:avLst/>
          </a:prstGeom>
        </p:spPr>
        <p:txBody>
          <a:bodyPr vert="horz" lIns="91440" tIns="45720" rIns="91440" bIns="45720" rtlCol="0" anchor="ctr">
            <a:normAutofit/>
          </a:bodyPr>
          <a:lstStyle/>
          <a:p>
            <a:pPr algn="ctr" defTabSz="457200" eaLnBrk="1" hangingPunct="1">
              <a:spcAft>
                <a:spcPts val="600"/>
              </a:spcAft>
            </a:pPr>
            <a:r>
              <a:rPr lang="en-US" sz="4000" cap="all" dirty="0">
                <a:ln w="3175" cmpd="sng">
                  <a:noFill/>
                </a:ln>
                <a:latin typeface="Times New Roman" panose="02020603050405020304" pitchFamily="18" charset="0"/>
                <a:ea typeface="+mj-ea"/>
                <a:cs typeface="Times New Roman" panose="02020603050405020304" pitchFamily="18" charset="0"/>
              </a:rPr>
              <a:t>Legislative Division of Post Audit (LPA)</a:t>
            </a:r>
          </a:p>
        </p:txBody>
      </p:sp>
      <p:sp>
        <p:nvSpPr>
          <p:cNvPr id="12" name="Rectangle 11">
            <a:extLst>
              <a:ext uri="{FF2B5EF4-FFF2-40B4-BE49-F238E27FC236}">
                <a16:creationId xmlns:a16="http://schemas.microsoft.com/office/drawing/2014/main" id="{416DC9EF-092A-4FEF-8A40-0E509CA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99" y="0"/>
            <a:ext cx="4572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853A6E8-2E8B-6274-5FFA-06CA31F27F6F}"/>
              </a:ext>
            </a:extLst>
          </p:cNvPr>
          <p:cNvSpPr>
            <a:spLocks noGrp="1"/>
          </p:cNvSpPr>
          <p:nvPr>
            <p:ph type="subTitle" idx="1"/>
          </p:nvPr>
        </p:nvSpPr>
        <p:spPr>
          <a:xfrm>
            <a:off x="4602479" y="152400"/>
            <a:ext cx="4389121" cy="6324600"/>
          </a:xfrm>
        </p:spPr>
        <p:txBody>
          <a:bodyPr vert="horz" lIns="91440" tIns="45720" rIns="91440" bIns="45720" rtlCol="0" anchor="ctr">
            <a:normAutofit/>
          </a:bodyPr>
          <a:lstStyle/>
          <a:p>
            <a:pPr defTabSz="457200">
              <a:lnSpc>
                <a:spcPct val="90000"/>
              </a:lnSpc>
              <a:spcAft>
                <a:spcPts val="600"/>
              </a:spcAft>
            </a:pPr>
            <a:r>
              <a:rPr lang="en-US" sz="2800" dirty="0">
                <a:solidFill>
                  <a:schemeClr val="tx1"/>
                </a:solidFill>
                <a:latin typeface="Times New Roman" panose="02020603050405020304" pitchFamily="18" charset="0"/>
                <a:cs typeface="Times New Roman" panose="02020603050405020304" pitchFamily="18" charset="0"/>
              </a:rPr>
              <a:t>2025 - LPA reviewed Tax Exempt Real Property &amp; Property Donated to Universities</a:t>
            </a:r>
            <a:endParaRPr lang="en-US" sz="2800" u="sng" dirty="0">
              <a:solidFill>
                <a:schemeClr val="tx1"/>
              </a:solidFill>
              <a:latin typeface="Times New Roman" panose="02020603050405020304" pitchFamily="18" charset="0"/>
              <a:cs typeface="Times New Roman" panose="02020603050405020304" pitchFamily="18" charset="0"/>
            </a:endParaRPr>
          </a:p>
          <a:p>
            <a:pPr defTabSz="457200">
              <a:lnSpc>
                <a:spcPct val="90000"/>
              </a:lnSpc>
              <a:spcAft>
                <a:spcPts val="600"/>
              </a:spcAft>
            </a:pPr>
            <a:endParaRPr lang="en-US" sz="2800" dirty="0">
              <a:solidFill>
                <a:schemeClr val="tx1"/>
              </a:solidFill>
              <a:latin typeface="Times New Roman" panose="02020603050405020304" pitchFamily="18" charset="0"/>
              <a:cs typeface="Times New Roman" panose="02020603050405020304" pitchFamily="18" charset="0"/>
            </a:endParaRPr>
          </a:p>
          <a:p>
            <a:pPr defTabSz="457200">
              <a:lnSpc>
                <a:spcPct val="90000"/>
              </a:lnSpc>
              <a:spcAft>
                <a:spcPts val="600"/>
              </a:spcAft>
              <a:tabLst>
                <a:tab pos="1260475" algn="l"/>
              </a:tabLst>
            </a:pPr>
            <a:r>
              <a:rPr lang="en-US" sz="2800" dirty="0">
                <a:solidFill>
                  <a:schemeClr val="tx1"/>
                </a:solidFill>
                <a:latin typeface="Times New Roman" panose="02020603050405020304" pitchFamily="18" charset="0"/>
                <a:cs typeface="Times New Roman" panose="02020603050405020304" pitchFamily="18" charset="0"/>
              </a:rPr>
              <a:t>2026 - Reviewing Reporting Accuracy and Fiscal Effects of Industrial Revenue Bonds (IRB’s) – </a:t>
            </a:r>
            <a:r>
              <a:rPr lang="en-US" sz="2800" i="1" dirty="0">
                <a:solidFill>
                  <a:srgbClr val="FF0000"/>
                </a:solidFill>
                <a:latin typeface="Times New Roman" panose="02020603050405020304" pitchFamily="18" charset="0"/>
                <a:cs typeface="Times New Roman" panose="02020603050405020304" pitchFamily="18" charset="0"/>
              </a:rPr>
              <a:t>In progress</a:t>
            </a:r>
          </a:p>
        </p:txBody>
      </p:sp>
      <p:sp>
        <p:nvSpPr>
          <p:cNvPr id="5" name="Subtitle 2">
            <a:extLst>
              <a:ext uri="{FF2B5EF4-FFF2-40B4-BE49-F238E27FC236}">
                <a16:creationId xmlns:a16="http://schemas.microsoft.com/office/drawing/2014/main" id="{8F0C13D4-CB09-137C-6B3C-CB05E6407D73}"/>
              </a:ext>
            </a:extLst>
          </p:cNvPr>
          <p:cNvSpPr txBox="1">
            <a:spLocks/>
          </p:cNvSpPr>
          <p:nvPr/>
        </p:nvSpPr>
        <p:spPr>
          <a:xfrm>
            <a:off x="593738" y="60606"/>
            <a:ext cx="7956523" cy="789262"/>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algn="ctr" fontAlgn="auto">
              <a:spcBef>
                <a:spcPts val="0"/>
              </a:spcBef>
              <a:spcAft>
                <a:spcPts val="1800"/>
              </a:spcAft>
            </a:pPr>
            <a:endParaRPr lang="en-US" sz="40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52874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81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CB9ECAA3-1B8A-6AD9-A42B-EB23466C354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A8B6684-523B-A771-2D63-2FEFCCC2AF5A}"/>
              </a:ext>
            </a:extLst>
          </p:cNvPr>
          <p:cNvSpPr>
            <a:spLocks noGrp="1"/>
          </p:cNvSpPr>
          <p:nvPr>
            <p:ph type="subTitle" idx="1"/>
          </p:nvPr>
        </p:nvSpPr>
        <p:spPr>
          <a:xfrm>
            <a:off x="457200" y="1066800"/>
            <a:ext cx="8382000" cy="5410200"/>
          </a:xfrm>
        </p:spPr>
        <p:txBody>
          <a:bodyPr>
            <a:noAutofit/>
          </a:bodyPr>
          <a:lstStyle/>
          <a:p>
            <a:pPr marL="228600" indent="-228600">
              <a:spcBef>
                <a:spcPts val="0"/>
              </a:spcBef>
              <a:spcAft>
                <a:spcPts val="1200"/>
              </a:spcAft>
              <a:buClr>
                <a:schemeClr val="bg2"/>
              </a:buClr>
              <a:buSzPct val="75000"/>
              <a:buFont typeface="Wingdings" panose="05000000000000000000" pitchFamily="2" charset="2"/>
              <a:buChar char="§"/>
            </a:pPr>
            <a:r>
              <a:rPr lang="en-US" sz="2800" b="1" i="1" dirty="0">
                <a:latin typeface="Times New Roman" panose="02020603050405020304" pitchFamily="18" charset="0"/>
                <a:cs typeface="Times New Roman" panose="02020603050405020304" pitchFamily="18" charset="0"/>
              </a:rPr>
              <a:t>2025 Exemptions Audit Recommendation:</a:t>
            </a:r>
          </a:p>
          <a:p>
            <a:pPr marL="690563" indent="-233363">
              <a:spcBef>
                <a:spcPts val="0"/>
              </a:spcBef>
              <a:spcAft>
                <a:spcPts val="1800"/>
              </a:spcAft>
              <a:buClr>
                <a:schemeClr val="bg2"/>
              </a:buClr>
              <a:buSzPct val="100000"/>
              <a:buFont typeface="Times New Roman" panose="02020603050405020304" pitchFamily="18" charset="0"/>
              <a:buChar char="-"/>
            </a:pPr>
            <a:r>
              <a:rPr lang="en-US" sz="2200" dirty="0">
                <a:latin typeface="Times New Roman" panose="02020603050405020304" pitchFamily="18" charset="0"/>
                <a:ea typeface="Calibri" panose="020F0502020204030204" pitchFamily="34" charset="0"/>
                <a:cs typeface="Times New Roman" panose="02020603050405020304" pitchFamily="18" charset="0"/>
              </a:rPr>
              <a:t>KDOR (PVD) should include the values for the new industrial revenue bond and economic development property tax exemption codes in the totals they report in the </a:t>
            </a:r>
            <a:r>
              <a:rPr lang="en-US" sz="2200" b="1" i="1" dirty="0">
                <a:latin typeface="Times New Roman" panose="02020603050405020304" pitchFamily="18" charset="0"/>
                <a:ea typeface="Calibri" panose="020F0502020204030204" pitchFamily="34" charset="0"/>
                <a:cs typeface="Times New Roman" panose="02020603050405020304" pitchFamily="18" charset="0"/>
              </a:rPr>
              <a:t>Statistical Report of Property Assessment and Taxation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p>
          <a:p>
            <a:pPr marL="690563" indent="-233363">
              <a:spcBef>
                <a:spcPts val="0"/>
              </a:spcBef>
              <a:spcAft>
                <a:spcPts val="1800"/>
              </a:spcAft>
              <a:buClr>
                <a:schemeClr val="bg2"/>
              </a:buClr>
              <a:buSzPct val="100000"/>
              <a:buFont typeface="Times New Roman" panose="02020603050405020304" pitchFamily="18" charset="0"/>
              <a:buChar char="-"/>
            </a:pPr>
            <a:r>
              <a:rPr lang="en-US" sz="2200" dirty="0">
                <a:latin typeface="Times New Roman" panose="02020603050405020304" pitchFamily="18" charset="0"/>
                <a:ea typeface="Calibri" panose="020F0502020204030204" pitchFamily="34" charset="0"/>
                <a:cs typeface="Times New Roman" panose="02020603050405020304" pitchFamily="18" charset="0"/>
              </a:rPr>
              <a:t>Generally, KDOR should </a:t>
            </a:r>
            <a:r>
              <a:rPr lang="en-US" sz="2200" b="1" i="1" dirty="0">
                <a:latin typeface="Times New Roman" panose="02020603050405020304" pitchFamily="18" charset="0"/>
                <a:ea typeface="Calibri" panose="020F0502020204030204" pitchFamily="34" charset="0"/>
                <a:cs typeface="Times New Roman" panose="02020603050405020304" pitchFamily="18" charset="0"/>
              </a:rPr>
              <a:t>ensure the statistical report correctly compiles all relevant information </a:t>
            </a:r>
            <a:r>
              <a:rPr lang="en-US" sz="2200" dirty="0">
                <a:latin typeface="Times New Roman" panose="02020603050405020304" pitchFamily="18" charset="0"/>
                <a:ea typeface="Calibri" panose="020F0502020204030204" pitchFamily="34" charset="0"/>
                <a:cs typeface="Times New Roman" panose="02020603050405020304" pitchFamily="18" charset="0"/>
              </a:rPr>
              <a:t>and that the totals presented in the report are an accurate representation of the exempt value of property in the state.</a:t>
            </a:r>
          </a:p>
          <a:p>
            <a:pPr marL="690563" indent="-233363">
              <a:spcBef>
                <a:spcPts val="0"/>
              </a:spcBef>
              <a:spcAft>
                <a:spcPts val="1800"/>
              </a:spcAft>
              <a:buClr>
                <a:schemeClr val="bg2"/>
              </a:buClr>
              <a:buSzPct val="100000"/>
              <a:buFont typeface="Times New Roman" panose="02020603050405020304" pitchFamily="18" charset="0"/>
              <a:buChar char="-"/>
            </a:pPr>
            <a:r>
              <a:rPr lang="en-US" sz="2000" b="1" i="1" dirty="0">
                <a:latin typeface="Times New Roman" panose="02020603050405020304" pitchFamily="18" charset="0"/>
                <a:ea typeface="Calibri" panose="020F0502020204030204" pitchFamily="34" charset="0"/>
                <a:cs typeface="Times New Roman" panose="02020603050405020304" pitchFamily="18" charset="0"/>
              </a:rPr>
              <a:t>2017 SB19 </a:t>
            </a:r>
            <a:r>
              <a:rPr lang="en-US" sz="2000" b="1" i="1" dirty="0">
                <a:latin typeface="Times New Roman" panose="02020603050405020304" pitchFamily="18" charset="0"/>
                <a:ea typeface="Book Antiqua" panose="02040602050305030304" pitchFamily="18" charset="0"/>
                <a:cs typeface="Times New Roman" panose="02020603050405020304" pitchFamily="18" charset="0"/>
              </a:rPr>
              <a:t>EDX and IRBX </a:t>
            </a:r>
            <a:r>
              <a:rPr lang="en-US" sz="2000" dirty="0">
                <a:latin typeface="Times New Roman" panose="02020603050405020304" pitchFamily="18" charset="0"/>
                <a:ea typeface="Book Antiqua" panose="02040602050305030304" pitchFamily="18" charset="0"/>
                <a:cs typeface="Times New Roman" panose="02020603050405020304" pitchFamily="18" charset="0"/>
              </a:rPr>
              <a:t>exemptions granted after July 1, 2017, do not exempt the property from the </a:t>
            </a:r>
            <a:r>
              <a:rPr lang="en-US" sz="2000" b="1" i="1" dirty="0">
                <a:latin typeface="Times New Roman" panose="02020603050405020304" pitchFamily="18" charset="0"/>
                <a:ea typeface="Book Antiqua" panose="02040602050305030304" pitchFamily="18" charset="0"/>
                <a:cs typeface="Times New Roman" panose="02020603050405020304" pitchFamily="18" charset="0"/>
              </a:rPr>
              <a:t>capital outlay levy </a:t>
            </a:r>
            <a:r>
              <a:rPr lang="en-US" sz="2000" dirty="0">
                <a:latin typeface="Times New Roman" panose="02020603050405020304" pitchFamily="18" charset="0"/>
                <a:ea typeface="Book Antiqua" panose="02040602050305030304" pitchFamily="18" charset="0"/>
                <a:cs typeface="Times New Roman" panose="02020603050405020304" pitchFamily="18" charset="0"/>
              </a:rPr>
              <a:t>(K.S.A. 72-8801) of the school district.</a:t>
            </a:r>
          </a:p>
          <a:p>
            <a:pPr marL="690563" indent="-233363">
              <a:spcBef>
                <a:spcPts val="0"/>
              </a:spcBef>
              <a:spcAft>
                <a:spcPts val="1800"/>
              </a:spcAft>
              <a:buClr>
                <a:schemeClr val="bg2"/>
              </a:buClr>
              <a:buSzPct val="100000"/>
              <a:buFont typeface="Times New Roman" panose="02020603050405020304" pitchFamily="18" charset="0"/>
              <a:buChar char="-"/>
            </a:pPr>
            <a:r>
              <a:rPr lang="en-US" sz="2000" dirty="0">
                <a:latin typeface="Times New Roman" panose="02020603050405020304" pitchFamily="18" charset="0"/>
                <a:ea typeface="Book Antiqua" panose="02040602050305030304" pitchFamily="18" charset="0"/>
                <a:cs typeface="Times New Roman" panose="02020603050405020304" pitchFamily="18" charset="0"/>
              </a:rPr>
              <a:t>Inclusion of SB19 into </a:t>
            </a:r>
            <a:r>
              <a:rPr lang="en-US" sz="2200" dirty="0">
                <a:latin typeface="Times New Roman" panose="02020603050405020304" pitchFamily="18" charset="0"/>
                <a:ea typeface="Calibri" panose="020F0502020204030204" pitchFamily="34" charset="0"/>
                <a:cs typeface="Times New Roman" panose="02020603050405020304" pitchFamily="18" charset="0"/>
              </a:rPr>
              <a:t>PVD’s statistical report was overlooked.</a:t>
            </a:r>
          </a:p>
        </p:txBody>
      </p:sp>
      <p:sp>
        <p:nvSpPr>
          <p:cNvPr id="5" name="Subtitle 2">
            <a:extLst>
              <a:ext uri="{FF2B5EF4-FFF2-40B4-BE49-F238E27FC236}">
                <a16:creationId xmlns:a16="http://schemas.microsoft.com/office/drawing/2014/main" id="{14F129F4-9105-E6FF-74B7-034D920701B5}"/>
              </a:ext>
            </a:extLst>
          </p:cNvPr>
          <p:cNvSpPr txBox="1">
            <a:spLocks/>
          </p:cNvSpPr>
          <p:nvPr/>
        </p:nvSpPr>
        <p:spPr>
          <a:xfrm>
            <a:off x="593738" y="60606"/>
            <a:ext cx="7956523" cy="789262"/>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algn="ctr" fontAlgn="auto">
              <a:spcBef>
                <a:spcPts val="0"/>
              </a:spcBef>
              <a:spcAft>
                <a:spcPts val="1800"/>
              </a:spcAft>
            </a:pPr>
            <a:endParaRPr lang="en-US" sz="40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BCD4F9B-5DCA-04F8-A0F1-7B02935281A9}"/>
              </a:ext>
            </a:extLst>
          </p:cNvPr>
          <p:cNvSpPr txBox="1"/>
          <p:nvPr/>
        </p:nvSpPr>
        <p:spPr>
          <a:xfrm>
            <a:off x="120677" y="88048"/>
            <a:ext cx="8718523" cy="789262"/>
          </a:xfrm>
          <a:prstGeom prst="rect">
            <a:avLst/>
          </a:prstGeom>
          <a:noFill/>
        </p:spPr>
        <p:txBody>
          <a:bodyPr wrap="square">
            <a:noAutofit/>
          </a:bodyPr>
          <a:lstStyle/>
          <a:p>
            <a:r>
              <a:rPr lang="en-US" sz="3600" dirty="0">
                <a:solidFill>
                  <a:schemeClr val="bg1"/>
                </a:solidFill>
                <a:latin typeface="Times New Roman" panose="02020603050405020304" pitchFamily="18" charset="0"/>
                <a:cs typeface="Times New Roman" panose="02020603050405020304" pitchFamily="18" charset="0"/>
              </a:rPr>
              <a:t>2025 LPA Exemptions Audit</a:t>
            </a:r>
          </a:p>
        </p:txBody>
      </p:sp>
    </p:spTree>
    <p:extLst>
      <p:ext uri="{BB962C8B-B14F-4D97-AF65-F5344CB8AC3E}">
        <p14:creationId xmlns:p14="http://schemas.microsoft.com/office/powerpoint/2010/main" val="176740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5C8B706F-5102-E25A-BC25-A991B0116D4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CC7770B-E4E1-42D6-9437-DAA4A3A9E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11" name="Straight Connector 10">
              <a:extLst>
                <a:ext uri="{FF2B5EF4-FFF2-40B4-BE49-F238E27FC236}">
                  <a16:creationId xmlns:a16="http://schemas.microsoft.com/office/drawing/2014/main" id="{5A26DE5B-A1A6-4746-8EF7-4D6809ED7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77A3DDA-BF17-4302-867E-EBFD777B0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BE30704-4227-4B7B-BDB8-BFCF39086F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923B1E7-AEA4-42D8-8F4A-9D116F296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21B6244-6EAE-442C-ACCF-8146103EC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E490540-4C87-0B6A-148F-522FF6FCE7D3}"/>
              </a:ext>
            </a:extLst>
          </p:cNvPr>
          <p:cNvSpPr txBox="1"/>
          <p:nvPr/>
        </p:nvSpPr>
        <p:spPr>
          <a:xfrm>
            <a:off x="480217" y="685800"/>
            <a:ext cx="3613992" cy="4603749"/>
          </a:xfrm>
          <a:prstGeom prst="rect">
            <a:avLst/>
          </a:prstGeom>
        </p:spPr>
        <p:txBody>
          <a:bodyPr vert="horz" lIns="91440" tIns="45720" rIns="91440" bIns="45720" rtlCol="0" anchor="ctr">
            <a:normAutofit/>
          </a:bodyPr>
          <a:lstStyle/>
          <a:p>
            <a:pPr algn="ctr" defTabSz="457200" eaLnBrk="1" hangingPunct="1">
              <a:spcAft>
                <a:spcPts val="600"/>
              </a:spcAft>
            </a:pPr>
            <a:r>
              <a:rPr lang="en-US" sz="4500" cap="all" dirty="0">
                <a:ln w="3175" cmpd="sng">
                  <a:noFill/>
                </a:ln>
                <a:latin typeface="Times New Roman" panose="02020603050405020304" pitchFamily="18" charset="0"/>
                <a:ea typeface="+mj-ea"/>
                <a:cs typeface="Times New Roman" panose="02020603050405020304" pitchFamily="18" charset="0"/>
              </a:rPr>
              <a:t>PVD </a:t>
            </a:r>
          </a:p>
          <a:p>
            <a:pPr algn="ctr" defTabSz="457200" eaLnBrk="1" hangingPunct="1">
              <a:spcAft>
                <a:spcPts val="600"/>
              </a:spcAft>
            </a:pPr>
            <a:r>
              <a:rPr lang="en-US" sz="4500" cap="all" dirty="0">
                <a:ln w="3175" cmpd="sng">
                  <a:noFill/>
                </a:ln>
                <a:latin typeface="Times New Roman" panose="02020603050405020304" pitchFamily="18" charset="0"/>
                <a:ea typeface="+mj-ea"/>
                <a:cs typeface="Times New Roman" panose="02020603050405020304" pitchFamily="18" charset="0"/>
              </a:rPr>
              <a:t>AUDIT Response</a:t>
            </a:r>
          </a:p>
        </p:txBody>
      </p:sp>
      <p:sp>
        <p:nvSpPr>
          <p:cNvPr id="19" name="Rectangle 18">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99" y="0"/>
            <a:ext cx="4572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F54E368-72BA-A5E1-813A-CBA5FB1DD326}"/>
              </a:ext>
            </a:extLst>
          </p:cNvPr>
          <p:cNvSpPr>
            <a:spLocks noGrp="1"/>
          </p:cNvSpPr>
          <p:nvPr>
            <p:ph type="subTitle" idx="1"/>
          </p:nvPr>
        </p:nvSpPr>
        <p:spPr>
          <a:xfrm>
            <a:off x="4564110" y="304800"/>
            <a:ext cx="4572001" cy="6324600"/>
          </a:xfrm>
        </p:spPr>
        <p:txBody>
          <a:bodyPr vert="horz" lIns="91440" tIns="45720" rIns="91440" bIns="45720" rtlCol="0" anchor="ctr">
            <a:normAutofit/>
          </a:bodyPr>
          <a:lstStyle/>
          <a:p>
            <a:pPr marL="284163" lvl="1" indent="-282575" algn="l" defTabSz="457200">
              <a:spcBef>
                <a:spcPts val="0"/>
              </a:spcBef>
              <a:spcAft>
                <a:spcPts val="3000"/>
              </a:spcAft>
              <a:buSzPct val="100000"/>
              <a:buFont typeface="Wingdings" panose="05000000000000000000" pitchFamily="2" charset="2"/>
              <a:buChar char=""/>
            </a:pPr>
            <a:r>
              <a:rPr lang="en-US" sz="2600" i="1" dirty="0">
                <a:solidFill>
                  <a:schemeClr val="tx1"/>
                </a:solidFill>
                <a:latin typeface="Times New Roman" panose="02020603050405020304" pitchFamily="18" charset="0"/>
                <a:cs typeface="Times New Roman" panose="02020603050405020304" pitchFamily="18" charset="0"/>
              </a:rPr>
              <a:t>PVD expanded reports that address missing data in the statistical report.</a:t>
            </a:r>
          </a:p>
          <a:p>
            <a:pPr marL="284163" lvl="1" indent="-282575" algn="l" defTabSz="457200">
              <a:spcBef>
                <a:spcPts val="0"/>
              </a:spcBef>
              <a:spcAft>
                <a:spcPts val="3000"/>
              </a:spcAft>
              <a:buSzPct val="100000"/>
              <a:buFont typeface="Wingdings" panose="05000000000000000000" pitchFamily="2" charset="2"/>
              <a:buChar char=""/>
            </a:pPr>
            <a:r>
              <a:rPr lang="en-US" sz="2600" i="1" dirty="0">
                <a:solidFill>
                  <a:schemeClr val="tx1"/>
                </a:solidFill>
                <a:latin typeface="Times New Roman" panose="02020603050405020304" pitchFamily="18" charset="0"/>
                <a:cs typeface="Times New Roman" panose="02020603050405020304" pitchFamily="18" charset="0"/>
              </a:rPr>
              <a:t>PVD incorporated IRB (EIC, EIR &amp; EIV) and Eco Devo (EXC, EXR, &amp; EXV) exemption groups into the 2025 Statistical Report.</a:t>
            </a:r>
          </a:p>
          <a:p>
            <a:pPr marL="284163" lvl="1" indent="-282575" algn="l" defTabSz="457200">
              <a:spcBef>
                <a:spcPts val="0"/>
              </a:spcBef>
              <a:spcAft>
                <a:spcPts val="1800"/>
              </a:spcAft>
              <a:buSzPct val="100000"/>
              <a:buFont typeface="Wingdings" panose="05000000000000000000" pitchFamily="2" charset="2"/>
              <a:buChar char=""/>
            </a:pPr>
            <a:r>
              <a:rPr lang="en-US" sz="2600" i="1" dirty="0">
                <a:solidFill>
                  <a:schemeClr val="tx1"/>
                </a:solidFill>
                <a:latin typeface="Times New Roman" panose="02020603050405020304" pitchFamily="18" charset="0"/>
                <a:cs typeface="Times New Roman" panose="02020603050405020304" pitchFamily="18" charset="0"/>
              </a:rPr>
              <a:t>Both the 2024 and 2025 numbers were incorporated into the 2025 report published in early 2026.</a:t>
            </a:r>
          </a:p>
        </p:txBody>
      </p:sp>
      <p:sp>
        <p:nvSpPr>
          <p:cNvPr id="5" name="Subtitle 2">
            <a:extLst>
              <a:ext uri="{FF2B5EF4-FFF2-40B4-BE49-F238E27FC236}">
                <a16:creationId xmlns:a16="http://schemas.microsoft.com/office/drawing/2014/main" id="{97BDCED3-DB5C-D0F4-CB32-166F9484642D}"/>
              </a:ext>
            </a:extLst>
          </p:cNvPr>
          <p:cNvSpPr txBox="1">
            <a:spLocks/>
          </p:cNvSpPr>
          <p:nvPr/>
        </p:nvSpPr>
        <p:spPr>
          <a:xfrm>
            <a:off x="593738" y="60606"/>
            <a:ext cx="7956523" cy="789262"/>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algn="ctr" fontAlgn="auto">
              <a:spcBef>
                <a:spcPts val="0"/>
              </a:spcBef>
              <a:spcAft>
                <a:spcPts val="1800"/>
              </a:spcAft>
            </a:pPr>
            <a:endParaRPr lang="en-US" sz="40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6485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855A1FFE-8E45-2FD4-F209-1453F78BEDB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88142C-D3C4-43DC-A844-A7D9ECB0F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57D8A2-8266-D896-39BC-2618A08E51E4}"/>
              </a:ext>
            </a:extLst>
          </p:cNvPr>
          <p:cNvSpPr txBox="1"/>
          <p:nvPr/>
        </p:nvSpPr>
        <p:spPr>
          <a:xfrm>
            <a:off x="228601" y="685799"/>
            <a:ext cx="3870420" cy="4892676"/>
          </a:xfrm>
          <a:prstGeom prst="rect">
            <a:avLst/>
          </a:prstGeom>
        </p:spPr>
        <p:txBody>
          <a:bodyPr vert="horz" lIns="91440" tIns="45720" rIns="91440" bIns="45720" rtlCol="0" anchor="ctr">
            <a:normAutofit/>
          </a:bodyPr>
          <a:lstStyle/>
          <a:p>
            <a:pPr algn="ctr" defTabSz="457200" eaLnBrk="1" hangingPunct="1">
              <a:spcAft>
                <a:spcPts val="600"/>
              </a:spcAft>
            </a:pPr>
            <a:r>
              <a:rPr lang="en-US" sz="4500" cap="all" dirty="0">
                <a:ln w="3175" cmpd="sng">
                  <a:noFill/>
                </a:ln>
                <a:latin typeface="Times New Roman" panose="02020603050405020304" pitchFamily="18" charset="0"/>
                <a:ea typeface="+mj-ea"/>
                <a:cs typeface="Times New Roman" panose="02020603050405020304" pitchFamily="18" charset="0"/>
              </a:rPr>
              <a:t>Additional Comments</a:t>
            </a:r>
          </a:p>
        </p:txBody>
      </p:sp>
      <p:sp>
        <p:nvSpPr>
          <p:cNvPr id="12" name="Rectangle 11">
            <a:extLst>
              <a:ext uri="{FF2B5EF4-FFF2-40B4-BE49-F238E27FC236}">
                <a16:creationId xmlns:a16="http://schemas.microsoft.com/office/drawing/2014/main" id="{416DC9EF-092A-4FEF-8A40-0E509CA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99" y="0"/>
            <a:ext cx="4572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9C202CF-CE5F-C884-D0B1-8904073880AC}"/>
              </a:ext>
            </a:extLst>
          </p:cNvPr>
          <p:cNvSpPr>
            <a:spLocks noGrp="1"/>
          </p:cNvSpPr>
          <p:nvPr>
            <p:ph type="subTitle" idx="1"/>
          </p:nvPr>
        </p:nvSpPr>
        <p:spPr>
          <a:xfrm>
            <a:off x="4571998" y="60606"/>
            <a:ext cx="4495801" cy="6568793"/>
          </a:xfrm>
        </p:spPr>
        <p:txBody>
          <a:bodyPr vert="horz" lIns="91440" tIns="45720" rIns="91440" bIns="45720" rtlCol="0" anchor="ctr">
            <a:normAutofit/>
          </a:bodyPr>
          <a:lstStyle/>
          <a:p>
            <a:pPr marL="346075" indent="-346075" defTabSz="457200">
              <a:lnSpc>
                <a:spcPct val="90000"/>
              </a:lnSpc>
              <a:spcBef>
                <a:spcPts val="0"/>
              </a:spcBef>
              <a:spcAft>
                <a:spcPts val="3000"/>
              </a:spcAft>
              <a:buSzPct val="70000"/>
              <a:buFont typeface="Wingdings" panose="05000000000000000000" pitchFamily="2" charset="2"/>
              <a:buChar char="Ø"/>
            </a:pPr>
            <a:r>
              <a:rPr lang="en-US" sz="2600" dirty="0">
                <a:solidFill>
                  <a:schemeClr val="tx1"/>
                </a:solidFill>
                <a:latin typeface="Times New Roman" panose="02020603050405020304" pitchFamily="18" charset="0"/>
                <a:cs typeface="Times New Roman" panose="02020603050405020304" pitchFamily="18" charset="0"/>
              </a:rPr>
              <a:t>Codes were sometimes missing, inconsistent, or incorrect</a:t>
            </a:r>
          </a:p>
          <a:p>
            <a:pPr marL="346075" indent="-346075" defTabSz="457200">
              <a:lnSpc>
                <a:spcPct val="90000"/>
              </a:lnSpc>
              <a:spcBef>
                <a:spcPts val="0"/>
              </a:spcBef>
              <a:spcAft>
                <a:spcPts val="3000"/>
              </a:spcAft>
              <a:buSzPct val="70000"/>
              <a:buFont typeface="Wingdings" panose="05000000000000000000" pitchFamily="2" charset="2"/>
              <a:buChar char="Ø"/>
            </a:pPr>
            <a:r>
              <a:rPr lang="en-US" sz="2600" dirty="0">
                <a:solidFill>
                  <a:schemeClr val="tx1"/>
                </a:solidFill>
                <a:latin typeface="Times New Roman" panose="02020603050405020304" pitchFamily="18" charset="0"/>
                <a:cs typeface="Times New Roman" panose="02020603050405020304" pitchFamily="18" charset="0"/>
              </a:rPr>
              <a:t>Codes must be complete, accurate, and consistent across counties</a:t>
            </a:r>
          </a:p>
          <a:p>
            <a:pPr marL="346075" indent="-346075" defTabSz="457200">
              <a:lnSpc>
                <a:spcPct val="90000"/>
              </a:lnSpc>
              <a:spcBef>
                <a:spcPts val="0"/>
              </a:spcBef>
              <a:spcAft>
                <a:spcPts val="0"/>
              </a:spcAft>
              <a:buSzPct val="70000"/>
              <a:buFont typeface="Wingdings" panose="05000000000000000000" pitchFamily="2" charset="2"/>
              <a:buChar char="Ø"/>
            </a:pPr>
            <a:r>
              <a:rPr lang="en-US" sz="2600" dirty="0">
                <a:solidFill>
                  <a:schemeClr val="tx1"/>
                </a:solidFill>
                <a:latin typeface="Times New Roman" panose="02020603050405020304" pitchFamily="18" charset="0"/>
                <a:cs typeface="Times New Roman" panose="02020603050405020304" pitchFamily="18" charset="0"/>
              </a:rPr>
              <a:t>Counties must track all exemptions using standard Exemption codes - PVD</a:t>
            </a:r>
            <a:endParaRPr lang="en-US" sz="2600" dirty="0">
              <a:solidFill>
                <a:schemeClr val="tx2">
                  <a:lumMod val="60000"/>
                  <a:lumOff val="40000"/>
                </a:schemeClr>
              </a:solidFill>
            </a:endParaRPr>
          </a:p>
        </p:txBody>
      </p:sp>
      <p:sp>
        <p:nvSpPr>
          <p:cNvPr id="5" name="Subtitle 2">
            <a:extLst>
              <a:ext uri="{FF2B5EF4-FFF2-40B4-BE49-F238E27FC236}">
                <a16:creationId xmlns:a16="http://schemas.microsoft.com/office/drawing/2014/main" id="{72CE012A-A635-4470-2E3B-BA244E67763C}"/>
              </a:ext>
            </a:extLst>
          </p:cNvPr>
          <p:cNvSpPr txBox="1">
            <a:spLocks/>
          </p:cNvSpPr>
          <p:nvPr/>
        </p:nvSpPr>
        <p:spPr>
          <a:xfrm>
            <a:off x="593738" y="60606"/>
            <a:ext cx="7956523" cy="789262"/>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algn="ctr" fontAlgn="auto">
              <a:spcBef>
                <a:spcPts val="0"/>
              </a:spcBef>
              <a:spcAft>
                <a:spcPts val="1800"/>
              </a:spcAft>
            </a:pPr>
            <a:endParaRPr lang="en-US" sz="40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225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81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2BBD756C-287B-11C5-5886-4955BB7828F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EF80C97-E3C7-3D87-5926-700415562735}"/>
              </a:ext>
            </a:extLst>
          </p:cNvPr>
          <p:cNvSpPr>
            <a:spLocks noGrp="1"/>
          </p:cNvSpPr>
          <p:nvPr>
            <p:ph type="subTitle" idx="1"/>
          </p:nvPr>
        </p:nvSpPr>
        <p:spPr>
          <a:xfrm>
            <a:off x="457200" y="849868"/>
            <a:ext cx="8382000" cy="5779532"/>
          </a:xfrm>
          <a:gradFill>
            <a:gsLst>
              <a:gs pos="91000">
                <a:schemeClr val="tx2">
                  <a:lumMod val="40000"/>
                  <a:lumOff val="60000"/>
                </a:schemeClr>
              </a:gs>
              <a:gs pos="100000">
                <a:schemeClr val="bg2">
                  <a:shade val="96000"/>
                  <a:satMod val="120000"/>
                  <a:lumMod val="90000"/>
                </a:schemeClr>
              </a:gs>
            </a:gsLst>
            <a:lin ang="6120000" scaled="1"/>
          </a:gradFill>
        </p:spPr>
        <p:txBody>
          <a:bodyPr>
            <a:noAutofit/>
          </a:bodyPr>
          <a:lstStyle/>
          <a:p>
            <a:pPr marL="228600" indent="-228600">
              <a:spcBef>
                <a:spcPts val="0"/>
              </a:spcBef>
              <a:spcAft>
                <a:spcPts val="1800"/>
              </a:spcAft>
              <a:buClr>
                <a:schemeClr val="bg2">
                  <a:lumMod val="75000"/>
                </a:schemeClr>
              </a:buClr>
              <a:buSzPct val="75000"/>
              <a:buFont typeface="Wingdings" panose="05000000000000000000" pitchFamily="2" charset="2"/>
              <a:buChar char="§"/>
            </a:pPr>
            <a:r>
              <a:rPr lang="en-US" sz="2000" b="1" i="1" u="sng" dirty="0">
                <a:latin typeface="Times New Roman" panose="02020603050405020304" pitchFamily="18" charset="0"/>
                <a:cs typeface="Times New Roman" panose="02020603050405020304" pitchFamily="18" charset="0"/>
              </a:rPr>
              <a:t>UPDATED</a:t>
            </a:r>
            <a:r>
              <a:rPr lang="en-US" sz="2000" dirty="0">
                <a:latin typeface="Times New Roman" panose="02020603050405020304" pitchFamily="18" charset="0"/>
                <a:cs typeface="Times New Roman" panose="02020603050405020304" pitchFamily="18" charset="0"/>
              </a:rPr>
              <a:t> Section 14.1 Appraisal Maintenance Specs - Tax Exempt Parcels</a:t>
            </a:r>
          </a:p>
          <a:p>
            <a:pPr marL="228600" indent="-228600">
              <a:spcBef>
                <a:spcPts val="0"/>
              </a:spcBef>
              <a:spcAft>
                <a:spcPts val="600"/>
              </a:spcAft>
              <a:buClr>
                <a:schemeClr val="bg2">
                  <a:lumMod val="75000"/>
                </a:schemeClr>
              </a:buClr>
              <a:buSzPct val="75000"/>
              <a:buFont typeface="Wingdings" panose="05000000000000000000" pitchFamily="2" charset="2"/>
              <a:buChar char="§"/>
            </a:pPr>
            <a:r>
              <a:rPr lang="en-US" sz="2000" b="1" dirty="0">
                <a:latin typeface="Times New Roman" panose="02020603050405020304" pitchFamily="18" charset="0"/>
                <a:cs typeface="Times New Roman" panose="02020603050405020304" pitchFamily="18" charset="0"/>
              </a:rPr>
              <a:t>All parcels statutorily authorized for:</a:t>
            </a:r>
          </a:p>
          <a:p>
            <a:pPr marL="800100" lvl="1" indent="-228600" algn="l">
              <a:spcBef>
                <a:spcPts val="0"/>
              </a:spcBef>
              <a:spcAft>
                <a:spcPts val="600"/>
              </a:spcAft>
              <a:buClr>
                <a:schemeClr val="bg2">
                  <a:lumMod val="75000"/>
                </a:schemeClr>
              </a:buClr>
              <a:buFontTx/>
              <a:buChar char="‒"/>
            </a:pPr>
            <a:r>
              <a:rPr lang="en-US" sz="2000" dirty="0">
                <a:solidFill>
                  <a:schemeClr val="bg2">
                    <a:lumMod val="75000"/>
                  </a:schemeClr>
                </a:solidFill>
                <a:latin typeface="Times New Roman" panose="02020603050405020304" pitchFamily="18" charset="0"/>
                <a:cs typeface="Times New Roman" panose="02020603050405020304" pitchFamily="18" charset="0"/>
              </a:rPr>
              <a:t>Exemption</a:t>
            </a:r>
          </a:p>
          <a:p>
            <a:pPr marL="800100" lvl="1" indent="-228600" algn="l">
              <a:spcBef>
                <a:spcPts val="0"/>
              </a:spcBef>
              <a:spcAft>
                <a:spcPts val="600"/>
              </a:spcAft>
              <a:buClr>
                <a:schemeClr val="bg2">
                  <a:lumMod val="75000"/>
                </a:schemeClr>
              </a:buClr>
              <a:buFontTx/>
              <a:buChar char="‒"/>
            </a:pPr>
            <a:r>
              <a:rPr lang="en-US" sz="2000" dirty="0">
                <a:solidFill>
                  <a:schemeClr val="bg2">
                    <a:lumMod val="75000"/>
                  </a:schemeClr>
                </a:solidFill>
                <a:latin typeface="Times New Roman" panose="02020603050405020304" pitchFamily="18" charset="0"/>
                <a:cs typeface="Times New Roman" panose="02020603050405020304" pitchFamily="18" charset="0"/>
              </a:rPr>
              <a:t>Partial exemption receiving a reduced property tax</a:t>
            </a:r>
          </a:p>
          <a:p>
            <a:pPr marL="800100" lvl="1" indent="-228600" algn="l">
              <a:spcBef>
                <a:spcPts val="0"/>
              </a:spcBef>
              <a:spcAft>
                <a:spcPts val="600"/>
              </a:spcAft>
              <a:buClr>
                <a:schemeClr val="bg2">
                  <a:lumMod val="75000"/>
                </a:schemeClr>
              </a:buClr>
              <a:buFontTx/>
              <a:buChar char="‒"/>
            </a:pPr>
            <a:r>
              <a:rPr lang="en-US" sz="2000" dirty="0">
                <a:solidFill>
                  <a:schemeClr val="bg2">
                    <a:lumMod val="75000"/>
                  </a:schemeClr>
                </a:solidFill>
                <a:latin typeface="Times New Roman" panose="02020603050405020304" pitchFamily="18" charset="0"/>
                <a:cs typeface="Times New Roman" panose="02020603050405020304" pitchFamily="18" charset="0"/>
              </a:rPr>
              <a:t>Property tax rebate</a:t>
            </a:r>
          </a:p>
          <a:p>
            <a:pPr marL="800100" lvl="1" indent="-228600" algn="l">
              <a:spcBef>
                <a:spcPts val="0"/>
              </a:spcBef>
              <a:spcAft>
                <a:spcPts val="1200"/>
              </a:spcAft>
              <a:buClr>
                <a:schemeClr val="bg2">
                  <a:lumMod val="75000"/>
                </a:schemeClr>
              </a:buClr>
              <a:buFontTx/>
              <a:buChar char="‒"/>
            </a:pPr>
            <a:r>
              <a:rPr lang="en-US" sz="2000" dirty="0">
                <a:solidFill>
                  <a:schemeClr val="bg2">
                    <a:lumMod val="75000"/>
                  </a:schemeClr>
                </a:solidFill>
                <a:latin typeface="Times New Roman" panose="02020603050405020304" pitchFamily="18" charset="0"/>
                <a:cs typeface="Times New Roman" panose="02020603050405020304" pitchFamily="18" charset="0"/>
              </a:rPr>
              <a:t>Property tax credit through an economic incentive program </a:t>
            </a:r>
          </a:p>
          <a:p>
            <a:pPr marL="233363" lvl="1" indent="-230188" algn="l">
              <a:spcBef>
                <a:spcPts val="0"/>
              </a:spcBef>
              <a:spcAft>
                <a:spcPts val="1200"/>
              </a:spcAft>
              <a:buClr>
                <a:schemeClr val="bg2">
                  <a:lumMod val="75000"/>
                </a:schemeClr>
              </a:buClr>
              <a:buFont typeface="Wingdings" panose="05000000000000000000" pitchFamily="2" charset="2"/>
              <a:buChar char="§"/>
            </a:pPr>
            <a:r>
              <a:rPr lang="en-US" sz="2000" b="1" dirty="0">
                <a:solidFill>
                  <a:schemeClr val="bg2">
                    <a:lumMod val="75000"/>
                  </a:schemeClr>
                </a:solidFill>
                <a:latin typeface="Times New Roman" panose="02020603050405020304" pitchFamily="18" charset="0"/>
                <a:cs typeface="Times New Roman" panose="02020603050405020304" pitchFamily="18" charset="0"/>
              </a:rPr>
              <a:t>Each parcel shall have:</a:t>
            </a:r>
          </a:p>
          <a:p>
            <a:pPr marL="803275" lvl="1" indent="-234950" algn="l">
              <a:spcBef>
                <a:spcPts val="0"/>
              </a:spcBef>
              <a:spcAft>
                <a:spcPts val="600"/>
              </a:spcAft>
              <a:buClr>
                <a:schemeClr val="bg2">
                  <a:lumMod val="75000"/>
                </a:schemeClr>
              </a:buClr>
              <a:buFont typeface="Wingdings" panose="05000000000000000000" pitchFamily="2" charset="2"/>
              <a:buChar char="ü"/>
            </a:pPr>
            <a:r>
              <a:rPr lang="en-US" sz="2000" dirty="0">
                <a:solidFill>
                  <a:schemeClr val="bg2">
                    <a:lumMod val="75000"/>
                  </a:schemeClr>
                </a:solidFill>
                <a:latin typeface="Times New Roman" panose="02020603050405020304" pitchFamily="18" charset="0"/>
                <a:cs typeface="Times New Roman" panose="02020603050405020304" pitchFamily="18" charset="0"/>
              </a:rPr>
              <a:t>Exemption </a:t>
            </a:r>
            <a:r>
              <a:rPr lang="en-US" sz="2000" u="sng" dirty="0">
                <a:solidFill>
                  <a:schemeClr val="bg2">
                    <a:lumMod val="75000"/>
                  </a:schemeClr>
                </a:solidFill>
                <a:latin typeface="Times New Roman" panose="02020603050405020304" pitchFamily="18" charset="0"/>
                <a:cs typeface="Times New Roman" panose="02020603050405020304" pitchFamily="18" charset="0"/>
              </a:rPr>
              <a:t>Record</a:t>
            </a:r>
            <a:r>
              <a:rPr lang="en-US" sz="2000" dirty="0">
                <a:solidFill>
                  <a:schemeClr val="bg2">
                    <a:lumMod val="75000"/>
                  </a:schemeClr>
                </a:solidFill>
                <a:latin typeface="Times New Roman" panose="02020603050405020304" pitchFamily="18" charset="0"/>
                <a:cs typeface="Times New Roman" panose="02020603050405020304" pitchFamily="18" charset="0"/>
              </a:rPr>
              <a:t> created in the CAMA system exemption tracking module</a:t>
            </a:r>
          </a:p>
          <a:p>
            <a:pPr marL="803275" lvl="1" indent="-234950" algn="l">
              <a:spcBef>
                <a:spcPts val="0"/>
              </a:spcBef>
              <a:spcAft>
                <a:spcPts val="600"/>
              </a:spcAft>
              <a:buClr>
                <a:schemeClr val="bg2">
                  <a:lumMod val="75000"/>
                </a:schemeClr>
              </a:buClr>
              <a:buFont typeface="Wingdings" panose="05000000000000000000" pitchFamily="2" charset="2"/>
              <a:buChar char="ü"/>
            </a:pPr>
            <a:r>
              <a:rPr lang="en-US" sz="2000" dirty="0">
                <a:solidFill>
                  <a:schemeClr val="bg2">
                    <a:lumMod val="75000"/>
                  </a:schemeClr>
                </a:solidFill>
                <a:latin typeface="Times New Roman" panose="02020603050405020304" pitchFamily="18" charset="0"/>
                <a:cs typeface="Times New Roman" panose="02020603050405020304" pitchFamily="18" charset="0"/>
              </a:rPr>
              <a:t>Corresponding Exemption </a:t>
            </a:r>
            <a:r>
              <a:rPr lang="en-US" sz="2000" u="sng" dirty="0">
                <a:solidFill>
                  <a:schemeClr val="bg2">
                    <a:lumMod val="75000"/>
                  </a:schemeClr>
                </a:solidFill>
                <a:latin typeface="Times New Roman" panose="02020603050405020304" pitchFamily="18" charset="0"/>
                <a:cs typeface="Times New Roman" panose="02020603050405020304" pitchFamily="18" charset="0"/>
              </a:rPr>
              <a:t>Type</a:t>
            </a:r>
            <a:r>
              <a:rPr lang="en-US" sz="2000" dirty="0">
                <a:solidFill>
                  <a:schemeClr val="bg2">
                    <a:lumMod val="75000"/>
                  </a:schemeClr>
                </a:solidFill>
                <a:latin typeface="Times New Roman" panose="02020603050405020304" pitchFamily="18" charset="0"/>
                <a:cs typeface="Times New Roman" panose="02020603050405020304" pitchFamily="18" charset="0"/>
              </a:rPr>
              <a:t> Code* identified on the exemption record (required for an exemption record)</a:t>
            </a:r>
          </a:p>
          <a:p>
            <a:pPr marL="803275" lvl="1" indent="-234950" algn="l">
              <a:spcBef>
                <a:spcPts val="0"/>
              </a:spcBef>
              <a:spcAft>
                <a:spcPts val="600"/>
              </a:spcAft>
              <a:buClr>
                <a:schemeClr val="bg2">
                  <a:lumMod val="75000"/>
                </a:schemeClr>
              </a:buClr>
              <a:buFont typeface="Wingdings" panose="05000000000000000000" pitchFamily="2" charset="2"/>
              <a:buChar char="ü"/>
            </a:pPr>
            <a:r>
              <a:rPr lang="en-US" sz="2000" dirty="0">
                <a:solidFill>
                  <a:schemeClr val="bg2">
                    <a:lumMod val="75000"/>
                  </a:schemeClr>
                </a:solidFill>
                <a:latin typeface="Times New Roman" panose="02020603050405020304" pitchFamily="18" charset="0"/>
                <a:cs typeface="Times New Roman" panose="02020603050405020304" pitchFamily="18" charset="0"/>
              </a:rPr>
              <a:t>Effective exemption date, termination date (if one exists), and statutory/legal reference</a:t>
            </a:r>
          </a:p>
          <a:p>
            <a:pPr marL="568325" lvl="1" algn="l">
              <a:spcBef>
                <a:spcPts val="0"/>
              </a:spcBef>
              <a:spcAft>
                <a:spcPts val="600"/>
              </a:spcAft>
              <a:buClr>
                <a:schemeClr val="bg2">
                  <a:lumMod val="75000"/>
                </a:schemeClr>
              </a:buClr>
            </a:pPr>
            <a:r>
              <a:rPr lang="en-US" sz="2000" kern="100" dirty="0">
                <a:solidFill>
                  <a:srgbClr val="FF0000"/>
                </a:solidFill>
                <a:latin typeface="Times New Roman" panose="02020603050405020304" pitchFamily="18" charset="0"/>
                <a:ea typeface="Aptos" panose="020B0004020202020204" pitchFamily="34" charset="0"/>
                <a:cs typeface="Times New Roman" panose="02020603050405020304" pitchFamily="18" charset="0"/>
              </a:rPr>
              <a:t>* Only base exemption-related PVD issued CAMA codes shall be used.</a:t>
            </a:r>
          </a:p>
          <a:p>
            <a:pPr marL="803275" lvl="1" indent="-234950" algn="l">
              <a:spcBef>
                <a:spcPts val="0"/>
              </a:spcBef>
              <a:spcAft>
                <a:spcPts val="600"/>
              </a:spcAft>
              <a:buClr>
                <a:srgbClr val="0070C0"/>
              </a:buClr>
              <a:buFont typeface="Wingdings" panose="05000000000000000000" pitchFamily="2" charset="2"/>
              <a:buChar char="ü"/>
            </a:pPr>
            <a:endParaRPr lang="en-US" sz="2400" kern="100" dirty="0">
              <a:solidFill>
                <a:schemeClr val="bg2"/>
              </a:solidFill>
              <a:latin typeface="Times New Roman" panose="02020603050405020304" pitchFamily="18" charset="0"/>
              <a:ea typeface="Aptos" panose="020B0004020202020204" pitchFamily="34" charset="0"/>
              <a:cs typeface="Times New Roman" panose="02020603050405020304" pitchFamily="18" charset="0"/>
            </a:endParaRPr>
          </a:p>
          <a:p>
            <a:pPr marL="457200" indent="-457200">
              <a:spcBef>
                <a:spcPts val="0"/>
              </a:spcBef>
              <a:spcAft>
                <a:spcPts val="600"/>
              </a:spcAft>
              <a:buClr>
                <a:srgbClr val="0070C0"/>
              </a:buClr>
              <a:buFont typeface="Wingdings" panose="05000000000000000000" pitchFamily="2" charset="2"/>
              <a:buChar char="§"/>
            </a:pPr>
            <a:endParaRPr lang="en-US" sz="24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5" name="Subtitle 2">
            <a:extLst>
              <a:ext uri="{FF2B5EF4-FFF2-40B4-BE49-F238E27FC236}">
                <a16:creationId xmlns:a16="http://schemas.microsoft.com/office/drawing/2014/main" id="{338BE9FD-1677-7399-8A3C-A2179C4978DA}"/>
              </a:ext>
            </a:extLst>
          </p:cNvPr>
          <p:cNvSpPr txBox="1">
            <a:spLocks/>
          </p:cNvSpPr>
          <p:nvPr/>
        </p:nvSpPr>
        <p:spPr>
          <a:xfrm>
            <a:off x="593738" y="60606"/>
            <a:ext cx="7956523" cy="789262"/>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algn="ctr" fontAlgn="auto">
              <a:spcBef>
                <a:spcPts val="0"/>
              </a:spcBef>
              <a:spcAft>
                <a:spcPts val="1800"/>
              </a:spcAft>
            </a:pPr>
            <a:endParaRPr lang="en-US" sz="40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C217620-A90F-6896-2DCF-A56CD110CF88}"/>
              </a:ext>
            </a:extLst>
          </p:cNvPr>
          <p:cNvSpPr txBox="1"/>
          <p:nvPr/>
        </p:nvSpPr>
        <p:spPr>
          <a:xfrm>
            <a:off x="76201" y="88048"/>
            <a:ext cx="8763000" cy="597752"/>
          </a:xfrm>
          <a:prstGeom prst="rect">
            <a:avLst/>
          </a:prstGeom>
          <a:noFill/>
        </p:spPr>
        <p:txBody>
          <a:bodyPr wrap="square">
            <a:noAutofit/>
          </a:bodyPr>
          <a:lstStyle/>
          <a:p>
            <a:r>
              <a:rPr lang="en-US" sz="3600" dirty="0">
                <a:solidFill>
                  <a:schemeClr val="bg1"/>
                </a:solidFill>
                <a:latin typeface="Times New Roman" panose="02020603050405020304" pitchFamily="18" charset="0"/>
                <a:cs typeface="Times New Roman" panose="02020603050405020304" pitchFamily="18" charset="0"/>
              </a:rPr>
              <a:t>2027 Maintenance Specification Update</a:t>
            </a:r>
          </a:p>
        </p:txBody>
      </p:sp>
    </p:spTree>
    <p:extLst>
      <p:ext uri="{BB962C8B-B14F-4D97-AF65-F5344CB8AC3E}">
        <p14:creationId xmlns:p14="http://schemas.microsoft.com/office/powerpoint/2010/main" val="1269751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70000">
              <a:schemeClr val="tx2">
                <a:lumMod val="40000"/>
                <a:lumOff val="60000"/>
              </a:schemeClr>
            </a:gs>
            <a:gs pos="84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98941F2C-5AD9-2441-5843-0D49C3480929}"/>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8AC96F44-C39E-9E57-3069-F3C30B0E775C}"/>
              </a:ext>
            </a:extLst>
          </p:cNvPr>
          <p:cNvSpPr txBox="1">
            <a:spLocks/>
          </p:cNvSpPr>
          <p:nvPr/>
        </p:nvSpPr>
        <p:spPr>
          <a:xfrm>
            <a:off x="304800" y="304800"/>
            <a:ext cx="7964193" cy="533400"/>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marL="457200" indent="-457200" fontAlgn="auto">
              <a:spcBef>
                <a:spcPts val="0"/>
              </a:spcBef>
              <a:spcAft>
                <a:spcPts val="600"/>
              </a:spcAft>
              <a:buClr>
                <a:srgbClr val="0070C0"/>
              </a:buClr>
              <a:buFont typeface="Wingdings" panose="05000000000000000000" pitchFamily="2" charset="2"/>
              <a:buChar char="§"/>
            </a:pPr>
            <a:endParaRPr lang="en-US" sz="32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8A1453F-B60C-DB8A-1B35-F3D38246C8A6}"/>
              </a:ext>
            </a:extLst>
          </p:cNvPr>
          <p:cNvSpPr txBox="1"/>
          <p:nvPr/>
        </p:nvSpPr>
        <p:spPr>
          <a:xfrm>
            <a:off x="323850" y="1066800"/>
            <a:ext cx="8496300" cy="3048000"/>
          </a:xfrm>
          <a:prstGeom prst="rect">
            <a:avLst/>
          </a:prstGeom>
          <a:noFill/>
        </p:spPr>
        <p:txBody>
          <a:bodyPr wrap="square">
            <a:noAutofit/>
          </a:bodyPr>
          <a:lstStyle/>
          <a:p>
            <a:pPr marL="690563" marR="0" indent="-233363" algn="just">
              <a:spcAft>
                <a:spcPts val="1200"/>
              </a:spcAft>
              <a:buSzPct val="100000"/>
              <a:buFont typeface="Times New Roman" panose="02020603050405020304" pitchFamily="18" charset="0"/>
              <a:buChar char="-"/>
            </a:pPr>
            <a:r>
              <a:rPr lang="en-US" sz="2800" i="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Neighborhood Revitalization Program (NRP)</a:t>
            </a:r>
          </a:p>
          <a:p>
            <a:pPr marL="690563" marR="0" indent="-233363" algn="just">
              <a:spcAft>
                <a:spcPts val="1200"/>
              </a:spcAft>
              <a:buSzPct val="100000"/>
              <a:buFont typeface="Times New Roman" panose="02020603050405020304" pitchFamily="18" charset="0"/>
              <a:buChar char="-"/>
            </a:pPr>
            <a:r>
              <a:rPr lang="en-US" sz="2800" i="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Economic Development (</a:t>
            </a:r>
            <a:r>
              <a:rPr lang="en-US" sz="2800" i="1"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EcoDevo</a:t>
            </a:r>
            <a:r>
              <a:rPr lang="en-US" sz="2800" i="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endParaRPr lang="en-US" sz="28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endParaRPr>
          </a:p>
          <a:p>
            <a:pPr marL="690563" marR="0" indent="-233363" algn="just">
              <a:spcAft>
                <a:spcPts val="1200"/>
              </a:spcAft>
              <a:buSzPct val="100000"/>
              <a:buFont typeface="Times New Roman" panose="02020603050405020304" pitchFamily="18" charset="0"/>
              <a:buChar char="-"/>
            </a:pPr>
            <a:r>
              <a:rPr lang="en-US" sz="2800" i="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Industrial Revenue Bond (IRB)</a:t>
            </a:r>
          </a:p>
          <a:p>
            <a:pPr marL="690563" marR="0" indent="-233363" algn="just">
              <a:spcAft>
                <a:spcPts val="1200"/>
              </a:spcAft>
              <a:buSzPct val="100000"/>
              <a:buFont typeface="Times New Roman" panose="02020603050405020304" pitchFamily="18" charset="0"/>
              <a:buChar char="-"/>
            </a:pPr>
            <a:r>
              <a:rPr lang="en-US" sz="2800" i="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Reinvestment Housing Incentive District (RHID)</a:t>
            </a:r>
          </a:p>
          <a:p>
            <a:pPr marL="690563" marR="0" indent="-233363" algn="just">
              <a:spcAft>
                <a:spcPts val="1200"/>
              </a:spcAft>
              <a:buSzPct val="100000"/>
              <a:buFont typeface="Times New Roman" panose="02020603050405020304" pitchFamily="18" charset="0"/>
              <a:buChar char="-"/>
            </a:pPr>
            <a:r>
              <a:rPr lang="en-US" sz="2800" i="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Tax Increment Financing (TIF)</a:t>
            </a:r>
          </a:p>
        </p:txBody>
      </p:sp>
      <p:sp>
        <p:nvSpPr>
          <p:cNvPr id="6" name="TextBox 5">
            <a:extLst>
              <a:ext uri="{FF2B5EF4-FFF2-40B4-BE49-F238E27FC236}">
                <a16:creationId xmlns:a16="http://schemas.microsoft.com/office/drawing/2014/main" id="{98EF68C8-2296-05C5-5DC0-819232A7A92D}"/>
              </a:ext>
            </a:extLst>
          </p:cNvPr>
          <p:cNvSpPr txBox="1"/>
          <p:nvPr/>
        </p:nvSpPr>
        <p:spPr>
          <a:xfrm>
            <a:off x="76200" y="304800"/>
            <a:ext cx="8877300" cy="533400"/>
          </a:xfrm>
          <a:prstGeom prst="rect">
            <a:avLst/>
          </a:prstGeom>
          <a:noFill/>
        </p:spPr>
        <p:txBody>
          <a:bodyPr wrap="square">
            <a:noAutofit/>
          </a:bodyPr>
          <a:lstStyle/>
          <a:p>
            <a:pPr marL="457200" marR="0" indent="-457200">
              <a:spcAft>
                <a:spcPts val="1200"/>
              </a:spcAft>
              <a:buNone/>
            </a:pPr>
            <a:r>
              <a:rPr lang="en-US" sz="3200" b="1" i="1" kern="100" dirty="0">
                <a:solidFill>
                  <a:schemeClr val="bg2"/>
                </a:solidFill>
                <a:latin typeface="Times New Roman" panose="02020603050405020304" pitchFamily="18" charset="0"/>
                <a:ea typeface="Aptos" panose="020B0004020202020204" pitchFamily="34" charset="0"/>
                <a:cs typeface="Times New Roman" panose="02020603050405020304" pitchFamily="18" charset="0"/>
              </a:rPr>
              <a:t>Notable Economic Incentive Programs</a:t>
            </a:r>
            <a:endParaRPr lang="en-US" sz="3200" kern="100" dirty="0">
              <a:solidFill>
                <a:schemeClr val="bg2"/>
              </a:solidFill>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26655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2ABC13-B6AD-F15F-7247-8AB48EAEBCE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91E317B-75E3-4171-A07A-B263C1D6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F90EC8-3DE6-598F-EAA4-6F3E2C8A5044}"/>
              </a:ext>
            </a:extLst>
          </p:cNvPr>
          <p:cNvSpPr txBox="1"/>
          <p:nvPr/>
        </p:nvSpPr>
        <p:spPr>
          <a:xfrm>
            <a:off x="5649532" y="628617"/>
            <a:ext cx="3189668" cy="3028983"/>
          </a:xfrm>
          <a:prstGeom prst="rect">
            <a:avLst/>
          </a:prstGeom>
        </p:spPr>
        <p:txBody>
          <a:bodyPr vert="horz" lIns="91440" tIns="45720" rIns="91440" bIns="45720" rtlCol="0" anchor="b">
            <a:normAutofit/>
          </a:bodyPr>
          <a:lstStyle/>
          <a:p>
            <a:pPr marR="0" defTabSz="457200" eaLnBrk="1" hangingPunct="1">
              <a:spcAft>
                <a:spcPts val="600"/>
              </a:spcAft>
            </a:pPr>
            <a:r>
              <a:rPr lang="en-US" sz="4800" dirty="0">
                <a:ln w="3175" cmpd="sng">
                  <a:noFill/>
                </a:ln>
                <a:solidFill>
                  <a:srgbClr val="FFFFFF"/>
                </a:solidFill>
                <a:latin typeface="+mj-lt"/>
                <a:ea typeface="+mj-ea"/>
                <a:cs typeface="+mj-cs"/>
              </a:rPr>
              <a:t>Exempt CAMA </a:t>
            </a:r>
          </a:p>
          <a:p>
            <a:pPr marR="0" defTabSz="457200" eaLnBrk="1" hangingPunct="1">
              <a:spcAft>
                <a:spcPts val="600"/>
              </a:spcAft>
            </a:pPr>
            <a:r>
              <a:rPr lang="en-US" sz="4800" dirty="0">
                <a:ln w="3175" cmpd="sng">
                  <a:noFill/>
                </a:ln>
                <a:solidFill>
                  <a:srgbClr val="FFFFFF"/>
                </a:solidFill>
                <a:latin typeface="+mj-lt"/>
                <a:ea typeface="+mj-ea"/>
                <a:cs typeface="+mj-cs"/>
              </a:rPr>
              <a:t>Codes - 1</a:t>
            </a:r>
          </a:p>
        </p:txBody>
      </p:sp>
      <p:sp useBgFill="1">
        <p:nvSpPr>
          <p:cNvPr id="13" name="Snip Diagonal Corner Rectangle 6">
            <a:extLst>
              <a:ext uri="{FF2B5EF4-FFF2-40B4-BE49-F238E27FC236}">
                <a16:creationId xmlns:a16="http://schemas.microsoft.com/office/drawing/2014/main" id="{4A9B19C2-B29A-4924-9E7E-6FBF17F58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500" y="620722"/>
            <a:ext cx="4814083"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4C85634-D5F5-4047-8F35-F4B1F50AB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16" name="Straight Connector 15">
              <a:extLst>
                <a:ext uri="{FF2B5EF4-FFF2-40B4-BE49-F238E27FC236}">
                  <a16:creationId xmlns:a16="http://schemas.microsoft.com/office/drawing/2014/main" id="{1224BF71-948F-411D-AA79-8B2315715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34B4526-E715-4199-A597-CD757CB4A0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5E295A6-48D5-4F9E-A32C-5D87EAA5E7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10BF5B3-9260-4D36-BB24-07BC414B9D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AE0C886-FA2E-4E7C-BC00-8397AAEC8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 name="Subtitle 2">
            <a:extLst>
              <a:ext uri="{FF2B5EF4-FFF2-40B4-BE49-F238E27FC236}">
                <a16:creationId xmlns:a16="http://schemas.microsoft.com/office/drawing/2014/main" id="{D09BC1EF-A36C-7957-43BF-DFFD71148B92}"/>
              </a:ext>
            </a:extLst>
          </p:cNvPr>
          <p:cNvSpPr txBox="1">
            <a:spLocks/>
          </p:cNvSpPr>
          <p:nvPr/>
        </p:nvSpPr>
        <p:spPr>
          <a:xfrm>
            <a:off x="304800" y="304800"/>
            <a:ext cx="7964193" cy="533400"/>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marL="457200" indent="-457200" fontAlgn="auto">
              <a:spcBef>
                <a:spcPts val="0"/>
              </a:spcBef>
              <a:spcAft>
                <a:spcPts val="600"/>
              </a:spcAft>
              <a:buClr>
                <a:srgbClr val="0070C0"/>
              </a:buClr>
              <a:buFont typeface="Wingdings" panose="05000000000000000000" pitchFamily="2" charset="2"/>
              <a:buChar char="§"/>
            </a:pPr>
            <a:endParaRPr lang="en-US" sz="32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58CD8EEC-AFB8-8223-237C-8638E73B33F2}"/>
              </a:ext>
            </a:extLst>
          </p:cNvPr>
          <p:cNvGraphicFramePr>
            <a:graphicFrameLocks noGrp="1"/>
          </p:cNvGraphicFramePr>
          <p:nvPr>
            <p:extLst>
              <p:ext uri="{D42A27DB-BD31-4B8C-83A1-F6EECF244321}">
                <p14:modId xmlns:p14="http://schemas.microsoft.com/office/powerpoint/2010/main" val="382765723"/>
              </p:ext>
            </p:extLst>
          </p:nvPr>
        </p:nvGraphicFramePr>
        <p:xfrm>
          <a:off x="825912" y="1119414"/>
          <a:ext cx="4087829" cy="4289460"/>
        </p:xfrm>
        <a:graphic>
          <a:graphicData uri="http://schemas.openxmlformats.org/drawingml/2006/table">
            <a:tbl>
              <a:tblPr firstRow="1" bandRow="1">
                <a:tableStyleId>{5C22544A-7EE6-4342-B048-85BDC9FD1C3A}</a:tableStyleId>
              </a:tblPr>
              <a:tblGrid>
                <a:gridCol w="855071">
                  <a:extLst>
                    <a:ext uri="{9D8B030D-6E8A-4147-A177-3AD203B41FA5}">
                      <a16:colId xmlns:a16="http://schemas.microsoft.com/office/drawing/2014/main" val="3973277453"/>
                    </a:ext>
                  </a:extLst>
                </a:gridCol>
                <a:gridCol w="3232758">
                  <a:extLst>
                    <a:ext uri="{9D8B030D-6E8A-4147-A177-3AD203B41FA5}">
                      <a16:colId xmlns:a16="http://schemas.microsoft.com/office/drawing/2014/main" val="1148557096"/>
                    </a:ext>
                  </a:extLst>
                </a:gridCol>
              </a:tblGrid>
              <a:tr h="285964">
                <a:tc>
                  <a:txBody>
                    <a:bodyPr/>
                    <a:lstStyle/>
                    <a:p>
                      <a:pPr algn="ctr" fontAlgn="b">
                        <a:buNone/>
                      </a:pPr>
                      <a:r>
                        <a:rPr lang="en-US" sz="1500" u="none" strike="noStrike">
                          <a:effectLst/>
                        </a:rPr>
                        <a:t>Code</a:t>
                      </a:r>
                      <a:endParaRPr lang="en-US" sz="1500" b="1" i="0" u="none" strike="noStrike">
                        <a:solidFill>
                          <a:srgbClr val="000000"/>
                        </a:solidFill>
                        <a:effectLst/>
                        <a:latin typeface="Aptos Narrow" panose="020B0004020202020204" pitchFamily="34" charset="0"/>
                      </a:endParaRPr>
                    </a:p>
                  </a:txBody>
                  <a:tcPr marL="12743" marR="12743" marT="12743" marB="0" anchor="b"/>
                </a:tc>
                <a:tc>
                  <a:txBody>
                    <a:bodyPr/>
                    <a:lstStyle/>
                    <a:p>
                      <a:pPr algn="ctr" fontAlgn="b">
                        <a:buNone/>
                      </a:pPr>
                      <a:r>
                        <a:rPr lang="en-US" sz="1500" u="none" strike="noStrike">
                          <a:effectLst/>
                        </a:rPr>
                        <a:t>Description</a:t>
                      </a:r>
                      <a:endParaRPr lang="en-US" sz="1500" b="1" i="0" u="none" strike="noStrike">
                        <a:solidFill>
                          <a:srgbClr val="000000"/>
                        </a:solidFill>
                        <a:effectLst/>
                        <a:latin typeface="Aptos Narrow" panose="020B0004020202020204" pitchFamily="34" charset="0"/>
                      </a:endParaRPr>
                    </a:p>
                  </a:txBody>
                  <a:tcPr marL="12743" marR="12743" marT="12743" marB="0" anchor="b"/>
                </a:tc>
                <a:extLst>
                  <a:ext uri="{0D108BD9-81ED-4DB2-BD59-A6C34878D82A}">
                    <a16:rowId xmlns:a16="http://schemas.microsoft.com/office/drawing/2014/main" val="2930752750"/>
                  </a:ext>
                </a:extLst>
              </a:tr>
              <a:tr h="285964">
                <a:tc>
                  <a:txBody>
                    <a:bodyPr/>
                    <a:lstStyle/>
                    <a:p>
                      <a:pPr algn="ctr" fontAlgn="ctr">
                        <a:buNone/>
                      </a:pPr>
                      <a:r>
                        <a:rPr lang="en-US" sz="1500" u="none" strike="noStrike">
                          <a:effectLst/>
                        </a:rPr>
                        <a:t>EA</a:t>
                      </a:r>
                      <a:endParaRPr lang="en-US" sz="1500" b="0" i="0" u="none" strike="noStrike">
                        <a:solidFill>
                          <a:srgbClr val="000000"/>
                        </a:solidFill>
                        <a:effectLst/>
                        <a:latin typeface="Aptos Narrow" panose="020B0004020202020204" pitchFamily="34" charset="0"/>
                      </a:endParaRPr>
                    </a:p>
                  </a:txBody>
                  <a:tcPr marL="12743" marR="12743" marT="12743" marB="0" anchor="ctr"/>
                </a:tc>
                <a:tc>
                  <a:txBody>
                    <a:bodyPr/>
                    <a:lstStyle/>
                    <a:p>
                      <a:pPr algn="l" fontAlgn="ctr">
                        <a:buNone/>
                      </a:pPr>
                      <a:r>
                        <a:rPr lang="en-US" sz="1500" u="none" strike="noStrike">
                          <a:effectLst/>
                        </a:rPr>
                        <a:t>Exempt Agricultural</a:t>
                      </a:r>
                      <a:endParaRPr lang="en-US" sz="1500" b="0" i="0" u="none" strike="noStrike">
                        <a:solidFill>
                          <a:srgbClr val="000000"/>
                        </a:solidFill>
                        <a:effectLst/>
                        <a:latin typeface="Aptos Narrow" panose="020B0004020202020204" pitchFamily="34" charset="0"/>
                      </a:endParaRPr>
                    </a:p>
                  </a:txBody>
                  <a:tcPr marL="12743" marR="12743" marT="12743" marB="0" anchor="ctr"/>
                </a:tc>
                <a:extLst>
                  <a:ext uri="{0D108BD9-81ED-4DB2-BD59-A6C34878D82A}">
                    <a16:rowId xmlns:a16="http://schemas.microsoft.com/office/drawing/2014/main" val="3647762036"/>
                  </a:ext>
                </a:extLst>
              </a:tr>
              <a:tr h="285964">
                <a:tc>
                  <a:txBody>
                    <a:bodyPr/>
                    <a:lstStyle/>
                    <a:p>
                      <a:pPr algn="ctr" fontAlgn="ctr">
                        <a:buNone/>
                      </a:pPr>
                      <a:r>
                        <a:rPr lang="en-US" sz="1500" u="none" strike="noStrike">
                          <a:effectLst/>
                        </a:rPr>
                        <a:t>EB</a:t>
                      </a:r>
                      <a:endParaRPr lang="en-US" sz="1500" b="0" i="0" u="none" strike="noStrike">
                        <a:solidFill>
                          <a:srgbClr val="000000"/>
                        </a:solidFill>
                        <a:effectLst/>
                        <a:latin typeface="Aptos Narrow" panose="020B0004020202020204" pitchFamily="34" charset="0"/>
                      </a:endParaRPr>
                    </a:p>
                  </a:txBody>
                  <a:tcPr marL="12743" marR="12743" marT="12743" marB="0" anchor="ctr"/>
                </a:tc>
                <a:tc>
                  <a:txBody>
                    <a:bodyPr/>
                    <a:lstStyle/>
                    <a:p>
                      <a:pPr algn="l" fontAlgn="ctr">
                        <a:buNone/>
                      </a:pPr>
                      <a:r>
                        <a:rPr lang="en-US" sz="1500" u="none" strike="noStrike">
                          <a:effectLst/>
                        </a:rPr>
                        <a:t>Exempt Benevolent</a:t>
                      </a:r>
                      <a:endParaRPr lang="en-US" sz="1500" b="0" i="0" u="none" strike="noStrike">
                        <a:solidFill>
                          <a:srgbClr val="000000"/>
                        </a:solidFill>
                        <a:effectLst/>
                        <a:latin typeface="Aptos Narrow" panose="020B0004020202020204" pitchFamily="34" charset="0"/>
                      </a:endParaRPr>
                    </a:p>
                  </a:txBody>
                  <a:tcPr marL="12743" marR="12743" marT="12743" marB="0" anchor="ctr"/>
                </a:tc>
                <a:extLst>
                  <a:ext uri="{0D108BD9-81ED-4DB2-BD59-A6C34878D82A}">
                    <a16:rowId xmlns:a16="http://schemas.microsoft.com/office/drawing/2014/main" val="1013716455"/>
                  </a:ext>
                </a:extLst>
              </a:tr>
              <a:tr h="285964">
                <a:tc>
                  <a:txBody>
                    <a:bodyPr/>
                    <a:lstStyle/>
                    <a:p>
                      <a:pPr algn="ctr" fontAlgn="ctr">
                        <a:buNone/>
                      </a:pPr>
                      <a:r>
                        <a:rPr lang="en-US" sz="1500" u="none" strike="noStrike">
                          <a:effectLst/>
                        </a:rPr>
                        <a:t>EC</a:t>
                      </a:r>
                      <a:endParaRPr lang="en-US" sz="1500" b="0" i="0" u="none" strike="noStrike">
                        <a:solidFill>
                          <a:srgbClr val="000000"/>
                        </a:solidFill>
                        <a:effectLst/>
                        <a:latin typeface="Aptos Narrow" panose="020B0004020202020204" pitchFamily="34" charset="0"/>
                      </a:endParaRPr>
                    </a:p>
                  </a:txBody>
                  <a:tcPr marL="12743" marR="12743" marT="12743" marB="0" anchor="ctr"/>
                </a:tc>
                <a:tc>
                  <a:txBody>
                    <a:bodyPr/>
                    <a:lstStyle/>
                    <a:p>
                      <a:pPr algn="l" fontAlgn="ctr">
                        <a:buNone/>
                      </a:pPr>
                      <a:r>
                        <a:rPr lang="en-US" sz="1500" u="none" strike="noStrike">
                          <a:effectLst/>
                        </a:rPr>
                        <a:t>Exempt County</a:t>
                      </a:r>
                      <a:endParaRPr lang="en-US" sz="1500" b="0" i="0" u="none" strike="noStrike">
                        <a:solidFill>
                          <a:srgbClr val="000000"/>
                        </a:solidFill>
                        <a:effectLst/>
                        <a:latin typeface="Aptos Narrow" panose="020B0004020202020204" pitchFamily="34" charset="0"/>
                      </a:endParaRPr>
                    </a:p>
                  </a:txBody>
                  <a:tcPr marL="12743" marR="12743" marT="12743" marB="0" anchor="ctr"/>
                </a:tc>
                <a:extLst>
                  <a:ext uri="{0D108BD9-81ED-4DB2-BD59-A6C34878D82A}">
                    <a16:rowId xmlns:a16="http://schemas.microsoft.com/office/drawing/2014/main" val="1228610636"/>
                  </a:ext>
                </a:extLst>
              </a:tr>
              <a:tr h="285964">
                <a:tc>
                  <a:txBody>
                    <a:bodyPr/>
                    <a:lstStyle/>
                    <a:p>
                      <a:pPr algn="ctr" fontAlgn="ctr">
                        <a:buNone/>
                      </a:pPr>
                      <a:r>
                        <a:rPr lang="en-US" sz="1500" u="none" strike="noStrike">
                          <a:effectLst/>
                        </a:rPr>
                        <a:t>ED</a:t>
                      </a:r>
                      <a:endParaRPr lang="en-US" sz="1500" b="0" i="0" u="none" strike="noStrike">
                        <a:solidFill>
                          <a:srgbClr val="000000"/>
                        </a:solidFill>
                        <a:effectLst/>
                        <a:latin typeface="Aptos Narrow" panose="020B0004020202020204" pitchFamily="34" charset="0"/>
                      </a:endParaRPr>
                    </a:p>
                  </a:txBody>
                  <a:tcPr marL="12743" marR="12743" marT="12743" marB="0" anchor="ctr"/>
                </a:tc>
                <a:tc>
                  <a:txBody>
                    <a:bodyPr/>
                    <a:lstStyle/>
                    <a:p>
                      <a:pPr algn="l" fontAlgn="ctr">
                        <a:buNone/>
                      </a:pPr>
                      <a:r>
                        <a:rPr lang="en-US" sz="1500" u="none" strike="noStrike">
                          <a:effectLst/>
                        </a:rPr>
                        <a:t>Exempt Dam 20 Year</a:t>
                      </a:r>
                      <a:endParaRPr lang="en-US" sz="1500" b="0" i="0" u="none" strike="noStrike">
                        <a:solidFill>
                          <a:srgbClr val="000000"/>
                        </a:solidFill>
                        <a:effectLst/>
                        <a:latin typeface="Aptos Narrow" panose="020B0004020202020204" pitchFamily="34" charset="0"/>
                      </a:endParaRPr>
                    </a:p>
                  </a:txBody>
                  <a:tcPr marL="12743" marR="12743" marT="12743" marB="0" anchor="ctr"/>
                </a:tc>
                <a:extLst>
                  <a:ext uri="{0D108BD9-81ED-4DB2-BD59-A6C34878D82A}">
                    <a16:rowId xmlns:a16="http://schemas.microsoft.com/office/drawing/2014/main" val="1878146606"/>
                  </a:ext>
                </a:extLst>
              </a:tr>
              <a:tr h="285964">
                <a:tc>
                  <a:txBody>
                    <a:bodyPr/>
                    <a:lstStyle/>
                    <a:p>
                      <a:pPr algn="ctr" fontAlgn="ctr">
                        <a:buNone/>
                      </a:pPr>
                      <a:r>
                        <a:rPr lang="en-US" sz="1500" u="none" strike="noStrike">
                          <a:effectLst/>
                        </a:rPr>
                        <a:t>ED10</a:t>
                      </a:r>
                      <a:endParaRPr lang="en-US" sz="1500" b="0" i="0" u="none" strike="noStrike">
                        <a:solidFill>
                          <a:srgbClr val="000000"/>
                        </a:solidFill>
                        <a:effectLst/>
                        <a:latin typeface="Aptos Narrow" panose="020B0004020202020204" pitchFamily="34" charset="0"/>
                      </a:endParaRPr>
                    </a:p>
                  </a:txBody>
                  <a:tcPr marL="12743" marR="12743" marT="12743" marB="0" anchor="ctr"/>
                </a:tc>
                <a:tc>
                  <a:txBody>
                    <a:bodyPr/>
                    <a:lstStyle/>
                    <a:p>
                      <a:pPr algn="l" fontAlgn="ctr">
                        <a:buNone/>
                      </a:pPr>
                      <a:r>
                        <a:rPr lang="en-US" sz="1500" u="none" strike="noStrike" dirty="0">
                          <a:effectLst/>
                        </a:rPr>
                        <a:t>Exempt Dam 10 Year</a:t>
                      </a:r>
                      <a:endParaRPr lang="en-US" sz="1500" b="0" i="0" u="none" strike="noStrike" dirty="0">
                        <a:solidFill>
                          <a:srgbClr val="000000"/>
                        </a:solidFill>
                        <a:effectLst/>
                        <a:latin typeface="Aptos Narrow" panose="020B0004020202020204" pitchFamily="34" charset="0"/>
                      </a:endParaRPr>
                    </a:p>
                  </a:txBody>
                  <a:tcPr marL="12743" marR="12743" marT="12743" marB="0" anchor="ctr"/>
                </a:tc>
                <a:extLst>
                  <a:ext uri="{0D108BD9-81ED-4DB2-BD59-A6C34878D82A}">
                    <a16:rowId xmlns:a16="http://schemas.microsoft.com/office/drawing/2014/main" val="38336831"/>
                  </a:ext>
                </a:extLst>
              </a:tr>
              <a:tr h="285964">
                <a:tc>
                  <a:txBody>
                    <a:bodyPr/>
                    <a:lstStyle/>
                    <a:p>
                      <a:pPr algn="ctr" fontAlgn="ctr">
                        <a:buNone/>
                      </a:pPr>
                      <a:r>
                        <a:rPr lang="en-US" sz="1500" u="none" strike="noStrike">
                          <a:effectLst/>
                        </a:rPr>
                        <a:t>EE</a:t>
                      </a:r>
                      <a:endParaRPr lang="en-US" sz="1500" b="0" i="0" u="none" strike="noStrike">
                        <a:solidFill>
                          <a:srgbClr val="000000"/>
                        </a:solidFill>
                        <a:effectLst/>
                        <a:latin typeface="Aptos Narrow" panose="020B0004020202020204" pitchFamily="34" charset="0"/>
                      </a:endParaRPr>
                    </a:p>
                  </a:txBody>
                  <a:tcPr marL="12743" marR="12743" marT="12743" marB="0" anchor="ctr"/>
                </a:tc>
                <a:tc>
                  <a:txBody>
                    <a:bodyPr/>
                    <a:lstStyle/>
                    <a:p>
                      <a:pPr algn="l" fontAlgn="ctr">
                        <a:buNone/>
                      </a:pPr>
                      <a:r>
                        <a:rPr lang="en-US" sz="1500" u="none" strike="noStrike">
                          <a:effectLst/>
                        </a:rPr>
                        <a:t>Exempt Educational - EE</a:t>
                      </a:r>
                      <a:endParaRPr lang="en-US" sz="1500" b="0" i="0" u="none" strike="noStrike">
                        <a:solidFill>
                          <a:srgbClr val="000000"/>
                        </a:solidFill>
                        <a:effectLst/>
                        <a:latin typeface="Aptos Narrow" panose="020B0004020202020204" pitchFamily="34" charset="0"/>
                      </a:endParaRPr>
                    </a:p>
                  </a:txBody>
                  <a:tcPr marL="12743" marR="12743" marT="12743" marB="0" anchor="ctr"/>
                </a:tc>
                <a:extLst>
                  <a:ext uri="{0D108BD9-81ED-4DB2-BD59-A6C34878D82A}">
                    <a16:rowId xmlns:a16="http://schemas.microsoft.com/office/drawing/2014/main" val="3288796245"/>
                  </a:ext>
                </a:extLst>
              </a:tr>
              <a:tr h="285964">
                <a:tc>
                  <a:txBody>
                    <a:bodyPr/>
                    <a:lstStyle/>
                    <a:p>
                      <a:pPr algn="ctr" fontAlgn="ctr">
                        <a:buNone/>
                      </a:pPr>
                      <a:r>
                        <a:rPr lang="en-US" sz="1500" u="none" strike="noStrike">
                          <a:effectLst/>
                        </a:rPr>
                        <a:t>EF</a:t>
                      </a:r>
                      <a:endParaRPr lang="en-US" sz="1500" b="0" i="0" u="none" strike="noStrike">
                        <a:solidFill>
                          <a:srgbClr val="000000"/>
                        </a:solidFill>
                        <a:effectLst/>
                        <a:latin typeface="Aptos Narrow" panose="020B0004020202020204" pitchFamily="34" charset="0"/>
                      </a:endParaRPr>
                    </a:p>
                  </a:txBody>
                  <a:tcPr marL="12743" marR="12743" marT="12743" marB="0" anchor="ctr"/>
                </a:tc>
                <a:tc>
                  <a:txBody>
                    <a:bodyPr/>
                    <a:lstStyle/>
                    <a:p>
                      <a:pPr algn="l" fontAlgn="ctr">
                        <a:buNone/>
                      </a:pPr>
                      <a:r>
                        <a:rPr lang="en-US" sz="1500" u="none" strike="noStrike">
                          <a:effectLst/>
                        </a:rPr>
                        <a:t>Exempt Federal 79-201a 1st</a:t>
                      </a:r>
                      <a:endParaRPr lang="en-US" sz="1500" b="0" i="0" u="none" strike="noStrike">
                        <a:solidFill>
                          <a:srgbClr val="000000"/>
                        </a:solidFill>
                        <a:effectLst/>
                        <a:latin typeface="Aptos Narrow" panose="020B0004020202020204" pitchFamily="34" charset="0"/>
                      </a:endParaRPr>
                    </a:p>
                  </a:txBody>
                  <a:tcPr marL="12743" marR="12743" marT="12743" marB="0" anchor="ctr"/>
                </a:tc>
                <a:extLst>
                  <a:ext uri="{0D108BD9-81ED-4DB2-BD59-A6C34878D82A}">
                    <a16:rowId xmlns:a16="http://schemas.microsoft.com/office/drawing/2014/main" val="1650636464"/>
                  </a:ext>
                </a:extLst>
              </a:tr>
              <a:tr h="285964">
                <a:tc>
                  <a:txBody>
                    <a:bodyPr/>
                    <a:lstStyle/>
                    <a:p>
                      <a:pPr algn="ctr" fontAlgn="ctr">
                        <a:buNone/>
                      </a:pPr>
                      <a:r>
                        <a:rPr lang="en-US" sz="1500" u="none" strike="noStrike">
                          <a:effectLst/>
                        </a:rPr>
                        <a:t>EG</a:t>
                      </a:r>
                      <a:endParaRPr lang="en-US" sz="1500" b="0" i="0" u="none" strike="noStrike">
                        <a:solidFill>
                          <a:srgbClr val="000000"/>
                        </a:solidFill>
                        <a:effectLst/>
                        <a:latin typeface="Aptos Narrow" panose="020B0004020202020204" pitchFamily="34" charset="0"/>
                      </a:endParaRPr>
                    </a:p>
                  </a:txBody>
                  <a:tcPr marL="12743" marR="12743" marT="12743" marB="0" anchor="ctr"/>
                </a:tc>
                <a:tc>
                  <a:txBody>
                    <a:bodyPr/>
                    <a:lstStyle/>
                    <a:p>
                      <a:pPr algn="l" fontAlgn="ctr">
                        <a:buNone/>
                      </a:pPr>
                      <a:r>
                        <a:rPr lang="en-US" sz="1500" u="none" strike="noStrike">
                          <a:effectLst/>
                        </a:rPr>
                        <a:t>Exempt Graveyard</a:t>
                      </a:r>
                      <a:endParaRPr lang="en-US" sz="1500" b="0" i="0" u="none" strike="noStrike">
                        <a:solidFill>
                          <a:srgbClr val="000000"/>
                        </a:solidFill>
                        <a:effectLst/>
                        <a:latin typeface="Aptos Narrow" panose="020B0004020202020204" pitchFamily="34" charset="0"/>
                      </a:endParaRPr>
                    </a:p>
                  </a:txBody>
                  <a:tcPr marL="12743" marR="12743" marT="12743" marB="0" anchor="ctr"/>
                </a:tc>
                <a:extLst>
                  <a:ext uri="{0D108BD9-81ED-4DB2-BD59-A6C34878D82A}">
                    <a16:rowId xmlns:a16="http://schemas.microsoft.com/office/drawing/2014/main" val="4073045493"/>
                  </a:ext>
                </a:extLst>
              </a:tr>
              <a:tr h="285964">
                <a:tc>
                  <a:txBody>
                    <a:bodyPr/>
                    <a:lstStyle/>
                    <a:p>
                      <a:pPr algn="ctr" fontAlgn="ctr">
                        <a:buNone/>
                      </a:pPr>
                      <a:r>
                        <a:rPr lang="en-US" sz="1500" u="none" strike="noStrike">
                          <a:effectLst/>
                        </a:rPr>
                        <a:t>EH</a:t>
                      </a:r>
                      <a:endParaRPr lang="en-US" sz="1500" b="0" i="0" u="none" strike="noStrike">
                        <a:solidFill>
                          <a:srgbClr val="000000"/>
                        </a:solidFill>
                        <a:effectLst/>
                        <a:latin typeface="Aptos Narrow" panose="020B0004020202020204" pitchFamily="34" charset="0"/>
                      </a:endParaRPr>
                    </a:p>
                  </a:txBody>
                  <a:tcPr marL="12743" marR="12743" marT="12743" marB="0" anchor="ctr"/>
                </a:tc>
                <a:tc>
                  <a:txBody>
                    <a:bodyPr/>
                    <a:lstStyle/>
                    <a:p>
                      <a:pPr algn="l" fontAlgn="ctr">
                        <a:buNone/>
                      </a:pPr>
                      <a:r>
                        <a:rPr lang="en-US" sz="1500" u="none" strike="noStrike">
                          <a:effectLst/>
                        </a:rPr>
                        <a:t>Exempt Hospital, Homes</a:t>
                      </a:r>
                      <a:endParaRPr lang="en-US" sz="1500" b="0" i="0" u="none" strike="noStrike">
                        <a:solidFill>
                          <a:srgbClr val="000000"/>
                        </a:solidFill>
                        <a:effectLst/>
                        <a:latin typeface="Aptos Narrow" panose="020B0004020202020204" pitchFamily="34" charset="0"/>
                      </a:endParaRPr>
                    </a:p>
                  </a:txBody>
                  <a:tcPr marL="12743" marR="12743" marT="12743" marB="0" anchor="ctr"/>
                </a:tc>
                <a:extLst>
                  <a:ext uri="{0D108BD9-81ED-4DB2-BD59-A6C34878D82A}">
                    <a16:rowId xmlns:a16="http://schemas.microsoft.com/office/drawing/2014/main" val="2306074165"/>
                  </a:ext>
                </a:extLst>
              </a:tr>
              <a:tr h="285964">
                <a:tc>
                  <a:txBody>
                    <a:bodyPr/>
                    <a:lstStyle/>
                    <a:p>
                      <a:pPr algn="ctr" fontAlgn="ctr">
                        <a:buNone/>
                      </a:pPr>
                      <a:r>
                        <a:rPr lang="en-US" sz="1500" u="none" strike="noStrike">
                          <a:effectLst/>
                        </a:rPr>
                        <a:t>EI</a:t>
                      </a:r>
                      <a:endParaRPr lang="en-US" sz="1500" b="0" i="0" u="none" strike="noStrike">
                        <a:solidFill>
                          <a:srgbClr val="000000"/>
                        </a:solidFill>
                        <a:effectLst/>
                        <a:latin typeface="Aptos Narrow" panose="020B0004020202020204" pitchFamily="34" charset="0"/>
                      </a:endParaRPr>
                    </a:p>
                  </a:txBody>
                  <a:tcPr marL="12743" marR="12743" marT="12743" marB="0" anchor="ctr"/>
                </a:tc>
                <a:tc>
                  <a:txBody>
                    <a:bodyPr/>
                    <a:lstStyle/>
                    <a:p>
                      <a:pPr algn="l" fontAlgn="ctr">
                        <a:buNone/>
                      </a:pPr>
                      <a:r>
                        <a:rPr lang="en-US" sz="1500" u="none" strike="noStrike">
                          <a:effectLst/>
                        </a:rPr>
                        <a:t>Exempt IRBX</a:t>
                      </a:r>
                      <a:endParaRPr lang="en-US" sz="1500" b="0" i="0" u="none" strike="noStrike">
                        <a:solidFill>
                          <a:srgbClr val="000000"/>
                        </a:solidFill>
                        <a:effectLst/>
                        <a:latin typeface="Aptos Narrow" panose="020B0004020202020204" pitchFamily="34" charset="0"/>
                      </a:endParaRPr>
                    </a:p>
                  </a:txBody>
                  <a:tcPr marL="12743" marR="12743" marT="12743" marB="0" anchor="ctr"/>
                </a:tc>
                <a:extLst>
                  <a:ext uri="{0D108BD9-81ED-4DB2-BD59-A6C34878D82A}">
                    <a16:rowId xmlns:a16="http://schemas.microsoft.com/office/drawing/2014/main" val="2987796971"/>
                  </a:ext>
                </a:extLst>
              </a:tr>
              <a:tr h="285964">
                <a:tc>
                  <a:txBody>
                    <a:bodyPr/>
                    <a:lstStyle/>
                    <a:p>
                      <a:pPr algn="ctr" fontAlgn="ctr">
                        <a:buNone/>
                      </a:pPr>
                      <a:r>
                        <a:rPr lang="en-US" sz="1500" u="none" strike="noStrike">
                          <a:effectLst/>
                        </a:rPr>
                        <a:t>EIC</a:t>
                      </a:r>
                      <a:endParaRPr lang="en-US" sz="1500" b="0" i="0" u="none" strike="noStrike">
                        <a:solidFill>
                          <a:srgbClr val="000000"/>
                        </a:solidFill>
                        <a:effectLst/>
                        <a:latin typeface="Aptos Narrow" panose="020B0004020202020204" pitchFamily="34" charset="0"/>
                      </a:endParaRPr>
                    </a:p>
                  </a:txBody>
                  <a:tcPr marL="12743" marR="12743" marT="12743" marB="0" anchor="ctr"/>
                </a:tc>
                <a:tc>
                  <a:txBody>
                    <a:bodyPr/>
                    <a:lstStyle/>
                    <a:p>
                      <a:pPr algn="l" fontAlgn="ctr">
                        <a:buNone/>
                      </a:pPr>
                      <a:r>
                        <a:rPr lang="en-US" sz="1500" u="none" strike="noStrike">
                          <a:effectLst/>
                        </a:rPr>
                        <a:t>Exempt IRBX Com class - EIC</a:t>
                      </a:r>
                      <a:endParaRPr lang="en-US" sz="1500" b="0" i="0" u="none" strike="noStrike">
                        <a:solidFill>
                          <a:srgbClr val="000000"/>
                        </a:solidFill>
                        <a:effectLst/>
                        <a:latin typeface="Aptos Narrow" panose="020B0004020202020204" pitchFamily="34" charset="0"/>
                      </a:endParaRPr>
                    </a:p>
                  </a:txBody>
                  <a:tcPr marL="12743" marR="12743" marT="12743" marB="0" anchor="ctr"/>
                </a:tc>
                <a:extLst>
                  <a:ext uri="{0D108BD9-81ED-4DB2-BD59-A6C34878D82A}">
                    <a16:rowId xmlns:a16="http://schemas.microsoft.com/office/drawing/2014/main" val="214594826"/>
                  </a:ext>
                </a:extLst>
              </a:tr>
              <a:tr h="285964">
                <a:tc>
                  <a:txBody>
                    <a:bodyPr/>
                    <a:lstStyle/>
                    <a:p>
                      <a:pPr algn="ctr" fontAlgn="ctr">
                        <a:buNone/>
                      </a:pPr>
                      <a:r>
                        <a:rPr lang="en-US" sz="1500" u="none" strike="noStrike">
                          <a:effectLst/>
                        </a:rPr>
                        <a:t>EIR</a:t>
                      </a:r>
                      <a:endParaRPr lang="en-US" sz="1500" b="0" i="0" u="none" strike="noStrike">
                        <a:solidFill>
                          <a:srgbClr val="000000"/>
                        </a:solidFill>
                        <a:effectLst/>
                        <a:latin typeface="Aptos Narrow" panose="020B0004020202020204" pitchFamily="34" charset="0"/>
                      </a:endParaRPr>
                    </a:p>
                  </a:txBody>
                  <a:tcPr marL="12743" marR="12743" marT="12743" marB="0" anchor="ctr"/>
                </a:tc>
                <a:tc>
                  <a:txBody>
                    <a:bodyPr/>
                    <a:lstStyle/>
                    <a:p>
                      <a:pPr algn="l" fontAlgn="ctr">
                        <a:buNone/>
                      </a:pPr>
                      <a:r>
                        <a:rPr lang="en-US" sz="1500" u="none" strike="noStrike">
                          <a:effectLst/>
                        </a:rPr>
                        <a:t>Exempt IRBX Res class - EIR</a:t>
                      </a:r>
                      <a:endParaRPr lang="en-US" sz="1500" b="0" i="0" u="none" strike="noStrike">
                        <a:solidFill>
                          <a:srgbClr val="000000"/>
                        </a:solidFill>
                        <a:effectLst/>
                        <a:latin typeface="Aptos Narrow" panose="020B0004020202020204" pitchFamily="34" charset="0"/>
                      </a:endParaRPr>
                    </a:p>
                  </a:txBody>
                  <a:tcPr marL="12743" marR="12743" marT="12743" marB="0" anchor="ctr"/>
                </a:tc>
                <a:extLst>
                  <a:ext uri="{0D108BD9-81ED-4DB2-BD59-A6C34878D82A}">
                    <a16:rowId xmlns:a16="http://schemas.microsoft.com/office/drawing/2014/main" val="2481381449"/>
                  </a:ext>
                </a:extLst>
              </a:tr>
              <a:tr h="285964">
                <a:tc>
                  <a:txBody>
                    <a:bodyPr/>
                    <a:lstStyle/>
                    <a:p>
                      <a:pPr algn="ctr" fontAlgn="ctr">
                        <a:buNone/>
                      </a:pPr>
                      <a:r>
                        <a:rPr lang="en-US" sz="1500" u="none" strike="noStrike">
                          <a:effectLst/>
                        </a:rPr>
                        <a:t>EIV</a:t>
                      </a:r>
                      <a:endParaRPr lang="en-US" sz="1500" b="0" i="0" u="none" strike="noStrike">
                        <a:solidFill>
                          <a:srgbClr val="000000"/>
                        </a:solidFill>
                        <a:effectLst/>
                        <a:latin typeface="Aptos Narrow" panose="020B0004020202020204" pitchFamily="34" charset="0"/>
                      </a:endParaRPr>
                    </a:p>
                  </a:txBody>
                  <a:tcPr marL="12743" marR="12743" marT="12743" marB="0" anchor="ctr"/>
                </a:tc>
                <a:tc>
                  <a:txBody>
                    <a:bodyPr/>
                    <a:lstStyle/>
                    <a:p>
                      <a:pPr algn="l" fontAlgn="ctr">
                        <a:buNone/>
                      </a:pPr>
                      <a:r>
                        <a:rPr lang="en-US" sz="1500" u="none" strike="noStrike" dirty="0">
                          <a:effectLst/>
                        </a:rPr>
                        <a:t>Exempt IRBX Vacant class - EIV</a:t>
                      </a:r>
                      <a:endParaRPr lang="en-US" sz="1500" b="0" i="0" u="none" strike="noStrike" dirty="0">
                        <a:solidFill>
                          <a:srgbClr val="000000"/>
                        </a:solidFill>
                        <a:effectLst/>
                        <a:latin typeface="Aptos Narrow" panose="020B0004020202020204" pitchFamily="34" charset="0"/>
                      </a:endParaRPr>
                    </a:p>
                  </a:txBody>
                  <a:tcPr marL="12743" marR="12743" marT="12743" marB="0" anchor="ctr"/>
                </a:tc>
                <a:extLst>
                  <a:ext uri="{0D108BD9-81ED-4DB2-BD59-A6C34878D82A}">
                    <a16:rowId xmlns:a16="http://schemas.microsoft.com/office/drawing/2014/main" val="347832201"/>
                  </a:ext>
                </a:extLst>
              </a:tr>
              <a:tr h="285964">
                <a:tc>
                  <a:txBody>
                    <a:bodyPr/>
                    <a:lstStyle/>
                    <a:p>
                      <a:pPr algn="ctr" fontAlgn="ctr">
                        <a:buNone/>
                      </a:pPr>
                      <a:r>
                        <a:rPr lang="en-US" sz="1500" u="none" strike="noStrike">
                          <a:effectLst/>
                        </a:rPr>
                        <a:t>EK</a:t>
                      </a:r>
                      <a:endParaRPr lang="en-US" sz="1500" b="0" i="0" u="none" strike="noStrike">
                        <a:solidFill>
                          <a:srgbClr val="000000"/>
                        </a:solidFill>
                        <a:effectLst/>
                        <a:latin typeface="Aptos Narrow" panose="020B0004020202020204" pitchFamily="34" charset="0"/>
                      </a:endParaRPr>
                    </a:p>
                  </a:txBody>
                  <a:tcPr marL="12743" marR="12743" marT="12743" marB="0" anchor="ctr"/>
                </a:tc>
                <a:tc>
                  <a:txBody>
                    <a:bodyPr/>
                    <a:lstStyle/>
                    <a:p>
                      <a:pPr algn="l" fontAlgn="ctr">
                        <a:buNone/>
                      </a:pPr>
                      <a:r>
                        <a:rPr lang="en-US" sz="1500" u="none" strike="noStrike" dirty="0">
                          <a:effectLst/>
                        </a:rPr>
                        <a:t>Exempt Kansas</a:t>
                      </a:r>
                      <a:endParaRPr lang="en-US" sz="1500" b="0" i="0" u="none" strike="noStrike" dirty="0">
                        <a:solidFill>
                          <a:srgbClr val="000000"/>
                        </a:solidFill>
                        <a:effectLst/>
                        <a:latin typeface="Aptos Narrow" panose="020B0004020202020204" pitchFamily="34" charset="0"/>
                      </a:endParaRPr>
                    </a:p>
                  </a:txBody>
                  <a:tcPr marL="12743" marR="12743" marT="12743" marB="0" anchor="ctr"/>
                </a:tc>
                <a:extLst>
                  <a:ext uri="{0D108BD9-81ED-4DB2-BD59-A6C34878D82A}">
                    <a16:rowId xmlns:a16="http://schemas.microsoft.com/office/drawing/2014/main" val="1417846000"/>
                  </a:ext>
                </a:extLst>
              </a:tr>
            </a:tbl>
          </a:graphicData>
        </a:graphic>
      </p:graphicFrame>
    </p:spTree>
    <p:extLst>
      <p:ext uri="{BB962C8B-B14F-4D97-AF65-F5344CB8AC3E}">
        <p14:creationId xmlns:p14="http://schemas.microsoft.com/office/powerpoint/2010/main" val="378444139"/>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83A64A-E554-C944-4E05-6ABFB0A163BB}"/>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991E317B-75E3-4171-A07A-B263C1D6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3BA2C4-A5E2-8FF2-5079-4F88AF328746}"/>
              </a:ext>
            </a:extLst>
          </p:cNvPr>
          <p:cNvSpPr txBox="1"/>
          <p:nvPr/>
        </p:nvSpPr>
        <p:spPr>
          <a:xfrm>
            <a:off x="5649532" y="628617"/>
            <a:ext cx="3094961" cy="3028983"/>
          </a:xfrm>
          <a:prstGeom prst="rect">
            <a:avLst/>
          </a:prstGeom>
        </p:spPr>
        <p:txBody>
          <a:bodyPr vert="horz" lIns="91440" tIns="45720" rIns="91440" bIns="45720" rtlCol="0" anchor="b">
            <a:normAutofit/>
          </a:bodyPr>
          <a:lstStyle/>
          <a:p>
            <a:pPr marR="0" defTabSz="457200" eaLnBrk="1" hangingPunct="1">
              <a:spcAft>
                <a:spcPts val="600"/>
              </a:spcAft>
            </a:pPr>
            <a:r>
              <a:rPr lang="en-US" sz="4800" dirty="0">
                <a:ln w="3175" cmpd="sng">
                  <a:noFill/>
                </a:ln>
                <a:solidFill>
                  <a:srgbClr val="FFFFFF"/>
                </a:solidFill>
                <a:latin typeface="+mj-lt"/>
                <a:ea typeface="+mj-ea"/>
                <a:cs typeface="+mj-cs"/>
              </a:rPr>
              <a:t>Exempt CAMA </a:t>
            </a:r>
          </a:p>
          <a:p>
            <a:pPr marR="0" defTabSz="457200" eaLnBrk="1" hangingPunct="1">
              <a:spcAft>
                <a:spcPts val="600"/>
              </a:spcAft>
            </a:pPr>
            <a:r>
              <a:rPr lang="en-US" sz="4800" dirty="0">
                <a:ln w="3175" cmpd="sng">
                  <a:noFill/>
                </a:ln>
                <a:solidFill>
                  <a:srgbClr val="FFFFFF"/>
                </a:solidFill>
                <a:latin typeface="+mj-lt"/>
                <a:ea typeface="+mj-ea"/>
                <a:cs typeface="+mj-cs"/>
              </a:rPr>
              <a:t>Codes - 2</a:t>
            </a:r>
          </a:p>
        </p:txBody>
      </p:sp>
      <p:sp useBgFill="1">
        <p:nvSpPr>
          <p:cNvPr id="27" name="Snip Diagonal Corner Rectangle 6">
            <a:extLst>
              <a:ext uri="{FF2B5EF4-FFF2-40B4-BE49-F238E27FC236}">
                <a16:creationId xmlns:a16="http://schemas.microsoft.com/office/drawing/2014/main" id="{4A9B19C2-B29A-4924-9E7E-6FBF17F58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500" y="620722"/>
            <a:ext cx="4814083"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34C85634-D5F5-4047-8F35-F4B1F50AB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30" name="Straight Connector 29">
              <a:extLst>
                <a:ext uri="{FF2B5EF4-FFF2-40B4-BE49-F238E27FC236}">
                  <a16:creationId xmlns:a16="http://schemas.microsoft.com/office/drawing/2014/main" id="{1224BF71-948F-411D-AA79-8B2315715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34B4526-E715-4199-A597-CD757CB4A0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5E295A6-48D5-4F9E-A32C-5D87EAA5E7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10BF5B3-9260-4D36-BB24-07BC414B9D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AAE0C886-FA2E-4E7C-BC00-8397AAEC8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 name="Subtitle 2">
            <a:extLst>
              <a:ext uri="{FF2B5EF4-FFF2-40B4-BE49-F238E27FC236}">
                <a16:creationId xmlns:a16="http://schemas.microsoft.com/office/drawing/2014/main" id="{45E3A189-8370-D83B-1DBC-66BB3DBD40B8}"/>
              </a:ext>
            </a:extLst>
          </p:cNvPr>
          <p:cNvSpPr txBox="1">
            <a:spLocks/>
          </p:cNvSpPr>
          <p:nvPr/>
        </p:nvSpPr>
        <p:spPr>
          <a:xfrm>
            <a:off x="589903" y="71694"/>
            <a:ext cx="7964193" cy="533400"/>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marL="457200" indent="-457200" fontAlgn="auto">
              <a:spcBef>
                <a:spcPts val="0"/>
              </a:spcBef>
              <a:spcAft>
                <a:spcPts val="600"/>
              </a:spcAft>
              <a:buClr>
                <a:srgbClr val="0070C0"/>
              </a:buClr>
              <a:buFont typeface="Wingdings" panose="05000000000000000000" pitchFamily="2" charset="2"/>
              <a:buChar char="§"/>
            </a:pPr>
            <a:endParaRPr lang="en-US" sz="32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51AAE279-6168-2921-2758-C298D24247F1}"/>
              </a:ext>
            </a:extLst>
          </p:cNvPr>
          <p:cNvGraphicFramePr>
            <a:graphicFrameLocks noGrp="1"/>
          </p:cNvGraphicFramePr>
          <p:nvPr>
            <p:extLst>
              <p:ext uri="{D42A27DB-BD31-4B8C-83A1-F6EECF244321}">
                <p14:modId xmlns:p14="http://schemas.microsoft.com/office/powerpoint/2010/main" val="2006655727"/>
              </p:ext>
            </p:extLst>
          </p:nvPr>
        </p:nvGraphicFramePr>
        <p:xfrm>
          <a:off x="825912" y="1174002"/>
          <a:ext cx="4087829" cy="4180286"/>
        </p:xfrm>
        <a:graphic>
          <a:graphicData uri="http://schemas.openxmlformats.org/drawingml/2006/table">
            <a:tbl>
              <a:tblPr firstRow="1" bandRow="1">
                <a:tableStyleId>{5C22544A-7EE6-4342-B048-85BDC9FD1C3A}</a:tableStyleId>
              </a:tblPr>
              <a:tblGrid>
                <a:gridCol w="625901">
                  <a:extLst>
                    <a:ext uri="{9D8B030D-6E8A-4147-A177-3AD203B41FA5}">
                      <a16:colId xmlns:a16="http://schemas.microsoft.com/office/drawing/2014/main" val="2327448957"/>
                    </a:ext>
                  </a:extLst>
                </a:gridCol>
                <a:gridCol w="3461928">
                  <a:extLst>
                    <a:ext uri="{9D8B030D-6E8A-4147-A177-3AD203B41FA5}">
                      <a16:colId xmlns:a16="http://schemas.microsoft.com/office/drawing/2014/main" val="2655502202"/>
                    </a:ext>
                  </a:extLst>
                </a:gridCol>
              </a:tblGrid>
              <a:tr h="264838">
                <a:tc>
                  <a:txBody>
                    <a:bodyPr/>
                    <a:lstStyle/>
                    <a:p>
                      <a:pPr algn="ctr" fontAlgn="b">
                        <a:buNone/>
                      </a:pPr>
                      <a:r>
                        <a:rPr lang="en-US" sz="1400" u="none" strike="noStrike">
                          <a:effectLst/>
                        </a:rPr>
                        <a:t>Code</a:t>
                      </a:r>
                      <a:endParaRPr lang="en-US" sz="1400" b="1" i="0" u="none" strike="noStrike">
                        <a:solidFill>
                          <a:srgbClr val="000000"/>
                        </a:solidFill>
                        <a:effectLst/>
                        <a:latin typeface="Aptos Narrow" panose="020B0004020202020204" pitchFamily="34" charset="0"/>
                      </a:endParaRPr>
                    </a:p>
                  </a:txBody>
                  <a:tcPr marL="11802" marR="11802" marT="11802" marB="0" anchor="b"/>
                </a:tc>
                <a:tc>
                  <a:txBody>
                    <a:bodyPr/>
                    <a:lstStyle/>
                    <a:p>
                      <a:pPr algn="ctr" fontAlgn="b">
                        <a:buNone/>
                      </a:pPr>
                      <a:r>
                        <a:rPr lang="en-US" sz="1400" u="none" strike="noStrike">
                          <a:effectLst/>
                        </a:rPr>
                        <a:t>Description</a:t>
                      </a:r>
                      <a:endParaRPr lang="en-US" sz="1400" b="1" i="0" u="none" strike="noStrike">
                        <a:solidFill>
                          <a:srgbClr val="000000"/>
                        </a:solidFill>
                        <a:effectLst/>
                        <a:latin typeface="Aptos Narrow" panose="020B0004020202020204" pitchFamily="34" charset="0"/>
                      </a:endParaRPr>
                    </a:p>
                  </a:txBody>
                  <a:tcPr marL="11802" marR="11802" marT="11802" marB="0" anchor="b"/>
                </a:tc>
                <a:extLst>
                  <a:ext uri="{0D108BD9-81ED-4DB2-BD59-A6C34878D82A}">
                    <a16:rowId xmlns:a16="http://schemas.microsoft.com/office/drawing/2014/main" val="3221939323"/>
                  </a:ext>
                </a:extLst>
              </a:tr>
              <a:tr h="264838">
                <a:tc>
                  <a:txBody>
                    <a:bodyPr/>
                    <a:lstStyle/>
                    <a:p>
                      <a:pPr algn="ctr" fontAlgn="ctr">
                        <a:buNone/>
                      </a:pPr>
                      <a:r>
                        <a:rPr lang="en-US" sz="1400" u="none" strike="noStrike">
                          <a:effectLst/>
                        </a:rPr>
                        <a:t>EM</a:t>
                      </a:r>
                      <a:endParaRPr lang="en-US" sz="1400" b="0" i="0" u="none" strike="noStrike">
                        <a:solidFill>
                          <a:srgbClr val="000000"/>
                        </a:solidFill>
                        <a:effectLst/>
                        <a:latin typeface="Aptos Narrow" panose="020B0004020202020204" pitchFamily="34" charset="0"/>
                      </a:endParaRPr>
                    </a:p>
                  </a:txBody>
                  <a:tcPr marL="11802" marR="11802" marT="11802" marB="0" anchor="ctr"/>
                </a:tc>
                <a:tc>
                  <a:txBody>
                    <a:bodyPr/>
                    <a:lstStyle/>
                    <a:p>
                      <a:pPr algn="l" fontAlgn="ctr">
                        <a:buNone/>
                      </a:pPr>
                      <a:r>
                        <a:rPr lang="en-US" sz="1400" u="none" strike="noStrike">
                          <a:effectLst/>
                        </a:rPr>
                        <a:t>Exempt Municipal</a:t>
                      </a:r>
                      <a:endParaRPr lang="en-US" sz="1400" b="0" i="0" u="none" strike="noStrike">
                        <a:solidFill>
                          <a:srgbClr val="000000"/>
                        </a:solidFill>
                        <a:effectLst/>
                        <a:latin typeface="Aptos Narrow" panose="020B0004020202020204" pitchFamily="34" charset="0"/>
                      </a:endParaRPr>
                    </a:p>
                  </a:txBody>
                  <a:tcPr marL="11802" marR="11802" marT="11802" marB="0" anchor="ctr"/>
                </a:tc>
                <a:extLst>
                  <a:ext uri="{0D108BD9-81ED-4DB2-BD59-A6C34878D82A}">
                    <a16:rowId xmlns:a16="http://schemas.microsoft.com/office/drawing/2014/main" val="1369774994"/>
                  </a:ext>
                </a:extLst>
              </a:tr>
              <a:tr h="264838">
                <a:tc>
                  <a:txBody>
                    <a:bodyPr/>
                    <a:lstStyle/>
                    <a:p>
                      <a:pPr algn="ctr" fontAlgn="ctr">
                        <a:buNone/>
                      </a:pPr>
                      <a:r>
                        <a:rPr lang="en-US" sz="1400" u="none" strike="noStrike">
                          <a:effectLst/>
                        </a:rPr>
                        <a:t>EP</a:t>
                      </a:r>
                      <a:endParaRPr lang="en-US" sz="1400" b="0" i="0" u="none" strike="noStrike">
                        <a:solidFill>
                          <a:srgbClr val="000000"/>
                        </a:solidFill>
                        <a:effectLst/>
                        <a:latin typeface="Aptos Narrow" panose="020B0004020202020204" pitchFamily="34" charset="0"/>
                      </a:endParaRPr>
                    </a:p>
                  </a:txBody>
                  <a:tcPr marL="11802" marR="11802" marT="11802" marB="0" anchor="ctr"/>
                </a:tc>
                <a:tc>
                  <a:txBody>
                    <a:bodyPr/>
                    <a:lstStyle/>
                    <a:p>
                      <a:pPr algn="l" fontAlgn="ctr">
                        <a:buNone/>
                      </a:pPr>
                      <a:r>
                        <a:rPr lang="en-US" sz="1400" u="none" strike="noStrike">
                          <a:effectLst/>
                        </a:rPr>
                        <a:t>Exempt Port Authority, etc</a:t>
                      </a:r>
                      <a:endParaRPr lang="en-US" sz="1400" b="0" i="0" u="none" strike="noStrike">
                        <a:solidFill>
                          <a:srgbClr val="000000"/>
                        </a:solidFill>
                        <a:effectLst/>
                        <a:latin typeface="Aptos Narrow" panose="020B0004020202020204" pitchFamily="34" charset="0"/>
                      </a:endParaRPr>
                    </a:p>
                  </a:txBody>
                  <a:tcPr marL="11802" marR="11802" marT="11802" marB="0" anchor="ctr"/>
                </a:tc>
                <a:extLst>
                  <a:ext uri="{0D108BD9-81ED-4DB2-BD59-A6C34878D82A}">
                    <a16:rowId xmlns:a16="http://schemas.microsoft.com/office/drawing/2014/main" val="802688066"/>
                  </a:ext>
                </a:extLst>
              </a:tr>
              <a:tr h="264838">
                <a:tc>
                  <a:txBody>
                    <a:bodyPr/>
                    <a:lstStyle/>
                    <a:p>
                      <a:pPr algn="ctr" fontAlgn="ctr">
                        <a:buNone/>
                      </a:pPr>
                      <a:r>
                        <a:rPr lang="en-US" sz="1400" u="none" strike="noStrike">
                          <a:effectLst/>
                        </a:rPr>
                        <a:t>EQ</a:t>
                      </a:r>
                      <a:endParaRPr lang="en-US" sz="1400" b="0" i="0" u="none" strike="noStrike">
                        <a:solidFill>
                          <a:srgbClr val="000000"/>
                        </a:solidFill>
                        <a:effectLst/>
                        <a:latin typeface="Aptos Narrow" panose="020B0004020202020204" pitchFamily="34" charset="0"/>
                      </a:endParaRPr>
                    </a:p>
                  </a:txBody>
                  <a:tcPr marL="11802" marR="11802" marT="11802" marB="0" anchor="ctr"/>
                </a:tc>
                <a:tc>
                  <a:txBody>
                    <a:bodyPr/>
                    <a:lstStyle/>
                    <a:p>
                      <a:pPr algn="l" fontAlgn="ctr">
                        <a:buNone/>
                      </a:pPr>
                      <a:r>
                        <a:rPr lang="en-US" sz="1400" u="none" strike="noStrike">
                          <a:effectLst/>
                        </a:rPr>
                        <a:t>Exempt Land Returned Prod. Use</a:t>
                      </a:r>
                      <a:endParaRPr lang="en-US" sz="1400" b="0" i="0" u="none" strike="noStrike">
                        <a:solidFill>
                          <a:srgbClr val="000000"/>
                        </a:solidFill>
                        <a:effectLst/>
                        <a:latin typeface="Aptos Narrow" panose="020B0004020202020204" pitchFamily="34" charset="0"/>
                      </a:endParaRPr>
                    </a:p>
                  </a:txBody>
                  <a:tcPr marL="11802" marR="11802" marT="11802" marB="0" anchor="ctr"/>
                </a:tc>
                <a:extLst>
                  <a:ext uri="{0D108BD9-81ED-4DB2-BD59-A6C34878D82A}">
                    <a16:rowId xmlns:a16="http://schemas.microsoft.com/office/drawing/2014/main" val="310042825"/>
                  </a:ext>
                </a:extLst>
              </a:tr>
              <a:tr h="264838">
                <a:tc>
                  <a:txBody>
                    <a:bodyPr/>
                    <a:lstStyle/>
                    <a:p>
                      <a:pPr algn="ctr" fontAlgn="ctr">
                        <a:buNone/>
                      </a:pPr>
                      <a:r>
                        <a:rPr lang="en-US" sz="1400" u="none" strike="noStrike">
                          <a:effectLst/>
                        </a:rPr>
                        <a:t>ER</a:t>
                      </a:r>
                      <a:endParaRPr lang="en-US" sz="1400" b="0" i="0" u="none" strike="noStrike">
                        <a:solidFill>
                          <a:srgbClr val="000000"/>
                        </a:solidFill>
                        <a:effectLst/>
                        <a:latin typeface="Aptos Narrow" panose="020B0004020202020204" pitchFamily="34" charset="0"/>
                      </a:endParaRPr>
                    </a:p>
                  </a:txBody>
                  <a:tcPr marL="11802" marR="11802" marT="11802" marB="0" anchor="ctr"/>
                </a:tc>
                <a:tc>
                  <a:txBody>
                    <a:bodyPr/>
                    <a:lstStyle/>
                    <a:p>
                      <a:pPr algn="l" fontAlgn="ctr">
                        <a:buNone/>
                      </a:pPr>
                      <a:r>
                        <a:rPr lang="en-US" sz="1400" u="none" strike="noStrike">
                          <a:effectLst/>
                        </a:rPr>
                        <a:t>Exempt Religious - ER</a:t>
                      </a:r>
                      <a:endParaRPr lang="en-US" sz="1400" b="0" i="0" u="none" strike="noStrike">
                        <a:solidFill>
                          <a:srgbClr val="000000"/>
                        </a:solidFill>
                        <a:effectLst/>
                        <a:latin typeface="Aptos Narrow" panose="020B0004020202020204" pitchFamily="34" charset="0"/>
                      </a:endParaRPr>
                    </a:p>
                  </a:txBody>
                  <a:tcPr marL="11802" marR="11802" marT="11802" marB="0" anchor="ctr"/>
                </a:tc>
                <a:extLst>
                  <a:ext uri="{0D108BD9-81ED-4DB2-BD59-A6C34878D82A}">
                    <a16:rowId xmlns:a16="http://schemas.microsoft.com/office/drawing/2014/main" val="3681288982"/>
                  </a:ext>
                </a:extLst>
              </a:tr>
              <a:tr h="264838">
                <a:tc>
                  <a:txBody>
                    <a:bodyPr/>
                    <a:lstStyle/>
                    <a:p>
                      <a:pPr algn="ctr" fontAlgn="ctr">
                        <a:buNone/>
                      </a:pPr>
                      <a:r>
                        <a:rPr lang="en-US" sz="1400" u="none" strike="noStrike">
                          <a:effectLst/>
                        </a:rPr>
                        <a:t>ET</a:t>
                      </a:r>
                      <a:endParaRPr lang="en-US" sz="1400" b="0" i="0" u="none" strike="noStrike">
                        <a:solidFill>
                          <a:srgbClr val="000000"/>
                        </a:solidFill>
                        <a:effectLst/>
                        <a:latin typeface="Aptos Narrow" panose="020B0004020202020204" pitchFamily="34" charset="0"/>
                      </a:endParaRPr>
                    </a:p>
                  </a:txBody>
                  <a:tcPr marL="11802" marR="11802" marT="11802" marB="0" anchor="ctr"/>
                </a:tc>
                <a:tc>
                  <a:txBody>
                    <a:bodyPr/>
                    <a:lstStyle/>
                    <a:p>
                      <a:pPr algn="l" fontAlgn="ctr">
                        <a:buNone/>
                      </a:pPr>
                      <a:r>
                        <a:rPr lang="en-US" sz="1400" u="none" strike="noStrike">
                          <a:effectLst/>
                        </a:rPr>
                        <a:t>KDOT, KTA Property - ET</a:t>
                      </a:r>
                      <a:endParaRPr lang="en-US" sz="1400" b="0" i="0" u="none" strike="noStrike">
                        <a:solidFill>
                          <a:srgbClr val="000000"/>
                        </a:solidFill>
                        <a:effectLst/>
                        <a:latin typeface="Aptos Narrow" panose="020B0004020202020204" pitchFamily="34" charset="0"/>
                      </a:endParaRPr>
                    </a:p>
                  </a:txBody>
                  <a:tcPr marL="11802" marR="11802" marT="11802" marB="0" anchor="ctr"/>
                </a:tc>
                <a:extLst>
                  <a:ext uri="{0D108BD9-81ED-4DB2-BD59-A6C34878D82A}">
                    <a16:rowId xmlns:a16="http://schemas.microsoft.com/office/drawing/2014/main" val="1613118145"/>
                  </a:ext>
                </a:extLst>
              </a:tr>
              <a:tr h="264838">
                <a:tc>
                  <a:txBody>
                    <a:bodyPr/>
                    <a:lstStyle/>
                    <a:p>
                      <a:pPr algn="ctr" fontAlgn="ctr">
                        <a:buNone/>
                      </a:pPr>
                      <a:r>
                        <a:rPr lang="en-US" sz="1400" u="none" strike="noStrike">
                          <a:effectLst/>
                        </a:rPr>
                        <a:t>EW</a:t>
                      </a:r>
                      <a:endParaRPr lang="en-US" sz="1400" b="0" i="0" u="none" strike="noStrike">
                        <a:solidFill>
                          <a:srgbClr val="000000"/>
                        </a:solidFill>
                        <a:effectLst/>
                        <a:latin typeface="Aptos Narrow" panose="020B0004020202020204" pitchFamily="34" charset="0"/>
                      </a:endParaRPr>
                    </a:p>
                  </a:txBody>
                  <a:tcPr marL="11802" marR="11802" marT="11802" marB="0" anchor="ctr"/>
                </a:tc>
                <a:tc>
                  <a:txBody>
                    <a:bodyPr/>
                    <a:lstStyle/>
                    <a:p>
                      <a:pPr algn="l" fontAlgn="ctr">
                        <a:buNone/>
                      </a:pPr>
                      <a:r>
                        <a:rPr lang="en-US" sz="1400" u="none" strike="noStrike">
                          <a:effectLst/>
                        </a:rPr>
                        <a:t>Exempt Water, Fire - EW</a:t>
                      </a:r>
                      <a:endParaRPr lang="en-US" sz="1400" b="0" i="0" u="none" strike="noStrike">
                        <a:solidFill>
                          <a:srgbClr val="000000"/>
                        </a:solidFill>
                        <a:effectLst/>
                        <a:latin typeface="Aptos Narrow" panose="020B0004020202020204" pitchFamily="34" charset="0"/>
                      </a:endParaRPr>
                    </a:p>
                  </a:txBody>
                  <a:tcPr marL="11802" marR="11802" marT="11802" marB="0" anchor="ctr"/>
                </a:tc>
                <a:extLst>
                  <a:ext uri="{0D108BD9-81ED-4DB2-BD59-A6C34878D82A}">
                    <a16:rowId xmlns:a16="http://schemas.microsoft.com/office/drawing/2014/main" val="3288590054"/>
                  </a:ext>
                </a:extLst>
              </a:tr>
              <a:tr h="264838">
                <a:tc>
                  <a:txBody>
                    <a:bodyPr/>
                    <a:lstStyle/>
                    <a:p>
                      <a:pPr algn="ctr" fontAlgn="ctr">
                        <a:buNone/>
                      </a:pPr>
                      <a:r>
                        <a:rPr lang="en-US" sz="1400" u="none" strike="noStrike">
                          <a:effectLst/>
                        </a:rPr>
                        <a:t>EX</a:t>
                      </a:r>
                      <a:endParaRPr lang="en-US" sz="1400" b="0" i="0" u="none" strike="noStrike">
                        <a:solidFill>
                          <a:srgbClr val="000000"/>
                        </a:solidFill>
                        <a:effectLst/>
                        <a:latin typeface="Aptos Narrow" panose="020B0004020202020204" pitchFamily="34" charset="0"/>
                      </a:endParaRPr>
                    </a:p>
                  </a:txBody>
                  <a:tcPr marL="11802" marR="11802" marT="11802" marB="0" anchor="ctr"/>
                </a:tc>
                <a:tc>
                  <a:txBody>
                    <a:bodyPr/>
                    <a:lstStyle/>
                    <a:p>
                      <a:pPr algn="l" fontAlgn="ctr">
                        <a:buNone/>
                      </a:pPr>
                      <a:r>
                        <a:rPr lang="en-US" sz="1400" u="none" strike="noStrike">
                          <a:effectLst/>
                        </a:rPr>
                        <a:t>Exempt EDX - EX</a:t>
                      </a:r>
                      <a:endParaRPr lang="en-US" sz="1400" b="0" i="0" u="none" strike="noStrike">
                        <a:solidFill>
                          <a:srgbClr val="000000"/>
                        </a:solidFill>
                        <a:effectLst/>
                        <a:latin typeface="Aptos Narrow" panose="020B0004020202020204" pitchFamily="34" charset="0"/>
                      </a:endParaRPr>
                    </a:p>
                  </a:txBody>
                  <a:tcPr marL="11802" marR="11802" marT="11802" marB="0" anchor="ctr"/>
                </a:tc>
                <a:extLst>
                  <a:ext uri="{0D108BD9-81ED-4DB2-BD59-A6C34878D82A}">
                    <a16:rowId xmlns:a16="http://schemas.microsoft.com/office/drawing/2014/main" val="3245221727"/>
                  </a:ext>
                </a:extLst>
              </a:tr>
              <a:tr h="264838">
                <a:tc>
                  <a:txBody>
                    <a:bodyPr/>
                    <a:lstStyle/>
                    <a:p>
                      <a:pPr algn="ctr" fontAlgn="ctr">
                        <a:buNone/>
                      </a:pPr>
                      <a:r>
                        <a:rPr lang="en-US" sz="1400" u="none" strike="noStrike">
                          <a:effectLst/>
                        </a:rPr>
                        <a:t>EXC</a:t>
                      </a:r>
                      <a:endParaRPr lang="en-US" sz="1400" b="0" i="0" u="none" strike="noStrike">
                        <a:solidFill>
                          <a:srgbClr val="000000"/>
                        </a:solidFill>
                        <a:effectLst/>
                        <a:latin typeface="Aptos Narrow" panose="020B0004020202020204" pitchFamily="34" charset="0"/>
                      </a:endParaRPr>
                    </a:p>
                  </a:txBody>
                  <a:tcPr marL="11802" marR="11802" marT="11802" marB="0" anchor="ctr"/>
                </a:tc>
                <a:tc>
                  <a:txBody>
                    <a:bodyPr/>
                    <a:lstStyle/>
                    <a:p>
                      <a:pPr algn="l" fontAlgn="ctr">
                        <a:buNone/>
                      </a:pPr>
                      <a:r>
                        <a:rPr lang="en-US" sz="1400" u="none" strike="noStrike">
                          <a:effectLst/>
                        </a:rPr>
                        <a:t>Exempt EDX Com class - EXC</a:t>
                      </a:r>
                      <a:endParaRPr lang="en-US" sz="1400" b="0" i="0" u="none" strike="noStrike">
                        <a:solidFill>
                          <a:srgbClr val="000000"/>
                        </a:solidFill>
                        <a:effectLst/>
                        <a:latin typeface="Aptos Narrow" panose="020B0004020202020204" pitchFamily="34" charset="0"/>
                      </a:endParaRPr>
                    </a:p>
                  </a:txBody>
                  <a:tcPr marL="11802" marR="11802" marT="11802" marB="0" anchor="ctr"/>
                </a:tc>
                <a:extLst>
                  <a:ext uri="{0D108BD9-81ED-4DB2-BD59-A6C34878D82A}">
                    <a16:rowId xmlns:a16="http://schemas.microsoft.com/office/drawing/2014/main" val="1822038520"/>
                  </a:ext>
                </a:extLst>
              </a:tr>
              <a:tr h="264838">
                <a:tc>
                  <a:txBody>
                    <a:bodyPr/>
                    <a:lstStyle/>
                    <a:p>
                      <a:pPr algn="ctr" fontAlgn="ctr">
                        <a:buNone/>
                      </a:pPr>
                      <a:r>
                        <a:rPr lang="en-US" sz="1400" u="none" strike="noStrike">
                          <a:effectLst/>
                        </a:rPr>
                        <a:t>EXR</a:t>
                      </a:r>
                      <a:endParaRPr lang="en-US" sz="1400" b="0" i="0" u="none" strike="noStrike">
                        <a:solidFill>
                          <a:srgbClr val="000000"/>
                        </a:solidFill>
                        <a:effectLst/>
                        <a:latin typeface="Aptos Narrow" panose="020B0004020202020204" pitchFamily="34" charset="0"/>
                      </a:endParaRPr>
                    </a:p>
                  </a:txBody>
                  <a:tcPr marL="11802" marR="11802" marT="11802" marB="0" anchor="ctr"/>
                </a:tc>
                <a:tc>
                  <a:txBody>
                    <a:bodyPr/>
                    <a:lstStyle/>
                    <a:p>
                      <a:pPr algn="l" fontAlgn="ctr">
                        <a:buNone/>
                      </a:pPr>
                      <a:r>
                        <a:rPr lang="en-US" sz="1400" u="none" strike="noStrike">
                          <a:effectLst/>
                        </a:rPr>
                        <a:t>Exempt EDX Res class - EXR</a:t>
                      </a:r>
                      <a:endParaRPr lang="en-US" sz="1400" b="0" i="0" u="none" strike="noStrike">
                        <a:solidFill>
                          <a:srgbClr val="000000"/>
                        </a:solidFill>
                        <a:effectLst/>
                        <a:latin typeface="Aptos Narrow" panose="020B0004020202020204" pitchFamily="34" charset="0"/>
                      </a:endParaRPr>
                    </a:p>
                  </a:txBody>
                  <a:tcPr marL="11802" marR="11802" marT="11802" marB="0" anchor="ctr"/>
                </a:tc>
                <a:extLst>
                  <a:ext uri="{0D108BD9-81ED-4DB2-BD59-A6C34878D82A}">
                    <a16:rowId xmlns:a16="http://schemas.microsoft.com/office/drawing/2014/main" val="3189943768"/>
                  </a:ext>
                </a:extLst>
              </a:tr>
              <a:tr h="264838">
                <a:tc>
                  <a:txBody>
                    <a:bodyPr/>
                    <a:lstStyle/>
                    <a:p>
                      <a:pPr algn="ctr" fontAlgn="ctr">
                        <a:buNone/>
                      </a:pPr>
                      <a:r>
                        <a:rPr lang="en-US" sz="1400" u="none" strike="noStrike">
                          <a:effectLst/>
                        </a:rPr>
                        <a:t>EXV</a:t>
                      </a:r>
                      <a:endParaRPr lang="en-US" sz="1400" b="0" i="0" u="none" strike="noStrike">
                        <a:solidFill>
                          <a:srgbClr val="000000"/>
                        </a:solidFill>
                        <a:effectLst/>
                        <a:latin typeface="Aptos Narrow" panose="020B0004020202020204" pitchFamily="34" charset="0"/>
                      </a:endParaRPr>
                    </a:p>
                  </a:txBody>
                  <a:tcPr marL="11802" marR="11802" marT="11802" marB="0" anchor="ctr"/>
                </a:tc>
                <a:tc>
                  <a:txBody>
                    <a:bodyPr/>
                    <a:lstStyle/>
                    <a:p>
                      <a:pPr algn="l" fontAlgn="ctr">
                        <a:buNone/>
                      </a:pPr>
                      <a:r>
                        <a:rPr lang="en-US" sz="1400" u="none" strike="noStrike">
                          <a:effectLst/>
                        </a:rPr>
                        <a:t>Exempt EDX Vacant class - EXV</a:t>
                      </a:r>
                      <a:endParaRPr lang="en-US" sz="1400" b="0" i="0" u="none" strike="noStrike">
                        <a:solidFill>
                          <a:srgbClr val="000000"/>
                        </a:solidFill>
                        <a:effectLst/>
                        <a:latin typeface="Aptos Narrow" panose="020B0004020202020204" pitchFamily="34" charset="0"/>
                      </a:endParaRPr>
                    </a:p>
                  </a:txBody>
                  <a:tcPr marL="11802" marR="11802" marT="11802" marB="0" anchor="ctr"/>
                </a:tc>
                <a:extLst>
                  <a:ext uri="{0D108BD9-81ED-4DB2-BD59-A6C34878D82A}">
                    <a16:rowId xmlns:a16="http://schemas.microsoft.com/office/drawing/2014/main" val="4029894760"/>
                  </a:ext>
                </a:extLst>
              </a:tr>
              <a:tr h="264838">
                <a:tc>
                  <a:txBody>
                    <a:bodyPr/>
                    <a:lstStyle/>
                    <a:p>
                      <a:pPr algn="ctr" fontAlgn="ctr">
                        <a:buNone/>
                      </a:pPr>
                      <a:r>
                        <a:rPr lang="en-US" sz="1400" u="none" strike="noStrike">
                          <a:effectLst/>
                        </a:rPr>
                        <a:t>EZ</a:t>
                      </a:r>
                      <a:endParaRPr lang="en-US" sz="1400" b="0" i="0" u="none" strike="noStrike">
                        <a:solidFill>
                          <a:srgbClr val="000000"/>
                        </a:solidFill>
                        <a:effectLst/>
                        <a:latin typeface="Aptos Narrow" panose="020B0004020202020204" pitchFamily="34" charset="0"/>
                      </a:endParaRPr>
                    </a:p>
                  </a:txBody>
                  <a:tcPr marL="11802" marR="11802" marT="11802" marB="0" anchor="ctr"/>
                </a:tc>
                <a:tc>
                  <a:txBody>
                    <a:bodyPr/>
                    <a:lstStyle/>
                    <a:p>
                      <a:pPr algn="l" fontAlgn="ctr">
                        <a:buNone/>
                      </a:pPr>
                      <a:r>
                        <a:rPr lang="en-US" sz="1400" u="none" strike="noStrike">
                          <a:effectLst/>
                        </a:rPr>
                        <a:t>Exempt Energy</a:t>
                      </a:r>
                      <a:endParaRPr lang="en-US" sz="1400" b="0" i="0" u="none" strike="noStrike">
                        <a:solidFill>
                          <a:srgbClr val="000000"/>
                        </a:solidFill>
                        <a:effectLst/>
                        <a:latin typeface="Aptos Narrow" panose="020B0004020202020204" pitchFamily="34" charset="0"/>
                      </a:endParaRPr>
                    </a:p>
                  </a:txBody>
                  <a:tcPr marL="11802" marR="11802" marT="11802" marB="0" anchor="ctr"/>
                </a:tc>
                <a:extLst>
                  <a:ext uri="{0D108BD9-81ED-4DB2-BD59-A6C34878D82A}">
                    <a16:rowId xmlns:a16="http://schemas.microsoft.com/office/drawing/2014/main" val="3940456425"/>
                  </a:ext>
                </a:extLst>
              </a:tr>
              <a:tr h="264838">
                <a:tc>
                  <a:txBody>
                    <a:bodyPr/>
                    <a:lstStyle/>
                    <a:p>
                      <a:pPr algn="ctr" fontAlgn="ctr">
                        <a:buNone/>
                      </a:pPr>
                      <a:r>
                        <a:rPr lang="en-US" sz="1400" u="none" strike="noStrike">
                          <a:effectLst/>
                        </a:rPr>
                        <a:t>NRP</a:t>
                      </a:r>
                      <a:endParaRPr lang="en-US" sz="1400" b="0" i="0" u="none" strike="noStrike">
                        <a:solidFill>
                          <a:srgbClr val="000000"/>
                        </a:solidFill>
                        <a:effectLst/>
                        <a:latin typeface="Aptos Narrow" panose="020B0004020202020204" pitchFamily="34" charset="0"/>
                      </a:endParaRPr>
                    </a:p>
                  </a:txBody>
                  <a:tcPr marL="11802" marR="11802" marT="11802" marB="0" anchor="ctr"/>
                </a:tc>
                <a:tc>
                  <a:txBody>
                    <a:bodyPr/>
                    <a:lstStyle/>
                    <a:p>
                      <a:pPr algn="l" fontAlgn="ctr">
                        <a:buNone/>
                      </a:pPr>
                      <a:r>
                        <a:rPr lang="en-US" sz="1400" u="none" strike="noStrike">
                          <a:effectLst/>
                        </a:rPr>
                        <a:t>Neighborhood Revitalization Program</a:t>
                      </a:r>
                      <a:endParaRPr lang="en-US" sz="1400" b="0" i="0" u="none" strike="noStrike">
                        <a:solidFill>
                          <a:srgbClr val="000000"/>
                        </a:solidFill>
                        <a:effectLst/>
                        <a:latin typeface="Aptos Narrow" panose="020B0004020202020204" pitchFamily="34" charset="0"/>
                      </a:endParaRPr>
                    </a:p>
                  </a:txBody>
                  <a:tcPr marL="11802" marR="11802" marT="11802" marB="0" anchor="ctr"/>
                </a:tc>
                <a:extLst>
                  <a:ext uri="{0D108BD9-81ED-4DB2-BD59-A6C34878D82A}">
                    <a16:rowId xmlns:a16="http://schemas.microsoft.com/office/drawing/2014/main" val="1983376974"/>
                  </a:ext>
                </a:extLst>
              </a:tr>
              <a:tr h="472554">
                <a:tc>
                  <a:txBody>
                    <a:bodyPr/>
                    <a:lstStyle/>
                    <a:p>
                      <a:pPr algn="ctr" fontAlgn="ctr">
                        <a:buNone/>
                      </a:pPr>
                      <a:r>
                        <a:rPr lang="en-US" sz="1400" u="none" strike="noStrike">
                          <a:effectLst/>
                        </a:rPr>
                        <a:t>RHID</a:t>
                      </a:r>
                      <a:endParaRPr lang="en-US" sz="1400" b="0" i="0" u="none" strike="noStrike">
                        <a:solidFill>
                          <a:srgbClr val="000000"/>
                        </a:solidFill>
                        <a:effectLst/>
                        <a:latin typeface="Aptos Narrow" panose="020B0004020202020204" pitchFamily="34" charset="0"/>
                      </a:endParaRPr>
                    </a:p>
                  </a:txBody>
                  <a:tcPr marL="11802" marR="11802" marT="11802" marB="0" anchor="ctr"/>
                </a:tc>
                <a:tc>
                  <a:txBody>
                    <a:bodyPr/>
                    <a:lstStyle/>
                    <a:p>
                      <a:pPr algn="l" fontAlgn="ctr">
                        <a:buNone/>
                      </a:pPr>
                      <a:r>
                        <a:rPr lang="en-US" sz="1400" u="none" strike="noStrike">
                          <a:effectLst/>
                        </a:rPr>
                        <a:t>Rural/Reinvestment Housing Incentive District</a:t>
                      </a:r>
                      <a:endParaRPr lang="en-US" sz="1400" b="0" i="0" u="none" strike="noStrike">
                        <a:solidFill>
                          <a:srgbClr val="000000"/>
                        </a:solidFill>
                        <a:effectLst/>
                        <a:latin typeface="Aptos Narrow" panose="020B0004020202020204" pitchFamily="34" charset="0"/>
                      </a:endParaRPr>
                    </a:p>
                  </a:txBody>
                  <a:tcPr marL="11802" marR="11802" marT="11802" marB="0" anchor="ctr"/>
                </a:tc>
                <a:extLst>
                  <a:ext uri="{0D108BD9-81ED-4DB2-BD59-A6C34878D82A}">
                    <a16:rowId xmlns:a16="http://schemas.microsoft.com/office/drawing/2014/main" val="359636726"/>
                  </a:ext>
                </a:extLst>
              </a:tr>
              <a:tr h="264838">
                <a:tc>
                  <a:txBody>
                    <a:bodyPr/>
                    <a:lstStyle/>
                    <a:p>
                      <a:pPr algn="ctr" fontAlgn="ctr">
                        <a:buNone/>
                      </a:pPr>
                      <a:r>
                        <a:rPr lang="en-US" sz="1400" u="none" strike="noStrike">
                          <a:effectLst/>
                        </a:rPr>
                        <a:t>TIF</a:t>
                      </a:r>
                      <a:endParaRPr lang="en-US" sz="1400" b="0" i="0" u="none" strike="noStrike">
                        <a:solidFill>
                          <a:srgbClr val="000000"/>
                        </a:solidFill>
                        <a:effectLst/>
                        <a:latin typeface="Aptos Narrow" panose="020B0004020202020204" pitchFamily="34" charset="0"/>
                      </a:endParaRPr>
                    </a:p>
                  </a:txBody>
                  <a:tcPr marL="11802" marR="11802" marT="11802" marB="0" anchor="ctr"/>
                </a:tc>
                <a:tc>
                  <a:txBody>
                    <a:bodyPr/>
                    <a:lstStyle/>
                    <a:p>
                      <a:pPr algn="l" fontAlgn="ctr">
                        <a:buNone/>
                      </a:pPr>
                      <a:r>
                        <a:rPr lang="en-US" sz="1400" u="none" strike="noStrike" dirty="0">
                          <a:effectLst/>
                        </a:rPr>
                        <a:t>Tax Increment Financing - TIF </a:t>
                      </a:r>
                      <a:endParaRPr lang="en-US" sz="1400" b="0" i="0" u="none" strike="noStrike" dirty="0">
                        <a:solidFill>
                          <a:srgbClr val="000000"/>
                        </a:solidFill>
                        <a:effectLst/>
                        <a:latin typeface="Aptos Narrow" panose="020B0004020202020204" pitchFamily="34" charset="0"/>
                      </a:endParaRPr>
                    </a:p>
                  </a:txBody>
                  <a:tcPr marL="11802" marR="11802" marT="11802" marB="0" anchor="ctr"/>
                </a:tc>
                <a:extLst>
                  <a:ext uri="{0D108BD9-81ED-4DB2-BD59-A6C34878D82A}">
                    <a16:rowId xmlns:a16="http://schemas.microsoft.com/office/drawing/2014/main" val="584713444"/>
                  </a:ext>
                </a:extLst>
              </a:tr>
            </a:tbl>
          </a:graphicData>
        </a:graphic>
      </p:graphicFrame>
    </p:spTree>
    <p:extLst>
      <p:ext uri="{BB962C8B-B14F-4D97-AF65-F5344CB8AC3E}">
        <p14:creationId xmlns:p14="http://schemas.microsoft.com/office/powerpoint/2010/main" val="5476312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91545"/>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32278"/>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609601"/>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C6F269C0-E938-4ACE-9291-680DA455A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ED56CB-BCE0-9AEC-CA1A-204AC99962BC}"/>
              </a:ext>
            </a:extLst>
          </p:cNvPr>
          <p:cNvSpPr>
            <a:spLocks noGrp="1"/>
          </p:cNvSpPr>
          <p:nvPr>
            <p:ph type="title"/>
          </p:nvPr>
        </p:nvSpPr>
        <p:spPr>
          <a:xfrm>
            <a:off x="4476414" y="628617"/>
            <a:ext cx="4560491" cy="4415928"/>
          </a:xfrm>
        </p:spPr>
        <p:txBody>
          <a:bodyPr vert="horz" lIns="91440" tIns="45720" rIns="91440" bIns="45720" rtlCol="0" anchor="b">
            <a:normAutofit/>
          </a:bodyPr>
          <a:lstStyle/>
          <a:p>
            <a:pPr algn="ctr" defTabSz="457200"/>
            <a:r>
              <a:rPr lang="en-US" sz="4200" dirty="0">
                <a:solidFill>
                  <a:schemeClr val="tx2">
                    <a:lumMod val="75000"/>
                  </a:schemeClr>
                </a:solidFill>
                <a:latin typeface="Times New Roman" panose="02020603050405020304" pitchFamily="18" charset="0"/>
                <a:cs typeface="Times New Roman" panose="02020603050405020304" pitchFamily="18" charset="0"/>
              </a:rPr>
              <a:t>BOTA Update</a:t>
            </a:r>
            <a:br>
              <a:rPr lang="en-US" sz="4000" dirty="0">
                <a:solidFill>
                  <a:schemeClr val="tx2">
                    <a:lumMod val="75000"/>
                  </a:schemeClr>
                </a:solidFill>
                <a:latin typeface="Times New Roman" panose="02020603050405020304" pitchFamily="18" charset="0"/>
                <a:cs typeface="Times New Roman" panose="02020603050405020304" pitchFamily="18" charset="0"/>
              </a:rPr>
            </a:br>
            <a:br>
              <a:rPr lang="en-US" sz="4000" dirty="0">
                <a:solidFill>
                  <a:schemeClr val="tx2">
                    <a:lumMod val="75000"/>
                  </a:schemeClr>
                </a:solidFill>
                <a:latin typeface="Times New Roman" panose="02020603050405020304" pitchFamily="18" charset="0"/>
                <a:cs typeface="Times New Roman" panose="02020603050405020304" pitchFamily="18" charset="0"/>
              </a:rPr>
            </a:br>
            <a:r>
              <a:rPr lang="en-US" sz="4400" i="1" cap="none" dirty="0">
                <a:solidFill>
                  <a:schemeClr val="bg1"/>
                </a:solidFill>
                <a:latin typeface="Times New Roman" panose="02020603050405020304" pitchFamily="18" charset="0"/>
                <a:cs typeface="Times New Roman" panose="02020603050405020304" pitchFamily="18" charset="0"/>
              </a:rPr>
              <a:t>Kristen Wheeler</a:t>
            </a:r>
            <a:br>
              <a:rPr lang="en-US" sz="3600" dirty="0">
                <a:solidFill>
                  <a:srgbClr val="FFFFFF"/>
                </a:solidFill>
                <a:latin typeface="Times New Roman" panose="02020603050405020304" pitchFamily="18" charset="0"/>
                <a:cs typeface="Times New Roman" panose="02020603050405020304" pitchFamily="18" charset="0"/>
              </a:rPr>
            </a:br>
            <a:br>
              <a:rPr lang="en-US" sz="3600" dirty="0">
                <a:solidFill>
                  <a:srgbClr val="FFFFFF"/>
                </a:solidFill>
                <a:latin typeface="Times New Roman" panose="02020603050405020304" pitchFamily="18" charset="0"/>
                <a:cs typeface="Times New Roman" panose="02020603050405020304" pitchFamily="18" charset="0"/>
              </a:rPr>
            </a:br>
            <a:r>
              <a:rPr lang="en-US" sz="3600" dirty="0">
                <a:solidFill>
                  <a:schemeClr val="tx2">
                    <a:lumMod val="75000"/>
                  </a:schemeClr>
                </a:solidFill>
                <a:latin typeface="Times New Roman" panose="02020603050405020304" pitchFamily="18" charset="0"/>
                <a:cs typeface="Times New Roman" panose="02020603050405020304" pitchFamily="18" charset="0"/>
              </a:rPr>
              <a:t>Chair - State Board of Tax Appeals</a:t>
            </a:r>
          </a:p>
        </p:txBody>
      </p:sp>
      <p:sp useBgFill="1">
        <p:nvSpPr>
          <p:cNvPr id="46" name="Snip Diagonal Corner Rectangle 6">
            <a:extLst>
              <a:ext uri="{FF2B5EF4-FFF2-40B4-BE49-F238E27FC236}">
                <a16:creationId xmlns:a16="http://schemas.microsoft.com/office/drawing/2014/main" id="{353910D8-86D8-4812-AACB-F5860956E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500" y="620722"/>
            <a:ext cx="3733026" cy="5286838"/>
          </a:xfrm>
          <a:prstGeom prst="snip2DiagRect">
            <a:avLst>
              <a:gd name="adj1" fmla="val 976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803AF42-9914-0B79-F442-56696DADB0F6}"/>
              </a:ext>
            </a:extLst>
          </p:cNvPr>
          <p:cNvPicPr>
            <a:picLocks noGrp="1" noChangeAspect="1"/>
          </p:cNvPicPr>
          <p:nvPr>
            <p:ph idx="1"/>
          </p:nvPr>
        </p:nvPicPr>
        <p:blipFill>
          <a:blip r:embed="rId2"/>
          <a:srcRect l="17458" r="1624" b="-1"/>
          <a:stretch>
            <a:fillRect/>
          </a:stretch>
        </p:blipFill>
        <p:spPr>
          <a:xfrm>
            <a:off x="515541" y="1414636"/>
            <a:ext cx="3370659" cy="3566408"/>
          </a:xfrm>
          <a:prstGeom prst="rect">
            <a:avLst/>
          </a:prstGeom>
        </p:spPr>
      </p:pic>
      <p:grpSp>
        <p:nvGrpSpPr>
          <p:cNvPr id="48" name="Group 47">
            <a:extLst>
              <a:ext uri="{FF2B5EF4-FFF2-40B4-BE49-F238E27FC236}">
                <a16:creationId xmlns:a16="http://schemas.microsoft.com/office/drawing/2014/main" id="{B0DDB13E-0746-49BA-B832-3DBEF6AB5E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49" name="Straight Connector 48">
              <a:extLst>
                <a:ext uri="{FF2B5EF4-FFF2-40B4-BE49-F238E27FC236}">
                  <a16:creationId xmlns:a16="http://schemas.microsoft.com/office/drawing/2014/main" id="{675ABE57-032A-4BDB-8DA5-921E3A2657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B1CBD4F3-E4C6-4345-B5B9-225E609D38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3AD7E20A-1B41-40E2-9927-FD6E3E09DF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B42C5E4E-9C9A-4C8F-A06F-0C25A124E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4382779-711D-4169-BCDC-A353BB9E75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4632558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81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87548966-C556-93B4-F69A-A8D90BD4679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9A8ED38-BC54-5916-3469-48B9ABDAE11D}"/>
              </a:ext>
            </a:extLst>
          </p:cNvPr>
          <p:cNvSpPr>
            <a:spLocks noGrp="1"/>
          </p:cNvSpPr>
          <p:nvPr>
            <p:ph type="subTitle" idx="1"/>
          </p:nvPr>
        </p:nvSpPr>
        <p:spPr>
          <a:xfrm>
            <a:off x="341604" y="1066800"/>
            <a:ext cx="8649996" cy="5334000"/>
          </a:xfrm>
        </p:spPr>
        <p:txBody>
          <a:bodyPr>
            <a:noAutofit/>
          </a:bodyPr>
          <a:lstStyle/>
          <a:p>
            <a:pPr marL="228600" indent="-228600">
              <a:spcBef>
                <a:spcPts val="0"/>
              </a:spcBef>
              <a:spcAft>
                <a:spcPts val="1200"/>
              </a:spcAft>
              <a:buClr>
                <a:schemeClr val="accent1">
                  <a:lumMod val="50000"/>
                </a:schemeClr>
              </a:buClr>
              <a:buFont typeface="Symbol" panose="05050102010706020507" pitchFamily="18" charset="2"/>
              <a:buChar char="-"/>
            </a:pPr>
            <a:r>
              <a:rPr lang="en-US" sz="26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Registered Mass Appraiser Presentations (4)</a:t>
            </a:r>
          </a:p>
          <a:p>
            <a:pPr marL="228600" indent="-228600">
              <a:spcBef>
                <a:spcPts val="0"/>
              </a:spcBef>
              <a:spcAft>
                <a:spcPts val="1200"/>
              </a:spcAft>
              <a:buClr>
                <a:schemeClr val="accent1">
                  <a:lumMod val="50000"/>
                </a:schemeClr>
              </a:buClr>
              <a:buFont typeface="Symbol" panose="05050102010706020507" pitchFamily="18" charset="2"/>
              <a:buChar char="-"/>
            </a:pPr>
            <a:r>
              <a:rPr lang="en-US" sz="26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RMA Change</a:t>
            </a:r>
          </a:p>
          <a:p>
            <a:pPr marL="228600" indent="-228600">
              <a:spcBef>
                <a:spcPts val="0"/>
              </a:spcBef>
              <a:spcAft>
                <a:spcPts val="1200"/>
              </a:spcAft>
              <a:buClr>
                <a:schemeClr val="accent1">
                  <a:lumMod val="50000"/>
                </a:schemeClr>
              </a:buClr>
              <a:buFont typeface="Symbol" panose="05050102010706020507" pitchFamily="18" charset="2"/>
              <a:buChar char="-"/>
            </a:pPr>
            <a:r>
              <a:rPr lang="en-US" sz="26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David Schemm, Farm Services Agency</a:t>
            </a:r>
          </a:p>
          <a:p>
            <a:pPr marL="228600" indent="-228600">
              <a:spcBef>
                <a:spcPts val="0"/>
              </a:spcBef>
              <a:spcAft>
                <a:spcPts val="1200"/>
              </a:spcAft>
              <a:buClr>
                <a:schemeClr val="accent1">
                  <a:lumMod val="50000"/>
                </a:schemeClr>
              </a:buClr>
              <a:buFont typeface="Symbol" panose="05050102010706020507" pitchFamily="18" charset="2"/>
              <a:buChar char="-"/>
            </a:pPr>
            <a:r>
              <a:rPr lang="en-US" sz="26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Legislative Division of Post Audit – Exemption Requirements</a:t>
            </a:r>
          </a:p>
          <a:p>
            <a:pPr marL="228600" indent="-228600">
              <a:spcBef>
                <a:spcPts val="0"/>
              </a:spcBef>
              <a:spcAft>
                <a:spcPts val="1200"/>
              </a:spcAft>
              <a:buClr>
                <a:schemeClr val="accent1">
                  <a:lumMod val="50000"/>
                </a:schemeClr>
              </a:buClr>
              <a:buFont typeface="Symbol" panose="05050102010706020507" pitchFamily="18" charset="2"/>
              <a:buChar char="-"/>
            </a:pPr>
            <a:r>
              <a:rPr lang="en-US" sz="26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Kristen Wheeler BOTA Updates</a:t>
            </a:r>
          </a:p>
          <a:p>
            <a:pPr marL="228600" indent="-228600">
              <a:spcBef>
                <a:spcPts val="0"/>
              </a:spcBef>
              <a:spcAft>
                <a:spcPts val="1200"/>
              </a:spcAft>
              <a:buClr>
                <a:schemeClr val="accent1">
                  <a:lumMod val="50000"/>
                </a:schemeClr>
              </a:buClr>
              <a:buFont typeface="Symbol" panose="05050102010706020507" pitchFamily="18" charset="2"/>
              <a:buChar char="-"/>
            </a:pPr>
            <a:r>
              <a:rPr lang="en-US" sz="26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Miscellaneous Updates</a:t>
            </a:r>
          </a:p>
          <a:p>
            <a:pPr marL="228600" indent="-228600">
              <a:spcBef>
                <a:spcPts val="0"/>
              </a:spcBef>
              <a:spcAft>
                <a:spcPts val="1200"/>
              </a:spcAft>
              <a:buClr>
                <a:schemeClr val="accent1">
                  <a:lumMod val="50000"/>
                </a:schemeClr>
              </a:buClr>
              <a:buFont typeface="Symbol" panose="05050102010706020507" pitchFamily="18" charset="2"/>
              <a:buChar char="-"/>
            </a:pPr>
            <a:r>
              <a:rPr lang="en-US" sz="26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Ag Use Update</a:t>
            </a:r>
          </a:p>
          <a:p>
            <a:pPr marL="228600" indent="-228600">
              <a:spcBef>
                <a:spcPts val="0"/>
              </a:spcBef>
              <a:spcAft>
                <a:spcPts val="1200"/>
              </a:spcAft>
              <a:buClr>
                <a:schemeClr val="accent1">
                  <a:lumMod val="50000"/>
                </a:schemeClr>
              </a:buClr>
              <a:buFont typeface="Symbol" panose="05050102010706020507" pitchFamily="18" charset="2"/>
              <a:buChar char="-"/>
            </a:pPr>
            <a:r>
              <a:rPr lang="en-US" sz="26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Legislative Summary Update</a:t>
            </a:r>
          </a:p>
          <a:p>
            <a:pPr marL="228600" indent="-228600">
              <a:spcBef>
                <a:spcPts val="0"/>
              </a:spcBef>
              <a:spcAft>
                <a:spcPts val="1200"/>
              </a:spcAft>
              <a:buClr>
                <a:schemeClr val="accent1">
                  <a:lumMod val="50000"/>
                </a:schemeClr>
              </a:buClr>
              <a:buFont typeface="Symbol" panose="05050102010706020507" pitchFamily="18" charset="2"/>
              <a:buChar char="-"/>
            </a:pPr>
            <a:r>
              <a:rPr lang="en-US" sz="26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CAMA Updates - Rae Schnacker</a:t>
            </a:r>
            <a:endParaRPr lang="en-US" sz="2600" i="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457200" indent="-457200">
              <a:spcBef>
                <a:spcPts val="0"/>
              </a:spcBef>
              <a:spcAft>
                <a:spcPts val="600"/>
              </a:spcAft>
              <a:buClr>
                <a:srgbClr val="0070C0"/>
              </a:buClr>
              <a:buFont typeface="Wingdings" panose="05000000000000000000" pitchFamily="2" charset="2"/>
              <a:buChar char="§"/>
            </a:pPr>
            <a:endParaRPr lang="en-US" sz="20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2" name="Subtitle 2">
            <a:extLst>
              <a:ext uri="{FF2B5EF4-FFF2-40B4-BE49-F238E27FC236}">
                <a16:creationId xmlns:a16="http://schemas.microsoft.com/office/drawing/2014/main" id="{1532E39D-33C5-EA26-0D29-6ADF1DF6AB5D}"/>
              </a:ext>
            </a:extLst>
          </p:cNvPr>
          <p:cNvSpPr txBox="1">
            <a:spLocks/>
          </p:cNvSpPr>
          <p:nvPr/>
        </p:nvSpPr>
        <p:spPr>
          <a:xfrm>
            <a:off x="341604" y="149860"/>
            <a:ext cx="8460785" cy="614680"/>
          </a:xfrm>
          <a:prstGeom prst="rect">
            <a:avLst/>
          </a:prstGeom>
        </p:spPr>
        <p:txBody>
          <a:bodyPr vert="horz" lIns="91440" tIns="45720" rIns="91440" bIns="45720" rtlCol="0" anchor="ctr">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algn="ctr" fontAlgn="auto">
              <a:spcBef>
                <a:spcPts val="0"/>
              </a:spcBef>
              <a:spcAft>
                <a:spcPts val="1800"/>
              </a:spcAft>
            </a:pPr>
            <a:r>
              <a:rPr lang="en-US" sz="36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rPr>
              <a:t>Tentative Agenda</a:t>
            </a:r>
            <a:endParaRPr lang="en-US" sz="3600" kern="100" dirty="0">
              <a:solidFill>
                <a:srgbClr val="FF0000"/>
              </a:solidFill>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8508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87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09EB87D7-56B9-00B2-6ACC-3E119EA41A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49162B2-E8CB-74D6-D20C-5F429D871B32}"/>
              </a:ext>
            </a:extLst>
          </p:cNvPr>
          <p:cNvSpPr>
            <a:spLocks noGrp="1"/>
          </p:cNvSpPr>
          <p:nvPr>
            <p:ph type="subTitle" idx="1"/>
          </p:nvPr>
        </p:nvSpPr>
        <p:spPr>
          <a:xfrm>
            <a:off x="341607" y="1066800"/>
            <a:ext cx="8761752" cy="5257800"/>
          </a:xfrm>
        </p:spPr>
        <p:txBody>
          <a:bodyPr>
            <a:noAutofit/>
          </a:bodyPr>
          <a:lstStyle/>
          <a:p>
            <a:pPr marL="342900" indent="-342900">
              <a:spcBef>
                <a:spcPts val="0"/>
              </a:spcBef>
              <a:spcAft>
                <a:spcPts val="1800"/>
              </a:spcAft>
              <a:buClr>
                <a:schemeClr val="bg2">
                  <a:lumMod val="75000"/>
                </a:schemeClr>
              </a:buClr>
              <a:buSzPct val="65000"/>
              <a:buFont typeface="Wingdings" panose="05000000000000000000" pitchFamily="2" charset="2"/>
              <a:buChar char="v"/>
            </a:pPr>
            <a:r>
              <a:rPr lang="en-US" sz="2600" dirty="0">
                <a:latin typeface="Times New Roman" panose="02020603050405020304" pitchFamily="18" charset="0"/>
                <a:cs typeface="Times New Roman" panose="02020603050405020304" pitchFamily="18" charset="0"/>
              </a:rPr>
              <a:t>New website – </a:t>
            </a:r>
            <a:r>
              <a:rPr lang="en-US" sz="2600" b="1" i="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www.kansas.gov/bota</a:t>
            </a:r>
            <a:endParaRPr lang="en-US" sz="2600" b="1" i="1" dirty="0">
              <a:latin typeface="Times New Roman" panose="02020603050405020304" pitchFamily="18" charset="0"/>
              <a:cs typeface="Times New Roman" panose="02020603050405020304" pitchFamily="18" charset="0"/>
            </a:endParaRPr>
          </a:p>
          <a:p>
            <a:pPr marL="342900" indent="-342900">
              <a:spcBef>
                <a:spcPts val="0"/>
              </a:spcBef>
              <a:spcAft>
                <a:spcPts val="1800"/>
              </a:spcAft>
              <a:buClr>
                <a:schemeClr val="bg2">
                  <a:lumMod val="75000"/>
                </a:schemeClr>
              </a:buClr>
              <a:buSzPct val="65000"/>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Lot of the same content but a more easily accessible</a:t>
            </a:r>
          </a:p>
          <a:p>
            <a:pPr marL="342900" indent="-342900">
              <a:spcBef>
                <a:spcPts val="0"/>
              </a:spcBef>
              <a:spcAft>
                <a:spcPts val="1800"/>
              </a:spcAft>
              <a:buClr>
                <a:schemeClr val="bg2">
                  <a:lumMod val="75000"/>
                </a:schemeClr>
              </a:buClr>
              <a:buSzPct val="65000"/>
              <a:buFont typeface="Wingdings" panose="05000000000000000000" pitchFamily="2" charset="2"/>
              <a:buChar char="v"/>
            </a:pPr>
            <a:r>
              <a:rPr lang="en-US" sz="2600" dirty="0">
                <a:latin typeface="Times New Roman" panose="02020603050405020304" pitchFamily="18" charset="0"/>
                <a:cs typeface="Times New Roman" panose="02020603050405020304" pitchFamily="18" charset="0"/>
              </a:rPr>
              <a:t>Developing </a:t>
            </a:r>
            <a:r>
              <a:rPr lang="en-US" sz="2600" b="1" i="1" dirty="0">
                <a:latin typeface="Times New Roman" panose="02020603050405020304" pitchFamily="18" charset="0"/>
                <a:cs typeface="Times New Roman" panose="02020603050405020304" pitchFamily="18" charset="0"/>
              </a:rPr>
              <a:t>Content Management System</a:t>
            </a:r>
          </a:p>
          <a:p>
            <a:pPr marL="342900" indent="-342900">
              <a:spcBef>
                <a:spcPts val="0"/>
              </a:spcBef>
              <a:spcAft>
                <a:spcPts val="1800"/>
              </a:spcAft>
              <a:buClr>
                <a:schemeClr val="bg2">
                  <a:lumMod val="75000"/>
                </a:schemeClr>
              </a:buClr>
              <a:buSzPct val="65000"/>
              <a:buFont typeface="Wingdings" panose="05000000000000000000" pitchFamily="2" charset="2"/>
              <a:buChar char="v"/>
            </a:pPr>
            <a:r>
              <a:rPr lang="en-US" sz="2600" dirty="0">
                <a:latin typeface="Times New Roman" panose="02020603050405020304" pitchFamily="18" charset="0"/>
                <a:cs typeface="Times New Roman" panose="02020603050405020304" pitchFamily="18" charset="0"/>
              </a:rPr>
              <a:t>Currently creating forms and back-end processes </a:t>
            </a:r>
          </a:p>
          <a:p>
            <a:pPr marL="342900" indent="-342900">
              <a:spcBef>
                <a:spcPts val="0"/>
              </a:spcBef>
              <a:spcAft>
                <a:spcPts val="1800"/>
              </a:spcAft>
              <a:buClr>
                <a:schemeClr val="bg2">
                  <a:lumMod val="75000"/>
                </a:schemeClr>
              </a:buClr>
              <a:buSzPct val="65000"/>
              <a:buFont typeface="Wingdings" panose="05000000000000000000" pitchFamily="2" charset="2"/>
              <a:buChar char="v"/>
            </a:pPr>
            <a:r>
              <a:rPr lang="en-US" sz="2600" dirty="0">
                <a:latin typeface="Times New Roman" panose="02020603050405020304" pitchFamily="18" charset="0"/>
                <a:cs typeface="Times New Roman" panose="02020603050405020304" pitchFamily="18" charset="0"/>
              </a:rPr>
              <a:t>One goal is to </a:t>
            </a:r>
            <a:r>
              <a:rPr lang="en-US" sz="2600" b="1" i="1" dirty="0">
                <a:latin typeface="Times New Roman" panose="02020603050405020304" pitchFamily="18" charset="0"/>
                <a:cs typeface="Times New Roman" panose="02020603050405020304" pitchFamily="18" charset="0"/>
              </a:rPr>
              <a:t>allow taxpayers to submit/pay for appeals through online forms</a:t>
            </a:r>
          </a:p>
          <a:p>
            <a:pPr marL="342900" indent="-342900">
              <a:spcBef>
                <a:spcPts val="0"/>
              </a:spcBef>
              <a:spcAft>
                <a:spcPts val="1800"/>
              </a:spcAft>
              <a:buClr>
                <a:schemeClr val="bg2">
                  <a:lumMod val="75000"/>
                </a:schemeClr>
              </a:buClr>
              <a:buSzPct val="65000"/>
              <a:buFont typeface="Wingdings" panose="05000000000000000000" pitchFamily="2" charset="2"/>
              <a:buChar char="v"/>
            </a:pPr>
            <a:r>
              <a:rPr lang="en-US" sz="2600" dirty="0">
                <a:latin typeface="Times New Roman" panose="02020603050405020304" pitchFamily="18" charset="0"/>
                <a:cs typeface="Times New Roman" panose="02020603050405020304" pitchFamily="18" charset="0"/>
              </a:rPr>
              <a:t>County BOTA form alignment will be helpful</a:t>
            </a:r>
          </a:p>
          <a:p>
            <a:pPr marL="342900" indent="-342900">
              <a:spcBef>
                <a:spcPts val="0"/>
              </a:spcBef>
              <a:spcAft>
                <a:spcPts val="1800"/>
              </a:spcAft>
              <a:buClr>
                <a:schemeClr val="bg2">
                  <a:lumMod val="75000"/>
                </a:schemeClr>
              </a:buClr>
              <a:buSzPct val="65000"/>
              <a:buFont typeface="Wingdings" panose="05000000000000000000" pitchFamily="2" charset="2"/>
              <a:buChar char="v"/>
            </a:pPr>
            <a:r>
              <a:rPr lang="en-US" sz="2600" dirty="0">
                <a:latin typeface="Times New Roman" panose="02020603050405020304" pitchFamily="18" charset="0"/>
                <a:cs typeface="Times New Roman" panose="02020603050405020304" pitchFamily="18" charset="0"/>
              </a:rPr>
              <a:t>Will work with PVD on demo for County Appraisers </a:t>
            </a:r>
          </a:p>
          <a:p>
            <a:pPr marL="457200" indent="-457200">
              <a:spcBef>
                <a:spcPts val="0"/>
              </a:spcBef>
              <a:spcAft>
                <a:spcPts val="600"/>
              </a:spcAft>
              <a:buClr>
                <a:srgbClr val="0070C0"/>
              </a:buClr>
              <a:buFont typeface="Wingdings" panose="05000000000000000000" pitchFamily="2" charset="2"/>
              <a:buChar char="§"/>
            </a:pPr>
            <a:endParaRPr lang="en-US" sz="20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2" name="Subtitle 2">
            <a:extLst>
              <a:ext uri="{FF2B5EF4-FFF2-40B4-BE49-F238E27FC236}">
                <a16:creationId xmlns:a16="http://schemas.microsoft.com/office/drawing/2014/main" id="{CB1C22FD-B083-CB53-8BB1-EE5E387A7433}"/>
              </a:ext>
            </a:extLst>
          </p:cNvPr>
          <p:cNvSpPr txBox="1">
            <a:spLocks/>
          </p:cNvSpPr>
          <p:nvPr/>
        </p:nvSpPr>
        <p:spPr>
          <a:xfrm>
            <a:off x="60960" y="152400"/>
            <a:ext cx="8761752" cy="533400"/>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fontAlgn="auto">
              <a:spcBef>
                <a:spcPts val="0"/>
              </a:spcBef>
              <a:spcAft>
                <a:spcPts val="600"/>
              </a:spcAft>
              <a:buClr>
                <a:srgbClr val="0070C0"/>
              </a:buClr>
            </a:pPr>
            <a:r>
              <a:rPr lang="en-US" sz="36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rPr>
              <a:t>Board of Tax Appeals</a:t>
            </a:r>
          </a:p>
        </p:txBody>
      </p:sp>
    </p:spTree>
    <p:extLst>
      <p:ext uri="{BB962C8B-B14F-4D97-AF65-F5344CB8AC3E}">
        <p14:creationId xmlns:p14="http://schemas.microsoft.com/office/powerpoint/2010/main" val="1474104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87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35282C1F-6C56-FB99-0B21-192F59AE861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94F9CB9-0BDC-1385-33B7-907E8F082C0D}"/>
              </a:ext>
            </a:extLst>
          </p:cNvPr>
          <p:cNvSpPr>
            <a:spLocks noGrp="1"/>
          </p:cNvSpPr>
          <p:nvPr>
            <p:ph type="subTitle" idx="1"/>
          </p:nvPr>
        </p:nvSpPr>
        <p:spPr>
          <a:xfrm>
            <a:off x="361927" y="1219200"/>
            <a:ext cx="8460785" cy="5029200"/>
          </a:xfrm>
        </p:spPr>
        <p:txBody>
          <a:bodyPr>
            <a:noAutofit/>
          </a:bodyPr>
          <a:lstStyle/>
          <a:p>
            <a:pPr marL="342900" indent="-342900">
              <a:spcBef>
                <a:spcPts val="0"/>
              </a:spcBef>
              <a:spcAft>
                <a:spcPts val="1800"/>
              </a:spcAft>
              <a:buClr>
                <a:schemeClr val="bg2">
                  <a:lumMod val="75000"/>
                </a:schemeClr>
              </a:buClr>
              <a:buSzPct val="65000"/>
              <a:buFont typeface="Wingdings" panose="05000000000000000000" pitchFamily="2" charset="2"/>
              <a:buChar char="v"/>
            </a:pPr>
            <a:r>
              <a:rPr lang="en-US" sz="2500" dirty="0">
                <a:latin typeface="Times New Roman" panose="02020603050405020304" pitchFamily="18" charset="0"/>
                <a:cs typeface="Times New Roman" panose="02020603050405020304" pitchFamily="18" charset="0"/>
              </a:rPr>
              <a:t>Third parties (county appraisers/taxpayers) portal access</a:t>
            </a:r>
          </a:p>
          <a:p>
            <a:pPr marL="342900" indent="-342900">
              <a:spcBef>
                <a:spcPts val="0"/>
              </a:spcBef>
              <a:spcAft>
                <a:spcPts val="1800"/>
              </a:spcAft>
              <a:buClr>
                <a:schemeClr val="bg2">
                  <a:lumMod val="75000"/>
                </a:schemeClr>
              </a:buClr>
              <a:buSzPct val="65000"/>
              <a:buFont typeface="Wingdings" panose="05000000000000000000" pitchFamily="2" charset="2"/>
              <a:buChar char="v"/>
            </a:pPr>
            <a:r>
              <a:rPr lang="en-US" sz="2500" dirty="0">
                <a:latin typeface="Times New Roman" panose="02020603050405020304" pitchFamily="18" charset="0"/>
                <a:cs typeface="Times New Roman" panose="02020603050405020304" pitchFamily="18" charset="0"/>
              </a:rPr>
              <a:t>Verifying through another account (google, outlook account) possible</a:t>
            </a:r>
          </a:p>
          <a:p>
            <a:pPr marL="342900" indent="-342900">
              <a:spcBef>
                <a:spcPts val="0"/>
              </a:spcBef>
              <a:spcAft>
                <a:spcPts val="1800"/>
              </a:spcAft>
              <a:buClr>
                <a:schemeClr val="bg2">
                  <a:lumMod val="75000"/>
                </a:schemeClr>
              </a:buClr>
              <a:buSzPct val="65000"/>
              <a:buFont typeface="Wingdings" panose="05000000000000000000" pitchFamily="2" charset="2"/>
              <a:buChar char="v"/>
            </a:pPr>
            <a:r>
              <a:rPr lang="en-US" sz="2500" dirty="0">
                <a:latin typeface="Times New Roman" panose="02020603050405020304" pitchFamily="18" charset="0"/>
                <a:cs typeface="Times New Roman" panose="02020603050405020304" pitchFamily="18" charset="0"/>
              </a:rPr>
              <a:t>Also looking into </a:t>
            </a:r>
            <a:r>
              <a:rPr lang="en-US" sz="2500" b="1" i="1" dirty="0">
                <a:latin typeface="Times New Roman" panose="02020603050405020304" pitchFamily="18" charset="0"/>
                <a:cs typeface="Times New Roman" panose="02020603050405020304" pitchFamily="18" charset="0"/>
              </a:rPr>
              <a:t>creating user specific accounts </a:t>
            </a:r>
            <a:r>
              <a:rPr lang="en-US" sz="2500" dirty="0">
                <a:latin typeface="Times New Roman" panose="02020603050405020304" pitchFamily="18" charset="0"/>
                <a:cs typeface="Times New Roman" panose="02020603050405020304" pitchFamily="18" charset="0"/>
              </a:rPr>
              <a:t>for county appraisers, attorneys and tax representatives with multiple clients</a:t>
            </a:r>
          </a:p>
          <a:p>
            <a:pPr marL="346075" indent="-346075">
              <a:spcBef>
                <a:spcPts val="0"/>
              </a:spcBef>
              <a:spcAft>
                <a:spcPts val="1800"/>
              </a:spcAft>
              <a:buClr>
                <a:schemeClr val="bg2">
                  <a:lumMod val="75000"/>
                </a:schemeClr>
              </a:buClr>
              <a:buSzPct val="60000"/>
              <a:buFont typeface="Wingdings" panose="05000000000000000000" pitchFamily="2" charset="2"/>
              <a:buChar char="v"/>
            </a:pPr>
            <a:r>
              <a:rPr lang="en-US" sz="2500" dirty="0">
                <a:latin typeface="Times New Roman" panose="02020603050405020304" pitchFamily="18" charset="0"/>
                <a:cs typeface="Times New Roman" panose="02020603050405020304" pitchFamily="18" charset="0"/>
              </a:rPr>
              <a:t>Appraisers can still access the hearing calendar</a:t>
            </a:r>
          </a:p>
          <a:p>
            <a:pPr marL="346075" indent="-346075">
              <a:spcBef>
                <a:spcPts val="0"/>
              </a:spcBef>
              <a:spcAft>
                <a:spcPts val="1800"/>
              </a:spcAft>
              <a:buClr>
                <a:schemeClr val="bg2">
                  <a:lumMod val="75000"/>
                </a:schemeClr>
              </a:buClr>
              <a:buSzPct val="60000"/>
              <a:buFont typeface="Wingdings" panose="05000000000000000000" pitchFamily="2" charset="2"/>
              <a:buChar char="v"/>
            </a:pPr>
            <a:r>
              <a:rPr lang="en-US" sz="2500" dirty="0">
                <a:latin typeface="Times New Roman" panose="02020603050405020304" pitchFamily="18" charset="0"/>
                <a:cs typeface="Times New Roman" panose="02020603050405020304" pitchFamily="18" charset="0"/>
              </a:rPr>
              <a:t>Want to expand the self-help resources and is open to any website suggestions</a:t>
            </a:r>
            <a:endParaRPr lang="en-US" sz="25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2" name="Subtitle 2">
            <a:extLst>
              <a:ext uri="{FF2B5EF4-FFF2-40B4-BE49-F238E27FC236}">
                <a16:creationId xmlns:a16="http://schemas.microsoft.com/office/drawing/2014/main" id="{8BB8C7E2-1054-6FD2-92CA-CB6459911786}"/>
              </a:ext>
            </a:extLst>
          </p:cNvPr>
          <p:cNvSpPr txBox="1">
            <a:spLocks/>
          </p:cNvSpPr>
          <p:nvPr/>
        </p:nvSpPr>
        <p:spPr>
          <a:xfrm>
            <a:off x="60960" y="152400"/>
            <a:ext cx="8761752" cy="533400"/>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fontAlgn="auto">
              <a:spcBef>
                <a:spcPts val="0"/>
              </a:spcBef>
              <a:spcAft>
                <a:spcPts val="600"/>
              </a:spcAft>
              <a:buClr>
                <a:srgbClr val="0070C0"/>
              </a:buClr>
            </a:pPr>
            <a:r>
              <a:rPr lang="en-US" sz="32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rPr>
              <a:t>Board of Tax Appeals</a:t>
            </a:r>
          </a:p>
        </p:txBody>
      </p:sp>
    </p:spTree>
    <p:extLst>
      <p:ext uri="{BB962C8B-B14F-4D97-AF65-F5344CB8AC3E}">
        <p14:creationId xmlns:p14="http://schemas.microsoft.com/office/powerpoint/2010/main" val="1410037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81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70E3319E-66F8-708A-5DEE-C4094E26898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016F950-4469-F408-A1BA-1BDF3CC808B4}"/>
              </a:ext>
            </a:extLst>
          </p:cNvPr>
          <p:cNvSpPr>
            <a:spLocks noGrp="1"/>
          </p:cNvSpPr>
          <p:nvPr>
            <p:ph type="subTitle" idx="1"/>
          </p:nvPr>
        </p:nvSpPr>
        <p:spPr>
          <a:xfrm>
            <a:off x="381000" y="1143000"/>
            <a:ext cx="8573793" cy="5257800"/>
          </a:xfrm>
        </p:spPr>
        <p:txBody>
          <a:bodyPr>
            <a:noAutofit/>
          </a:bodyPr>
          <a:lstStyle/>
          <a:p>
            <a:pPr marL="233363" indent="-233363">
              <a:spcBef>
                <a:spcPts val="0"/>
              </a:spcBef>
              <a:spcAft>
                <a:spcPts val="3000"/>
              </a:spcAft>
              <a:buClr>
                <a:srgbClr val="0070C0"/>
              </a:buClr>
              <a:buFont typeface="Wingdings" panose="05000000000000000000" pitchFamily="2" charset="2"/>
              <a:buChar char="§"/>
            </a:pPr>
            <a:r>
              <a:rPr lang="en-US" sz="2800" kern="100" dirty="0">
                <a:latin typeface="Times New Roman" panose="02020603050405020304" pitchFamily="18" charset="0"/>
                <a:ea typeface="Aptos" panose="020B0004020202020204" pitchFamily="34" charset="0"/>
                <a:cs typeface="Times New Roman" panose="02020603050405020304" pitchFamily="18" charset="0"/>
              </a:rPr>
              <a:t>Legislative Summary Memo</a:t>
            </a:r>
          </a:p>
          <a:p>
            <a:pPr marL="233363" indent="-233363">
              <a:spcBef>
                <a:spcPts val="0"/>
              </a:spcBef>
              <a:spcAft>
                <a:spcPts val="3000"/>
              </a:spcAft>
              <a:buClr>
                <a:srgbClr val="0070C0"/>
              </a:buClr>
              <a:buFont typeface="Wingdings" panose="05000000000000000000" pitchFamily="2" charset="2"/>
              <a:buChar char="§"/>
            </a:pPr>
            <a:r>
              <a:rPr lang="en-US" sz="2800" kern="100" dirty="0">
                <a:latin typeface="Times New Roman" panose="02020603050405020304" pitchFamily="18" charset="0"/>
                <a:ea typeface="Aptos" panose="020B0004020202020204" pitchFamily="34" charset="0"/>
                <a:cs typeface="Times New Roman" panose="02020603050405020304" pitchFamily="18" charset="0"/>
              </a:rPr>
              <a:t>Interest Rate Memo</a:t>
            </a:r>
          </a:p>
          <a:p>
            <a:pPr marL="233363" indent="-233363">
              <a:spcBef>
                <a:spcPts val="0"/>
              </a:spcBef>
              <a:spcAft>
                <a:spcPts val="3000"/>
              </a:spcAft>
              <a:buClr>
                <a:srgbClr val="0070C0"/>
              </a:buClr>
              <a:buFont typeface="Wingdings" panose="05000000000000000000" pitchFamily="2" charset="2"/>
              <a:buChar char="§"/>
            </a:pPr>
            <a:r>
              <a:rPr lang="en-US" sz="2800" dirty="0">
                <a:latin typeface="Times New Roman" panose="02020603050405020304" pitchFamily="18" charset="0"/>
                <a:ea typeface="Arial" panose="020B0604020202020204" pitchFamily="34" charset="0"/>
                <a:cs typeface="Times New Roman" panose="02020603050405020304" pitchFamily="18" charset="0"/>
              </a:rPr>
              <a:t>Res School Levy Exemption remains at $75,000</a:t>
            </a:r>
            <a:endParaRPr lang="en-US" sz="2800" kern="100" dirty="0">
              <a:latin typeface="Times New Roman" panose="02020603050405020304" pitchFamily="18" charset="0"/>
              <a:ea typeface="Aptos" panose="020B0004020202020204" pitchFamily="34" charset="0"/>
              <a:cs typeface="Times New Roman" panose="02020603050405020304" pitchFamily="18" charset="0"/>
            </a:endParaRPr>
          </a:p>
          <a:p>
            <a:pPr marL="233363" indent="-233363">
              <a:spcBef>
                <a:spcPts val="0"/>
              </a:spcBef>
              <a:spcAft>
                <a:spcPts val="3000"/>
              </a:spcAft>
              <a:buClr>
                <a:srgbClr val="0070C0"/>
              </a:buClr>
              <a:buFont typeface="Wingdings" panose="05000000000000000000" pitchFamily="2" charset="2"/>
              <a:buChar char="§"/>
            </a:pPr>
            <a:r>
              <a:rPr lang="en-US" sz="2800" kern="100" dirty="0">
                <a:latin typeface="Times New Roman" panose="02020603050405020304" pitchFamily="18" charset="0"/>
                <a:ea typeface="Aptos" panose="020B0004020202020204" pitchFamily="34" charset="0"/>
                <a:cs typeface="Times New Roman" panose="02020603050405020304" pitchFamily="18" charset="0"/>
              </a:rPr>
              <a:t>Data Center Questions</a:t>
            </a:r>
          </a:p>
          <a:p>
            <a:pPr marL="233363" indent="-233363">
              <a:spcBef>
                <a:spcPts val="0"/>
              </a:spcBef>
              <a:spcAft>
                <a:spcPts val="3000"/>
              </a:spcAft>
              <a:buClr>
                <a:srgbClr val="0070C0"/>
              </a:buClr>
              <a:buFont typeface="Wingdings" panose="05000000000000000000" pitchFamily="2" charset="2"/>
              <a:buChar char="§"/>
            </a:pPr>
            <a:r>
              <a:rPr lang="en-US" sz="2800" kern="100" dirty="0">
                <a:latin typeface="Times New Roman" panose="02020603050405020304" pitchFamily="18" charset="0"/>
                <a:ea typeface="Aptos" panose="020B0004020202020204" pitchFamily="34" charset="0"/>
                <a:cs typeface="Times New Roman" panose="02020603050405020304" pitchFamily="18" charset="0"/>
              </a:rPr>
              <a:t>Renewable Energy Repower Questions</a:t>
            </a:r>
          </a:p>
          <a:p>
            <a:pPr marL="233363" indent="-233363">
              <a:spcBef>
                <a:spcPts val="0"/>
              </a:spcBef>
              <a:spcAft>
                <a:spcPts val="3000"/>
              </a:spcAft>
              <a:buClr>
                <a:srgbClr val="0070C0"/>
              </a:buClr>
              <a:buFont typeface="Wingdings" panose="05000000000000000000" pitchFamily="2" charset="2"/>
              <a:buChar char="§"/>
            </a:pPr>
            <a:r>
              <a:rPr lang="en-US" sz="2800" dirty="0">
                <a:latin typeface="Times New Roman" panose="02020603050405020304" pitchFamily="18" charset="0"/>
                <a:ea typeface="Arial" panose="020B0604020202020204" pitchFamily="34" charset="0"/>
                <a:cs typeface="Times New Roman" panose="02020603050405020304" pitchFamily="18" charset="0"/>
              </a:rPr>
              <a:t>Assessment Connect</a:t>
            </a:r>
          </a:p>
          <a:p>
            <a:pPr marL="233363" indent="-233363">
              <a:spcBef>
                <a:spcPts val="0"/>
              </a:spcBef>
              <a:spcAft>
                <a:spcPts val="600"/>
              </a:spcAft>
              <a:buClr>
                <a:srgbClr val="0070C0"/>
              </a:buClr>
              <a:buFont typeface="Wingdings" panose="05000000000000000000" pitchFamily="2" charset="2"/>
              <a:buChar char="§"/>
            </a:pP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marL="457200" indent="-457200">
              <a:spcBef>
                <a:spcPts val="0"/>
              </a:spcBef>
              <a:spcAft>
                <a:spcPts val="600"/>
              </a:spcAft>
              <a:buClr>
                <a:srgbClr val="0070C0"/>
              </a:buClr>
              <a:buFont typeface="Wingdings" panose="05000000000000000000" pitchFamily="2" charset="2"/>
              <a:buChar char="§"/>
            </a:pPr>
            <a:endParaRPr lang="en-US" sz="2800" kern="100" dirty="0">
              <a:latin typeface="Times New Roman" panose="02020603050405020304" pitchFamily="18" charset="0"/>
              <a:ea typeface="Aptos" panose="020B0004020202020204" pitchFamily="34" charset="0"/>
              <a:cs typeface="Times New Roman" panose="02020603050405020304" pitchFamily="18" charset="0"/>
            </a:endParaRPr>
          </a:p>
          <a:p>
            <a:pPr marL="457200" indent="-457200">
              <a:spcBef>
                <a:spcPts val="0"/>
              </a:spcBef>
              <a:spcAft>
                <a:spcPts val="600"/>
              </a:spcAft>
              <a:buClr>
                <a:srgbClr val="0070C0"/>
              </a:buClr>
              <a:buFont typeface="Wingdings" panose="05000000000000000000" pitchFamily="2" charset="2"/>
              <a:buChar char="§"/>
            </a:pPr>
            <a:endParaRPr lang="en-US" sz="28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2" name="Subtitle 2">
            <a:extLst>
              <a:ext uri="{FF2B5EF4-FFF2-40B4-BE49-F238E27FC236}">
                <a16:creationId xmlns:a16="http://schemas.microsoft.com/office/drawing/2014/main" id="{855A65E2-ACBF-9DD3-3694-A6C0364DDE3F}"/>
              </a:ext>
            </a:extLst>
          </p:cNvPr>
          <p:cNvSpPr txBox="1">
            <a:spLocks/>
          </p:cNvSpPr>
          <p:nvPr/>
        </p:nvSpPr>
        <p:spPr>
          <a:xfrm>
            <a:off x="285103" y="152400"/>
            <a:ext cx="8573793" cy="609600"/>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marL="0" marR="0" lvl="0" indent="0" algn="ctr" defTabSz="342900" rtl="0" eaLnBrk="1" fontAlgn="auto" latinLnBrk="0" hangingPunct="1">
              <a:lnSpc>
                <a:spcPct val="100000"/>
              </a:lnSpc>
              <a:spcBef>
                <a:spcPts val="0"/>
              </a:spcBef>
              <a:spcAft>
                <a:spcPts val="1800"/>
              </a:spcAft>
              <a:buClr>
                <a:prstClr val="white"/>
              </a:buClr>
              <a:buSzPct val="80000"/>
              <a:buFont typeface="Wingdings 3" panose="05040102010807070707" pitchFamily="18" charset="2"/>
              <a:buNone/>
              <a:tabLst/>
              <a:defRPr/>
            </a:pPr>
            <a:r>
              <a:rPr kumimoji="0" lang="en-US" sz="3600" b="1" u="none" strike="noStrike" kern="100" cap="none" spc="0" normalizeH="0" baseline="0" noProof="0" dirty="0">
                <a:ln>
                  <a:noFill/>
                </a:ln>
                <a:solidFill>
                  <a:schemeClr val="accent1">
                    <a:lumMod val="50000"/>
                  </a:schemeClr>
                </a:solidFill>
                <a:effectLst/>
                <a:uLnTx/>
                <a:uFillTx/>
                <a:latin typeface="Times New Roman" panose="02020603050405020304" pitchFamily="18" charset="0"/>
                <a:ea typeface="Aptos" panose="020B0004020202020204" pitchFamily="34" charset="0"/>
                <a:cs typeface="Times New Roman" panose="02020603050405020304" pitchFamily="18" charset="0"/>
              </a:rPr>
              <a:t>Miscellaneous </a:t>
            </a:r>
            <a:r>
              <a:rPr lang="en-US" sz="3600" b="1"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rPr>
              <a:t>Updates</a:t>
            </a:r>
            <a:endParaRPr kumimoji="0" lang="en-US" sz="2000" b="0" i="0" u="none" strike="noStrike" kern="100" cap="none" spc="0" normalizeH="0" baseline="0" noProof="0" dirty="0">
              <a:ln>
                <a:noFill/>
              </a:ln>
              <a:solidFill>
                <a:schemeClr val="accent1">
                  <a:lumMod val="50000"/>
                </a:schemeClr>
              </a:solidFill>
              <a:effectLst/>
              <a:uLnTx/>
              <a:uFillTx/>
              <a:latin typeface="Times New Roman" panose="02020603050405020304" pitchFamily="18" charset="0"/>
              <a:ea typeface="Aptos" panose="020B0004020202020204" pitchFamily="34" charset="0"/>
              <a:cs typeface="Times New Roman" panose="02020603050405020304" pitchFamily="18" charset="0"/>
            </a:endParaRPr>
          </a:p>
          <a:p>
            <a:pPr marL="0" marR="0" lvl="0" indent="0" algn="l" defTabSz="342900" rtl="0" eaLnBrk="1" fontAlgn="auto" latinLnBrk="0" hangingPunct="1">
              <a:lnSpc>
                <a:spcPct val="100000"/>
              </a:lnSpc>
              <a:spcBef>
                <a:spcPts val="0"/>
              </a:spcBef>
              <a:spcAft>
                <a:spcPts val="600"/>
              </a:spcAft>
              <a:buClr>
                <a:srgbClr val="0070C0"/>
              </a:buClr>
              <a:buSzPct val="80000"/>
              <a:buFont typeface="Wingdings 3" panose="05040102010807070707" pitchFamily="18" charset="2"/>
              <a:buNone/>
              <a:tabLst/>
              <a:defRPr/>
            </a:pPr>
            <a:r>
              <a:rPr kumimoji="0" lang="en-US" sz="2000" b="0" i="0" u="none" strike="noStrike" kern="100" cap="none" spc="0" normalizeH="0" baseline="0" noProof="0" dirty="0">
                <a:ln>
                  <a:noFill/>
                </a:ln>
                <a:solidFill>
                  <a:schemeClr val="accent1">
                    <a:lumMod val="50000"/>
                  </a:schemeClr>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3253368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81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FCB703C7-4B06-CBB8-CC33-D35D82A7512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03C44D7-C53B-5BA1-62DE-41B731B4070D}"/>
              </a:ext>
            </a:extLst>
          </p:cNvPr>
          <p:cNvSpPr>
            <a:spLocks noGrp="1"/>
          </p:cNvSpPr>
          <p:nvPr>
            <p:ph type="subTitle" idx="1"/>
          </p:nvPr>
        </p:nvSpPr>
        <p:spPr>
          <a:xfrm>
            <a:off x="381000" y="990600"/>
            <a:ext cx="8573793" cy="5410200"/>
          </a:xfrm>
        </p:spPr>
        <p:txBody>
          <a:bodyPr>
            <a:noAutofit/>
          </a:bodyPr>
          <a:lstStyle/>
          <a:p>
            <a:pPr marL="233363" indent="-233363">
              <a:spcBef>
                <a:spcPts val="0"/>
              </a:spcBef>
              <a:spcAft>
                <a:spcPts val="3000"/>
              </a:spcAft>
              <a:buClr>
                <a:srgbClr val="0070C0"/>
              </a:buClr>
              <a:buFont typeface="Wingdings" panose="05000000000000000000" pitchFamily="2" charset="2"/>
              <a:buChar char="§"/>
            </a:pPr>
            <a:r>
              <a:rPr lang="en-US" sz="2600" dirty="0">
                <a:latin typeface="Times New Roman" panose="02020603050405020304" pitchFamily="18" charset="0"/>
                <a:ea typeface="Arial" panose="020B0604020202020204" pitchFamily="34" charset="0"/>
                <a:cs typeface="Times New Roman" panose="02020603050405020304" pitchFamily="18" charset="0"/>
              </a:rPr>
              <a:t>Appeal Guides on PVD website</a:t>
            </a:r>
          </a:p>
          <a:p>
            <a:pPr marL="233363" indent="-233363">
              <a:spcBef>
                <a:spcPts val="0"/>
              </a:spcBef>
              <a:spcAft>
                <a:spcPts val="3000"/>
              </a:spcAft>
              <a:buClr>
                <a:srgbClr val="0070C0"/>
              </a:buClr>
              <a:buFont typeface="Wingdings" panose="05000000000000000000" pitchFamily="2" charset="2"/>
              <a:buChar char="§"/>
            </a:pPr>
            <a:r>
              <a:rPr lang="en-US" sz="2600" dirty="0">
                <a:latin typeface="Times New Roman" panose="02020603050405020304" pitchFamily="18" charset="0"/>
                <a:ea typeface="Arial" panose="020B0604020202020204" pitchFamily="34" charset="0"/>
                <a:cs typeface="Times New Roman" panose="02020603050405020304" pitchFamily="18" charset="0"/>
              </a:rPr>
              <a:t>Appeal Pamphlets</a:t>
            </a:r>
          </a:p>
          <a:p>
            <a:pPr marL="233363" indent="-233363">
              <a:spcBef>
                <a:spcPts val="0"/>
              </a:spcBef>
              <a:spcAft>
                <a:spcPts val="3000"/>
              </a:spcAft>
              <a:buClr>
                <a:srgbClr val="0070C0"/>
              </a:buClr>
              <a:buFont typeface="Wingdings" panose="05000000000000000000" pitchFamily="2" charset="2"/>
              <a:buChar char="§"/>
            </a:pPr>
            <a:r>
              <a:rPr lang="en-US" sz="2600" dirty="0">
                <a:latin typeface="Times New Roman" panose="02020603050405020304" pitchFamily="18" charset="0"/>
                <a:ea typeface="Arial" panose="020B0604020202020204" pitchFamily="34" charset="0"/>
                <a:cs typeface="Times New Roman" panose="02020603050405020304" pitchFamily="18" charset="0"/>
              </a:rPr>
              <a:t>Appeal Flowcharts</a:t>
            </a:r>
          </a:p>
          <a:p>
            <a:pPr marL="233363" indent="-233363">
              <a:spcBef>
                <a:spcPts val="0"/>
              </a:spcBef>
              <a:spcAft>
                <a:spcPts val="3000"/>
              </a:spcAft>
              <a:buClr>
                <a:srgbClr val="0070C0"/>
              </a:buClr>
              <a:buFont typeface="Wingdings" panose="05000000000000000000" pitchFamily="2" charset="2"/>
              <a:buChar char="§"/>
            </a:pPr>
            <a:r>
              <a:rPr lang="en-US" sz="2600" kern="100" dirty="0">
                <a:latin typeface="Times New Roman" panose="02020603050405020304" pitchFamily="18" charset="0"/>
                <a:ea typeface="Aptos" panose="020B0004020202020204" pitchFamily="34" charset="0"/>
                <a:cs typeface="Times New Roman" panose="02020603050405020304" pitchFamily="18" charset="0"/>
              </a:rPr>
              <a:t>PILOTS &amp; Contribution/Donations – LPA Audit</a:t>
            </a:r>
            <a:endParaRPr lang="en-US" sz="2600" dirty="0">
              <a:latin typeface="Times New Roman" panose="02020603050405020304" pitchFamily="18" charset="0"/>
              <a:ea typeface="Arial" panose="020B0604020202020204" pitchFamily="34" charset="0"/>
              <a:cs typeface="Times New Roman" panose="02020603050405020304" pitchFamily="18" charset="0"/>
            </a:endParaRPr>
          </a:p>
          <a:p>
            <a:pPr marL="233363" indent="-233363">
              <a:spcBef>
                <a:spcPts val="0"/>
              </a:spcBef>
              <a:spcAft>
                <a:spcPts val="3000"/>
              </a:spcAft>
              <a:buClr>
                <a:srgbClr val="0070C0"/>
              </a:buClr>
              <a:buFont typeface="Wingdings" panose="05000000000000000000" pitchFamily="2" charset="2"/>
              <a:buChar char="§"/>
            </a:pPr>
            <a:r>
              <a:rPr lang="en-US" sz="2600" dirty="0">
                <a:latin typeface="Times New Roman" panose="02020603050405020304" pitchFamily="18" charset="0"/>
                <a:ea typeface="Arial" panose="020B0604020202020204" pitchFamily="34" charset="0"/>
                <a:cs typeface="Times New Roman" panose="02020603050405020304" pitchFamily="18" charset="0"/>
              </a:rPr>
              <a:t>Valuation Guides</a:t>
            </a:r>
          </a:p>
          <a:p>
            <a:pPr marL="233363" indent="-233363">
              <a:spcBef>
                <a:spcPts val="0"/>
              </a:spcBef>
              <a:spcAft>
                <a:spcPts val="3000"/>
              </a:spcAft>
              <a:buClr>
                <a:srgbClr val="0070C0"/>
              </a:buClr>
              <a:buFont typeface="Wingdings" panose="05000000000000000000" pitchFamily="2" charset="2"/>
              <a:buChar char="§"/>
            </a:pPr>
            <a:r>
              <a:rPr lang="en-US" sz="2600" kern="100" dirty="0">
                <a:latin typeface="Times New Roman" panose="02020603050405020304" pitchFamily="18" charset="0"/>
                <a:ea typeface="Aptos" panose="020B0004020202020204" pitchFamily="34" charset="0"/>
                <a:cs typeface="Times New Roman" panose="02020603050405020304" pitchFamily="18" charset="0"/>
              </a:rPr>
              <a:t>Recreational Land</a:t>
            </a:r>
            <a:endParaRPr lang="en-US" sz="2600" dirty="0">
              <a:latin typeface="Times New Roman" panose="02020603050405020304" pitchFamily="18" charset="0"/>
              <a:ea typeface="Arial" panose="020B0604020202020204" pitchFamily="34" charset="0"/>
              <a:cs typeface="Times New Roman" panose="02020603050405020304" pitchFamily="18" charset="0"/>
            </a:endParaRPr>
          </a:p>
          <a:p>
            <a:pPr marL="233363" indent="-233363">
              <a:spcBef>
                <a:spcPts val="0"/>
              </a:spcBef>
              <a:spcAft>
                <a:spcPts val="600"/>
              </a:spcAft>
              <a:buClr>
                <a:srgbClr val="0070C0"/>
              </a:buClr>
              <a:buFont typeface="Wingdings" panose="05000000000000000000" pitchFamily="2" charset="2"/>
              <a:buChar char="§"/>
            </a:pP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marL="457200" indent="-457200">
              <a:spcBef>
                <a:spcPts val="0"/>
              </a:spcBef>
              <a:spcAft>
                <a:spcPts val="600"/>
              </a:spcAft>
              <a:buClr>
                <a:srgbClr val="0070C0"/>
              </a:buClr>
              <a:buFont typeface="Wingdings" panose="05000000000000000000" pitchFamily="2" charset="2"/>
              <a:buChar char="§"/>
            </a:pPr>
            <a:endParaRPr lang="en-US" sz="2800" kern="100" dirty="0">
              <a:latin typeface="Times New Roman" panose="02020603050405020304" pitchFamily="18" charset="0"/>
              <a:ea typeface="Aptos" panose="020B0004020202020204" pitchFamily="34" charset="0"/>
              <a:cs typeface="Times New Roman" panose="02020603050405020304" pitchFamily="18" charset="0"/>
            </a:endParaRPr>
          </a:p>
          <a:p>
            <a:pPr marL="457200" indent="-457200">
              <a:spcBef>
                <a:spcPts val="0"/>
              </a:spcBef>
              <a:spcAft>
                <a:spcPts val="600"/>
              </a:spcAft>
              <a:buClr>
                <a:srgbClr val="0070C0"/>
              </a:buClr>
              <a:buFont typeface="Wingdings" panose="05000000000000000000" pitchFamily="2" charset="2"/>
              <a:buChar char="§"/>
            </a:pPr>
            <a:endParaRPr lang="en-US" sz="28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2" name="Subtitle 2">
            <a:extLst>
              <a:ext uri="{FF2B5EF4-FFF2-40B4-BE49-F238E27FC236}">
                <a16:creationId xmlns:a16="http://schemas.microsoft.com/office/drawing/2014/main" id="{0A5871AF-93A0-5098-1E9B-51C9137D30D9}"/>
              </a:ext>
            </a:extLst>
          </p:cNvPr>
          <p:cNvSpPr txBox="1">
            <a:spLocks/>
          </p:cNvSpPr>
          <p:nvPr/>
        </p:nvSpPr>
        <p:spPr>
          <a:xfrm>
            <a:off x="285103" y="152400"/>
            <a:ext cx="8573793" cy="609600"/>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marL="0" marR="0" lvl="0" indent="0" algn="ctr" defTabSz="342900" rtl="0" eaLnBrk="1" fontAlgn="auto" latinLnBrk="0" hangingPunct="1">
              <a:lnSpc>
                <a:spcPct val="100000"/>
              </a:lnSpc>
              <a:spcBef>
                <a:spcPts val="0"/>
              </a:spcBef>
              <a:spcAft>
                <a:spcPts val="1800"/>
              </a:spcAft>
              <a:buClr>
                <a:prstClr val="white"/>
              </a:buClr>
              <a:buSzPct val="80000"/>
              <a:buFont typeface="Wingdings 3" panose="05040102010807070707" pitchFamily="18" charset="2"/>
              <a:buNone/>
              <a:tabLst/>
              <a:defRPr/>
            </a:pPr>
            <a:r>
              <a:rPr kumimoji="0" lang="en-US" sz="3600" b="1" u="none" strike="noStrike" kern="100" cap="none" spc="0" normalizeH="0" baseline="0" noProof="0" dirty="0">
                <a:ln>
                  <a:noFill/>
                </a:ln>
                <a:solidFill>
                  <a:schemeClr val="accent1">
                    <a:lumMod val="50000"/>
                  </a:schemeClr>
                </a:solidFill>
                <a:effectLst/>
                <a:uLnTx/>
                <a:uFillTx/>
                <a:latin typeface="Times New Roman" panose="02020603050405020304" pitchFamily="18" charset="0"/>
                <a:ea typeface="Aptos" panose="020B0004020202020204" pitchFamily="34" charset="0"/>
                <a:cs typeface="Times New Roman" panose="02020603050405020304" pitchFamily="18" charset="0"/>
              </a:rPr>
              <a:t>Miscellaneous </a:t>
            </a:r>
            <a:r>
              <a:rPr lang="en-US" sz="3600" b="1"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rPr>
              <a:t>Updates - Continued</a:t>
            </a:r>
            <a:endParaRPr kumimoji="0" lang="en-US" sz="2000" b="0" i="0" u="none" strike="noStrike" kern="100" cap="none" spc="0" normalizeH="0" baseline="0" noProof="0" dirty="0">
              <a:ln>
                <a:noFill/>
              </a:ln>
              <a:solidFill>
                <a:schemeClr val="accent1">
                  <a:lumMod val="50000"/>
                </a:schemeClr>
              </a:solidFill>
              <a:effectLst/>
              <a:uLnTx/>
              <a:uFillTx/>
              <a:latin typeface="Times New Roman" panose="02020603050405020304" pitchFamily="18" charset="0"/>
              <a:ea typeface="Aptos" panose="020B0004020202020204" pitchFamily="34" charset="0"/>
              <a:cs typeface="Times New Roman" panose="02020603050405020304" pitchFamily="18" charset="0"/>
            </a:endParaRPr>
          </a:p>
          <a:p>
            <a:pPr marL="0" marR="0" lvl="0" indent="0" algn="l" defTabSz="342900" rtl="0" eaLnBrk="1" fontAlgn="auto" latinLnBrk="0" hangingPunct="1">
              <a:lnSpc>
                <a:spcPct val="100000"/>
              </a:lnSpc>
              <a:spcBef>
                <a:spcPts val="0"/>
              </a:spcBef>
              <a:spcAft>
                <a:spcPts val="600"/>
              </a:spcAft>
              <a:buClr>
                <a:srgbClr val="0070C0"/>
              </a:buClr>
              <a:buSzPct val="80000"/>
              <a:buFont typeface="Wingdings 3" panose="05040102010807070707" pitchFamily="18" charset="2"/>
              <a:buNone/>
              <a:tabLst/>
              <a:defRPr/>
            </a:pPr>
            <a:r>
              <a:rPr kumimoji="0" lang="en-US" sz="2000" b="0" i="0" u="none" strike="noStrike" kern="100" cap="none" spc="0" normalizeH="0" baseline="0" noProof="0" dirty="0">
                <a:ln>
                  <a:noFill/>
                </a:ln>
                <a:solidFill>
                  <a:schemeClr val="accent1">
                    <a:lumMod val="50000"/>
                  </a:schemeClr>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3757581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2337794A-3039-B56B-3078-E3BDF603A1B5}"/>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8C9962EC-A6F4-1482-1483-928F6BC628D2}"/>
              </a:ext>
            </a:extLst>
          </p:cNvPr>
          <p:cNvSpPr>
            <a:spLocks noGrp="1"/>
          </p:cNvSpPr>
          <p:nvPr>
            <p:ph type="subTitle" idx="1"/>
          </p:nvPr>
        </p:nvSpPr>
        <p:spPr>
          <a:xfrm>
            <a:off x="3804475" y="180449"/>
            <a:ext cx="3479779" cy="962551"/>
          </a:xfrm>
        </p:spPr>
        <p:txBody>
          <a:bodyPr>
            <a:normAutofit/>
          </a:bodyPr>
          <a:lstStyle/>
          <a:p>
            <a:pPr>
              <a:spcBef>
                <a:spcPts val="0"/>
              </a:spcBef>
              <a:spcAft>
                <a:spcPts val="1800"/>
              </a:spcAft>
            </a:pPr>
            <a:r>
              <a:rPr lang="en-US" sz="5400" i="1" kern="100" dirty="0">
                <a:solidFill>
                  <a:schemeClr val="accent1">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Ag Update</a:t>
            </a:r>
          </a:p>
        </p:txBody>
      </p:sp>
      <p:pic>
        <p:nvPicPr>
          <p:cNvPr id="3" name="Picture 2" descr="Tractor in a field">
            <a:extLst>
              <a:ext uri="{FF2B5EF4-FFF2-40B4-BE49-F238E27FC236}">
                <a16:creationId xmlns:a16="http://schemas.microsoft.com/office/drawing/2014/main" id="{7D275C64-B316-BD58-709C-2F7ADFF8A942}"/>
              </a:ext>
            </a:extLst>
          </p:cNvPr>
          <p:cNvPicPr>
            <a:picLocks noChangeAspect="1"/>
          </p:cNvPicPr>
          <p:nvPr/>
        </p:nvPicPr>
        <p:blipFill>
          <a:blip r:embed="rId2" cstate="print">
            <a:extLst>
              <a:ext uri="{28A0092B-C50C-407E-A947-70E740481C1C}">
                <a14:useLocalDpi xmlns:a14="http://schemas.microsoft.com/office/drawing/2010/main" val="0"/>
              </a:ext>
            </a:extLst>
          </a:blip>
          <a:srcRect l="39031" r="27099" b="-1"/>
          <a:stretch>
            <a:fillRect/>
          </a:stretch>
        </p:blipFill>
        <p:spPr>
          <a:xfrm>
            <a:off x="20" y="10"/>
            <a:ext cx="3479779" cy="6857990"/>
          </a:xfrm>
          <a:prstGeom prst="rect">
            <a:avLst/>
          </a:prstGeom>
          <a:effectLst>
            <a:innerShdw blurRad="57150" dist="38100" dir="14460000">
              <a:prstClr val="black">
                <a:alpha val="70000"/>
              </a:prstClr>
            </a:innerShdw>
          </a:effectLst>
        </p:spPr>
      </p:pic>
      <p:grpSp>
        <p:nvGrpSpPr>
          <p:cNvPr id="31" name="Group 30">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32" name="Straight Connector 31">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Subtitle 2">
            <a:extLst>
              <a:ext uri="{FF2B5EF4-FFF2-40B4-BE49-F238E27FC236}">
                <a16:creationId xmlns:a16="http://schemas.microsoft.com/office/drawing/2014/main" id="{92E3D6D1-4443-FB45-F5AB-D4B6198ED00B}"/>
              </a:ext>
            </a:extLst>
          </p:cNvPr>
          <p:cNvSpPr txBox="1">
            <a:spLocks/>
          </p:cNvSpPr>
          <p:nvPr/>
        </p:nvSpPr>
        <p:spPr>
          <a:xfrm>
            <a:off x="3733800" y="1676400"/>
            <a:ext cx="5181600" cy="4876800"/>
          </a:xfrm>
          <a:prstGeom prst="rect">
            <a:avLst/>
          </a:prstGeom>
        </p:spPr>
        <p:txBody>
          <a:bodyPr vert="horz" lIns="91440" tIns="45720" rIns="91440" bIns="45720" rtlCol="0" anchor="t">
            <a:norm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r>
              <a:rPr lang="en-US" sz="2800" i="1" dirty="0">
                <a:solidFill>
                  <a:schemeClr val="tx1"/>
                </a:solidFill>
                <a:latin typeface="Times New Roman" panose="02020603050405020304" pitchFamily="18" charset="0"/>
                <a:cs typeface="Times New Roman" panose="02020603050405020304" pitchFamily="18" charset="0"/>
              </a:rPr>
              <a:t>Request has been made for the DWR County Appraiser Report for all 105 counties.</a:t>
            </a:r>
          </a:p>
          <a:p>
            <a:endParaRPr lang="en-US" sz="2800" i="1"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Zoe will notify counties and add to website once received.</a:t>
            </a:r>
          </a:p>
        </p:txBody>
      </p:sp>
    </p:spTree>
    <p:extLst>
      <p:ext uri="{BB962C8B-B14F-4D97-AF65-F5344CB8AC3E}">
        <p14:creationId xmlns:p14="http://schemas.microsoft.com/office/powerpoint/2010/main" val="1833939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23557" name="Picture 23556" descr="Illuminated San Francisco City Hall">
            <a:extLst>
              <a:ext uri="{FF2B5EF4-FFF2-40B4-BE49-F238E27FC236}">
                <a16:creationId xmlns:a16="http://schemas.microsoft.com/office/drawing/2014/main" id="{AE3740B0-E42E-3B01-6505-3143556A7189}"/>
              </a:ext>
            </a:extLst>
          </p:cNvPr>
          <p:cNvPicPr>
            <a:picLocks noChangeAspect="1"/>
          </p:cNvPicPr>
          <p:nvPr/>
        </p:nvPicPr>
        <p:blipFill rotWithShape="1">
          <a:blip r:embed="rId3"/>
          <a:srcRect l="6449" r="30271" b="-1"/>
          <a:stretch/>
        </p:blipFill>
        <p:spPr>
          <a:xfrm>
            <a:off x="0" y="0"/>
            <a:ext cx="9144000" cy="6857990"/>
          </a:xfrm>
          <a:prstGeom prst="rect">
            <a:avLst/>
          </a:prstGeom>
        </p:spPr>
      </p:pic>
      <p:sp>
        <p:nvSpPr>
          <p:cNvPr id="6146" name="Rectangle 2"/>
          <p:cNvSpPr>
            <a:spLocks noGrp="1" noChangeArrowheads="1"/>
          </p:cNvSpPr>
          <p:nvPr>
            <p:ph type="title"/>
          </p:nvPr>
        </p:nvSpPr>
        <p:spPr>
          <a:xfrm>
            <a:off x="228600" y="838200"/>
            <a:ext cx="4572000" cy="1676400"/>
          </a:xfrm>
        </p:spPr>
        <p:txBody>
          <a:bodyPr anchor="b">
            <a:noAutofit/>
          </a:bodyPr>
          <a:lstStyle/>
          <a:p>
            <a:pPr algn="ctr" eaLnBrk="1" hangingPunct="1"/>
            <a:r>
              <a:rPr lang="en-US" sz="6000" i="1" dirty="0">
                <a:solidFill>
                  <a:schemeClr val="accent1">
                    <a:lumMod val="50000"/>
                  </a:schemeClr>
                </a:solidFill>
                <a:latin typeface="Times New Roman" panose="02020603050405020304" pitchFamily="18" charset="0"/>
                <a:cs typeface="Times New Roman" panose="02020603050405020304" pitchFamily="18" charset="0"/>
              </a:rPr>
              <a:t>Legislative Update</a:t>
            </a:r>
          </a:p>
        </p:txBody>
      </p:sp>
      <p:sp>
        <p:nvSpPr>
          <p:cNvPr id="2" name="Slide Number Placeholder 1"/>
          <p:cNvSpPr>
            <a:spLocks noGrp="1"/>
          </p:cNvSpPr>
          <p:nvPr>
            <p:ph type="sldNum" sz="quarter" idx="12"/>
          </p:nvPr>
        </p:nvSpPr>
        <p:spPr>
          <a:xfrm>
            <a:off x="6808279" y="6356350"/>
            <a:ext cx="2057400" cy="365125"/>
          </a:xfrm>
        </p:spPr>
        <p:txBody>
          <a:bodyPr>
            <a:normAutofit/>
          </a:bodyPr>
          <a:lstStyle/>
          <a:p>
            <a:pPr defTabSz="685800" eaLnBrk="1" fontAlgn="auto" hangingPunct="1">
              <a:spcBef>
                <a:spcPts val="0"/>
              </a:spcBef>
              <a:spcAft>
                <a:spcPts val="450"/>
              </a:spcAft>
              <a:defRPr/>
            </a:pPr>
            <a:fld id="{563ED21F-B943-453A-A124-0F4C58C9992A}" type="slidenum">
              <a:rPr lang="en-US">
                <a:solidFill>
                  <a:schemeClr val="bg1"/>
                </a:solidFill>
                <a:latin typeface="Calibri"/>
              </a:rPr>
              <a:pPr defTabSz="685800" eaLnBrk="1" fontAlgn="auto" hangingPunct="1">
                <a:spcBef>
                  <a:spcPts val="0"/>
                </a:spcBef>
                <a:spcAft>
                  <a:spcPts val="450"/>
                </a:spcAft>
                <a:defRPr/>
              </a:pPr>
              <a:t>25</a:t>
            </a:fld>
            <a:endParaRPr lang="en-US" dirty="0">
              <a:solidFill>
                <a:schemeClr val="bg1"/>
              </a:solidFill>
              <a:latin typeface="Calibri"/>
            </a:endParaRPr>
          </a:p>
        </p:txBody>
      </p:sp>
    </p:spTree>
    <p:extLst>
      <p:ext uri="{BB962C8B-B14F-4D97-AF65-F5344CB8AC3E}">
        <p14:creationId xmlns:p14="http://schemas.microsoft.com/office/powerpoint/2010/main" val="480726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81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DB53D0EE-7191-555C-07F7-EBC75B78D6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1E9F742-D491-B41C-F753-356EAD66036E}"/>
              </a:ext>
            </a:extLst>
          </p:cNvPr>
          <p:cNvSpPr>
            <a:spLocks noGrp="1"/>
          </p:cNvSpPr>
          <p:nvPr>
            <p:ph type="subTitle" idx="1"/>
          </p:nvPr>
        </p:nvSpPr>
        <p:spPr>
          <a:xfrm>
            <a:off x="685800" y="1219200"/>
            <a:ext cx="8229600" cy="3962400"/>
          </a:xfrm>
          <a:solidFill>
            <a:schemeClr val="tx2">
              <a:lumMod val="40000"/>
              <a:lumOff val="60000"/>
            </a:schemeClr>
          </a:solidFill>
        </p:spPr>
        <p:txBody>
          <a:bodyPr>
            <a:noAutofit/>
          </a:bodyPr>
          <a:lstStyle/>
          <a:p>
            <a:pPr>
              <a:spcBef>
                <a:spcPts val="0"/>
              </a:spcBef>
              <a:spcAft>
                <a:spcPts val="1200"/>
              </a:spcAft>
            </a:pPr>
            <a:r>
              <a:rPr lang="en-US" sz="1800" dirty="0">
                <a:solidFill>
                  <a:schemeClr val="bg1"/>
                </a:solidFill>
                <a:latin typeface="Times New Roman" panose="02020603050405020304" pitchFamily="18" charset="0"/>
                <a:cs typeface="Times New Roman" panose="02020603050405020304" pitchFamily="18" charset="0"/>
              </a:rPr>
              <a:t>House Bills 2440, 2596, 2644, and 2737 are addressed in this year’s summary. </a:t>
            </a:r>
          </a:p>
          <a:p>
            <a:pPr marL="285750" indent="-285750">
              <a:spcBef>
                <a:spcPts val="0"/>
              </a:spcBef>
              <a:spcAft>
                <a:spcPts val="1800"/>
              </a:spcAft>
              <a:buClr>
                <a:srgbClr val="000000"/>
              </a:buClr>
              <a:buFont typeface="Wingdings" panose="05000000000000000000" pitchFamily="2" charset="2"/>
              <a:buChar char="v"/>
            </a:pPr>
            <a:r>
              <a:rPr lang="en-US" sz="1800" b="1" i="1" u="sng" dirty="0">
                <a:solidFill>
                  <a:srgbClr val="FF0000"/>
                </a:solidFill>
                <a:latin typeface="Times New Roman" panose="02020603050405020304" pitchFamily="18" charset="0"/>
                <a:cs typeface="Times New Roman" panose="02020603050405020304" pitchFamily="18" charset="0"/>
              </a:rPr>
              <a:t>House Bill 2440</a:t>
            </a:r>
            <a:r>
              <a:rPr lang="en-US" sz="1800" b="1" i="1" dirty="0">
                <a:solidFill>
                  <a:srgbClr val="FF0000"/>
                </a:solidFill>
                <a:latin typeface="Times New Roman" panose="02020603050405020304" pitchFamily="18" charset="0"/>
                <a:cs typeface="Times New Roman" panose="02020603050405020304" pitchFamily="18" charset="0"/>
              </a:rPr>
              <a:t> </a:t>
            </a:r>
            <a:r>
              <a:rPr lang="en-US" sz="1800" dirty="0">
                <a:solidFill>
                  <a:schemeClr val="bg1"/>
                </a:solidFill>
                <a:latin typeface="Times New Roman" panose="02020603050405020304" pitchFamily="18" charset="0"/>
                <a:cs typeface="Times New Roman" panose="02020603050405020304" pitchFamily="18" charset="0"/>
              </a:rPr>
              <a:t>-</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i="1" dirty="0">
                <a:solidFill>
                  <a:schemeClr val="bg1"/>
                </a:solidFill>
                <a:latin typeface="Times New Roman" panose="02020603050405020304" pitchFamily="18" charset="0"/>
                <a:cs typeface="Times New Roman" panose="02020603050405020304" pitchFamily="18" charset="0"/>
              </a:rPr>
              <a:t>Low production oil leases </a:t>
            </a:r>
            <a:r>
              <a:rPr lang="en-US" sz="1800" dirty="0">
                <a:solidFill>
                  <a:schemeClr val="bg1"/>
                </a:solidFill>
                <a:latin typeface="Times New Roman" panose="02020603050405020304" pitchFamily="18" charset="0"/>
                <a:cs typeface="Times New Roman" panose="02020603050405020304" pitchFamily="18" charset="0"/>
              </a:rPr>
              <a:t>will not be required to apply for exemption with the state board of tax appeals (BOTA). – County Appraisers and the BOTA</a:t>
            </a:r>
          </a:p>
          <a:p>
            <a:pPr marL="285750" lvl="0" indent="-285750">
              <a:spcBef>
                <a:spcPts val="0"/>
              </a:spcBef>
              <a:spcAft>
                <a:spcPts val="1800"/>
              </a:spcAft>
              <a:buClr>
                <a:srgbClr val="000000"/>
              </a:buClr>
              <a:buFont typeface="Wingdings" panose="05000000000000000000" pitchFamily="2" charset="2"/>
              <a:buChar char="v"/>
            </a:pPr>
            <a:r>
              <a:rPr lang="en-US" sz="1800" b="1" dirty="0">
                <a:solidFill>
                  <a:schemeClr val="bg1"/>
                </a:solidFill>
                <a:latin typeface="Times New Roman" panose="02020603050405020304" pitchFamily="18" charset="0"/>
                <a:cs typeface="Times New Roman" panose="02020603050405020304" pitchFamily="18" charset="0"/>
              </a:rPr>
              <a:t>House Bill 2596</a:t>
            </a:r>
            <a:r>
              <a:rPr lang="en-US" sz="1800" dirty="0">
                <a:solidFill>
                  <a:schemeClr val="bg1"/>
                </a:solidFill>
                <a:latin typeface="Times New Roman" panose="02020603050405020304" pitchFamily="18" charset="0"/>
                <a:cs typeface="Times New Roman" panose="02020603050405020304" pitchFamily="18" charset="0"/>
              </a:rPr>
              <a:t> - No exemptions can be requested for manufactured and modular homes produced by the pilot program at the Hutchinson correctional facility. - Reno County Appraiser</a:t>
            </a:r>
          </a:p>
          <a:p>
            <a:pPr marL="285750" lvl="0" indent="-285750">
              <a:spcBef>
                <a:spcPts val="0"/>
              </a:spcBef>
              <a:spcAft>
                <a:spcPts val="1800"/>
              </a:spcAft>
              <a:buClr>
                <a:srgbClr val="000000"/>
              </a:buClr>
              <a:buFont typeface="Wingdings" panose="05000000000000000000" pitchFamily="2" charset="2"/>
              <a:buChar char="v"/>
            </a:pPr>
            <a:r>
              <a:rPr lang="en-US" sz="1800" b="1" i="1" u="sng" dirty="0">
                <a:solidFill>
                  <a:srgbClr val="FF0000"/>
                </a:solidFill>
                <a:latin typeface="Times New Roman" panose="02020603050405020304" pitchFamily="18" charset="0"/>
                <a:cs typeface="Times New Roman" panose="02020603050405020304" pitchFamily="18" charset="0"/>
              </a:rPr>
              <a:t>House Bill 2644</a:t>
            </a:r>
            <a:r>
              <a:rPr lang="en-US" sz="1800" b="1" i="1" dirty="0">
                <a:solidFill>
                  <a:srgbClr val="FF0000"/>
                </a:solidFill>
                <a:latin typeface="Times New Roman" panose="02020603050405020304" pitchFamily="18" charset="0"/>
                <a:cs typeface="Times New Roman" panose="02020603050405020304" pitchFamily="18" charset="0"/>
              </a:rPr>
              <a:t> </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i="1" dirty="0">
                <a:solidFill>
                  <a:schemeClr val="bg1"/>
                </a:solidFill>
                <a:latin typeface="Times New Roman" panose="02020603050405020304" pitchFamily="18" charset="0"/>
                <a:cs typeface="Times New Roman" panose="02020603050405020304" pitchFamily="18" charset="0"/>
              </a:rPr>
              <a:t>Expands requirements for county appraisers when raising values for properties with a valuation reduced through the appeals process. </a:t>
            </a:r>
            <a:r>
              <a:rPr lang="en-US" sz="1800" dirty="0">
                <a:solidFill>
                  <a:schemeClr val="bg1"/>
                </a:solidFill>
                <a:latin typeface="Times New Roman" panose="02020603050405020304" pitchFamily="18" charset="0"/>
                <a:cs typeface="Times New Roman" panose="02020603050405020304" pitchFamily="18" charset="0"/>
              </a:rPr>
              <a:t>– County Appraiser</a:t>
            </a:r>
          </a:p>
          <a:p>
            <a:pPr marL="285750" lvl="0" indent="-285750">
              <a:spcBef>
                <a:spcPts val="0"/>
              </a:spcBef>
              <a:spcAft>
                <a:spcPts val="1800"/>
              </a:spcAft>
              <a:buClr>
                <a:srgbClr val="000000"/>
              </a:buClr>
              <a:buFont typeface="Wingdings" panose="05000000000000000000" pitchFamily="2" charset="2"/>
              <a:buChar char="v"/>
            </a:pPr>
            <a:r>
              <a:rPr lang="en-US" sz="1800" b="1" dirty="0">
                <a:solidFill>
                  <a:schemeClr val="bg1"/>
                </a:solidFill>
                <a:latin typeface="Times New Roman" panose="02020603050405020304" pitchFamily="18" charset="0"/>
                <a:cs typeface="Times New Roman" panose="02020603050405020304" pitchFamily="18" charset="0"/>
              </a:rPr>
              <a:t>House Bill 2737</a:t>
            </a:r>
            <a:r>
              <a:rPr lang="en-US" sz="1800" dirty="0">
                <a:solidFill>
                  <a:schemeClr val="bg1"/>
                </a:solidFill>
                <a:latin typeface="Times New Roman" panose="02020603050405020304" pitchFamily="18" charset="0"/>
                <a:cs typeface="Times New Roman" panose="02020603050405020304" pitchFamily="18" charset="0"/>
              </a:rPr>
              <a:t> - </a:t>
            </a:r>
            <a:r>
              <a:rPr lang="en-US" sz="1800" b="1" i="1" dirty="0">
                <a:solidFill>
                  <a:schemeClr val="bg1"/>
                </a:solidFill>
                <a:latin typeface="Times New Roman" panose="02020603050405020304" pitchFamily="18" charset="0"/>
                <a:cs typeface="Times New Roman" panose="02020603050405020304" pitchFamily="18" charset="0"/>
              </a:rPr>
              <a:t>Enacting the Taxpayer Agreement Act </a:t>
            </a:r>
            <a:r>
              <a:rPr lang="en-US" sz="1800" dirty="0">
                <a:solidFill>
                  <a:schemeClr val="bg1"/>
                </a:solidFill>
                <a:latin typeface="Times New Roman" panose="02020603050405020304" pitchFamily="18" charset="0"/>
                <a:cs typeface="Times New Roman" panose="02020603050405020304" pitchFamily="18" charset="0"/>
              </a:rPr>
              <a:t>– An alternative financing for redevelopment project as provided in tax increment financing (TIF) law. – County Clerks, and Treasurers</a:t>
            </a:r>
          </a:p>
        </p:txBody>
      </p:sp>
      <p:sp>
        <p:nvSpPr>
          <p:cNvPr id="23555" name="Rectangle 3">
            <a:extLst>
              <a:ext uri="{FF2B5EF4-FFF2-40B4-BE49-F238E27FC236}">
                <a16:creationId xmlns:a16="http://schemas.microsoft.com/office/drawing/2014/main" id="{A758A198-FA91-EA5C-F91C-5196F4590CAE}"/>
              </a:ext>
            </a:extLst>
          </p:cNvPr>
          <p:cNvSpPr txBox="1">
            <a:spLocks noChangeArrowheads="1"/>
          </p:cNvSpPr>
          <p:nvPr/>
        </p:nvSpPr>
        <p:spPr>
          <a:xfrm>
            <a:off x="954500" y="228600"/>
            <a:ext cx="7234999" cy="609600"/>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algn="ctr" fontAlgn="auto">
              <a:spcBef>
                <a:spcPts val="300"/>
              </a:spcBef>
              <a:spcAft>
                <a:spcPts val="600"/>
              </a:spcAft>
            </a:pPr>
            <a:r>
              <a:rPr lang="en-US" sz="3200" b="1" i="1" dirty="0">
                <a:latin typeface="Times New Roman" panose="02020603050405020304" pitchFamily="18" charset="0"/>
                <a:cs typeface="Times New Roman" panose="02020603050405020304" pitchFamily="18" charset="0"/>
              </a:rPr>
              <a:t>2026 Legislation </a:t>
            </a:r>
          </a:p>
          <a:p>
            <a:pPr lvl="1" fontAlgn="auto">
              <a:spcBef>
                <a:spcPts val="300"/>
              </a:spcBef>
              <a:spcAft>
                <a:spcPts val="600"/>
              </a:spcAft>
            </a:pPr>
            <a:endParaRPr lang="en-US" sz="3600" b="1" i="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860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81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84826872-5D18-391E-A673-3E05E8E1734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5D5E81F-F659-EB45-CF9F-0008DB5C1C14}"/>
              </a:ext>
            </a:extLst>
          </p:cNvPr>
          <p:cNvSpPr>
            <a:spLocks noGrp="1"/>
          </p:cNvSpPr>
          <p:nvPr>
            <p:ph type="subTitle" idx="1"/>
          </p:nvPr>
        </p:nvSpPr>
        <p:spPr>
          <a:xfrm>
            <a:off x="838200" y="1371600"/>
            <a:ext cx="7467600" cy="5004053"/>
          </a:xfrm>
        </p:spPr>
        <p:txBody>
          <a:bodyPr>
            <a:noAutofit/>
          </a:bodyPr>
          <a:lstStyle/>
          <a:p>
            <a:pPr lvl="0">
              <a:spcBef>
                <a:spcPts val="0"/>
              </a:spcBef>
              <a:spcAft>
                <a:spcPts val="2400"/>
              </a:spcAft>
            </a:pPr>
            <a:r>
              <a:rPr lang="en-US" sz="1800" b="1" i="1" dirty="0">
                <a:latin typeface="Times New Roman" panose="02020603050405020304" pitchFamily="18" charset="0"/>
                <a:cs typeface="Times New Roman" panose="02020603050405020304" pitchFamily="18" charset="0"/>
              </a:rPr>
              <a:t>HB 2440 – Low production oil leases will not be required to apply for exemption with the state board of tax appeals (BOTA).</a:t>
            </a:r>
            <a:endParaRPr lang="en-US" sz="1800" i="1" dirty="0">
              <a:latin typeface="Times New Roman" panose="02020603050405020304" pitchFamily="18" charset="0"/>
              <a:cs typeface="Times New Roman" panose="02020603050405020304" pitchFamily="18" charset="0"/>
            </a:endParaRPr>
          </a:p>
          <a:p>
            <a:pPr>
              <a:spcBef>
                <a:spcPts val="0"/>
              </a:spcBef>
              <a:spcAft>
                <a:spcPts val="1800"/>
              </a:spcAft>
            </a:pPr>
            <a:r>
              <a:rPr lang="en-US" sz="1800" dirty="0">
                <a:latin typeface="Times New Roman" panose="02020603050405020304" pitchFamily="18" charset="0"/>
                <a:cs typeface="Times New Roman" panose="02020603050405020304" pitchFamily="18" charset="0"/>
              </a:rPr>
              <a:t>House Bill 2440 amends K.S.A. 2025 Supp. 79-213 by adding property exempt in K.S.A. 79-201t (low production oil lease) to the list of </a:t>
            </a:r>
            <a:r>
              <a:rPr lang="en-US" sz="1800" i="1" dirty="0">
                <a:solidFill>
                  <a:srgbClr val="FF0000"/>
                </a:solidFill>
                <a:latin typeface="Times New Roman" panose="02020603050405020304" pitchFamily="18" charset="0"/>
                <a:cs typeface="Times New Roman" panose="02020603050405020304" pitchFamily="18" charset="0"/>
              </a:rPr>
              <a:t>property that does </a:t>
            </a:r>
            <a:r>
              <a:rPr lang="en-US" sz="1800" i="1" u="sng" dirty="0">
                <a:solidFill>
                  <a:srgbClr val="FF0000"/>
                </a:solidFill>
                <a:latin typeface="Times New Roman" panose="02020603050405020304" pitchFamily="18" charset="0"/>
                <a:cs typeface="Times New Roman" panose="02020603050405020304" pitchFamily="18" charset="0"/>
              </a:rPr>
              <a:t>not</a:t>
            </a:r>
            <a:r>
              <a:rPr lang="en-US" sz="1800" i="1" dirty="0">
                <a:solidFill>
                  <a:srgbClr val="FF0000"/>
                </a:solidFill>
                <a:latin typeface="Times New Roman" panose="02020603050405020304" pitchFamily="18" charset="0"/>
                <a:cs typeface="Times New Roman" panose="02020603050405020304" pitchFamily="18" charset="0"/>
              </a:rPr>
              <a:t> need to apply to the State Board of Tax Appeals (BOTA) for exemption.</a:t>
            </a:r>
          </a:p>
          <a:p>
            <a:r>
              <a:rPr lang="en-US" sz="1800" dirty="0">
                <a:latin typeface="Times New Roman" panose="02020603050405020304" pitchFamily="18" charset="0"/>
                <a:cs typeface="Times New Roman" panose="02020603050405020304" pitchFamily="18" charset="0"/>
              </a:rPr>
              <a:t>This exemption includes all oil leases with the </a:t>
            </a:r>
            <a:r>
              <a:rPr lang="en-US" sz="1800" i="1" dirty="0">
                <a:solidFill>
                  <a:srgbClr val="FF0000"/>
                </a:solidFill>
                <a:latin typeface="Times New Roman" panose="02020603050405020304" pitchFamily="18" charset="0"/>
                <a:cs typeface="Times New Roman" panose="02020603050405020304" pitchFamily="18" charset="0"/>
              </a:rPr>
              <a:t>average daily production of three barrels or less</a:t>
            </a:r>
            <a:r>
              <a:rPr lang="en-US" sz="1800" dirty="0">
                <a:latin typeface="Times New Roman" panose="02020603050405020304" pitchFamily="18" charset="0"/>
                <a:cs typeface="Times New Roman" panose="02020603050405020304" pitchFamily="18" charset="0"/>
              </a:rPr>
              <a:t>, or </a:t>
            </a:r>
            <a:r>
              <a:rPr lang="en-US" sz="1800" i="1" dirty="0">
                <a:solidFill>
                  <a:srgbClr val="FF0000"/>
                </a:solidFill>
                <a:latin typeface="Times New Roman" panose="02020603050405020304" pitchFamily="18" charset="0"/>
                <a:cs typeface="Times New Roman" panose="02020603050405020304" pitchFamily="18" charset="0"/>
              </a:rPr>
              <a:t>five barrels or less for wells with a completion depth of 2,000 feet or more.</a:t>
            </a:r>
            <a:r>
              <a:rPr lang="en-US" sz="1800" dirty="0">
                <a:latin typeface="Times New Roman" panose="02020603050405020304" pitchFamily="18" charset="0"/>
                <a:cs typeface="Times New Roman" panose="02020603050405020304" pitchFamily="18" charset="0"/>
              </a:rPr>
              <a:t>  Owners that would qualify for this exemption will </a:t>
            </a:r>
            <a:r>
              <a:rPr lang="en-US" sz="1800" i="1" dirty="0">
                <a:solidFill>
                  <a:srgbClr val="FF0000"/>
                </a:solidFill>
                <a:latin typeface="Times New Roman" panose="02020603050405020304" pitchFamily="18" charset="0"/>
                <a:cs typeface="Times New Roman" panose="02020603050405020304" pitchFamily="18" charset="0"/>
              </a:rPr>
              <a:t>no longer be required to file an application with BOTA</a:t>
            </a:r>
            <a:r>
              <a:rPr lang="en-US" sz="1800" dirty="0">
                <a:latin typeface="Times New Roman" panose="02020603050405020304" pitchFamily="18" charset="0"/>
                <a:cs typeface="Times New Roman" panose="02020603050405020304" pitchFamily="18" charset="0"/>
              </a:rPr>
              <a:t>, allowing the county appraiser to make this decision. This becomes law from and after July 1, 2026.</a:t>
            </a:r>
          </a:p>
          <a:p>
            <a:pPr algn="ctr">
              <a:spcAft>
                <a:spcPts val="0"/>
              </a:spcAft>
            </a:pPr>
            <a:r>
              <a:rPr lang="en-US" sz="2400" b="1" dirty="0">
                <a:solidFill>
                  <a:srgbClr val="FF0000"/>
                </a:solidFill>
                <a:latin typeface="Times New Roman" panose="02020603050405020304" pitchFamily="18" charset="0"/>
                <a:cs typeface="Times New Roman" panose="02020603050405020304" pitchFamily="18" charset="0"/>
              </a:rPr>
              <a:t>(</a:t>
            </a:r>
            <a:r>
              <a:rPr lang="en-US" sz="2400" b="1" i="1" dirty="0">
                <a:solidFill>
                  <a:srgbClr val="FF0000"/>
                </a:solidFill>
                <a:latin typeface="Times New Roman" panose="02020603050405020304" pitchFamily="18" charset="0"/>
                <a:cs typeface="Times New Roman" panose="02020603050405020304" pitchFamily="18" charset="0"/>
              </a:rPr>
              <a:t>This is </a:t>
            </a:r>
            <a:r>
              <a:rPr lang="en-US" sz="2400" b="1" i="1" u="sng" dirty="0">
                <a:solidFill>
                  <a:srgbClr val="FF0000"/>
                </a:solidFill>
                <a:latin typeface="Times New Roman" panose="02020603050405020304" pitchFamily="18" charset="0"/>
                <a:cs typeface="Times New Roman" panose="02020603050405020304" pitchFamily="18" charset="0"/>
              </a:rPr>
              <a:t>not</a:t>
            </a:r>
            <a:r>
              <a:rPr lang="en-US" sz="2400" b="1" i="1" dirty="0">
                <a:solidFill>
                  <a:srgbClr val="FF0000"/>
                </a:solidFill>
                <a:latin typeface="Times New Roman" panose="02020603050405020304" pitchFamily="18" charset="0"/>
                <a:cs typeface="Times New Roman" panose="02020603050405020304" pitchFamily="18" charset="0"/>
              </a:rPr>
              <a:t> retroactive to prior years</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b="1" i="1" dirty="0">
              <a:solidFill>
                <a:srgbClr val="FF0000"/>
              </a:solidFill>
              <a:latin typeface="Times New Roman" panose="02020603050405020304" pitchFamily="18" charset="0"/>
              <a:cs typeface="Times New Roman" panose="02020603050405020304" pitchFamily="18" charset="0"/>
            </a:endParaRPr>
          </a:p>
          <a:p>
            <a:pPr algn="ctr">
              <a:spcBef>
                <a:spcPts val="0"/>
              </a:spcBef>
              <a:spcAft>
                <a:spcPts val="0"/>
              </a:spcAft>
            </a:pPr>
            <a:endParaRPr lang="en-US" sz="1800" dirty="0">
              <a:latin typeface="Times New Roman" panose="02020603050405020304" pitchFamily="18" charset="0"/>
              <a:cs typeface="Times New Roman" panose="02020603050405020304" pitchFamily="18" charset="0"/>
            </a:endParaRPr>
          </a:p>
          <a:p>
            <a:pPr algn="ctr">
              <a:spcBef>
                <a:spcPts val="0"/>
              </a:spcBef>
              <a:spcAft>
                <a:spcPts val="0"/>
              </a:spcAft>
            </a:pPr>
            <a:r>
              <a:rPr lang="en-US" sz="2200" b="1" i="1" dirty="0">
                <a:solidFill>
                  <a:schemeClr val="bg1"/>
                </a:solidFill>
                <a:latin typeface="Times New Roman" panose="02020603050405020304" pitchFamily="18" charset="0"/>
                <a:cs typeface="Times New Roman" panose="02020603050405020304" pitchFamily="18" charset="0"/>
              </a:rPr>
              <a:t>Special THANKS to Rachelle Standley and Kim Frodin.</a:t>
            </a:r>
            <a:endParaRPr lang="en-US" sz="2200" dirty="0">
              <a:solidFill>
                <a:schemeClr val="bg1"/>
              </a:solidFill>
              <a:effectLst/>
              <a:latin typeface="Arial" panose="020B0604020202020204" pitchFamily="34" charset="0"/>
              <a:ea typeface="Arial" panose="020B0604020202020204" pitchFamily="34" charset="0"/>
            </a:endParaRPr>
          </a:p>
        </p:txBody>
      </p:sp>
      <p:sp>
        <p:nvSpPr>
          <p:cNvPr id="4" name="TextBox 3">
            <a:extLst>
              <a:ext uri="{FF2B5EF4-FFF2-40B4-BE49-F238E27FC236}">
                <a16:creationId xmlns:a16="http://schemas.microsoft.com/office/drawing/2014/main" id="{7D6DD9BF-9BCF-53A4-8333-057631470D24}"/>
              </a:ext>
            </a:extLst>
          </p:cNvPr>
          <p:cNvSpPr txBox="1"/>
          <p:nvPr/>
        </p:nvSpPr>
        <p:spPr>
          <a:xfrm>
            <a:off x="2819400" y="304800"/>
            <a:ext cx="3273509" cy="646331"/>
          </a:xfrm>
          <a:prstGeom prst="rect">
            <a:avLst/>
          </a:prstGeom>
          <a:noFill/>
        </p:spPr>
        <p:txBody>
          <a:bodyPr wrap="square">
            <a:spAutoFit/>
          </a:bodyPr>
          <a:lstStyle/>
          <a:p>
            <a:pPr marL="0" marR="0">
              <a:spcBef>
                <a:spcPts val="1200"/>
              </a:spcBef>
              <a:buNone/>
            </a:pPr>
            <a:r>
              <a:rPr lang="en-US" sz="3600" b="1" i="1" dirty="0">
                <a:solidFill>
                  <a:schemeClr val="accent1">
                    <a:lumMod val="50000"/>
                  </a:schemeClr>
                </a:solidFill>
                <a:effectLst/>
                <a:latin typeface="Times New Roman" panose="02020603050405020304" pitchFamily="18" charset="0"/>
                <a:ea typeface="Arial" panose="020B0604020202020204" pitchFamily="34" charset="0"/>
              </a:rPr>
              <a:t>House Bill 2440</a:t>
            </a:r>
            <a:endParaRPr lang="en-US" sz="3600" i="1" dirty="0">
              <a:solidFill>
                <a:schemeClr val="accent1">
                  <a:lumMod val="50000"/>
                </a:schemeClr>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92301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81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C6221969-5CA4-250B-EEF0-2F06228B391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C704F0D-D74C-825D-5DFC-ECA6A49F6146}"/>
              </a:ext>
            </a:extLst>
          </p:cNvPr>
          <p:cNvSpPr>
            <a:spLocks noGrp="1"/>
          </p:cNvSpPr>
          <p:nvPr>
            <p:ph type="subTitle" idx="1"/>
          </p:nvPr>
        </p:nvSpPr>
        <p:spPr>
          <a:xfrm>
            <a:off x="170803" y="825026"/>
            <a:ext cx="8802393" cy="5626227"/>
          </a:xfrm>
        </p:spPr>
        <p:txBody>
          <a:bodyPr>
            <a:noAutofit/>
          </a:bodyPr>
          <a:lstStyle/>
          <a:p>
            <a:pPr marL="190500" marR="0">
              <a:spcBef>
                <a:spcPts val="0"/>
              </a:spcBef>
              <a:spcAft>
                <a:spcPts val="1800"/>
              </a:spcAft>
              <a:buClr>
                <a:schemeClr val="accent1">
                  <a:lumMod val="50000"/>
                </a:schemeClr>
              </a:buClr>
            </a:pPr>
            <a:endParaRPr lang="en-US" sz="2000" dirty="0">
              <a:solidFill>
                <a:schemeClr val="accent1">
                  <a:lumMod val="50000"/>
                </a:schemeClr>
              </a:solidFill>
              <a:effectLst/>
              <a:latin typeface="Times New Roman" panose="02020603050405020304" pitchFamily="18" charset="0"/>
              <a:ea typeface="Arial" panose="020B0604020202020204" pitchFamily="34" charset="0"/>
            </a:endParaRPr>
          </a:p>
          <a:p>
            <a:pPr marR="0" lvl="0">
              <a:spcBef>
                <a:spcPts val="600"/>
              </a:spcBef>
              <a:spcAft>
                <a:spcPts val="3600"/>
              </a:spcAft>
            </a:pPr>
            <a:endParaRPr lang="en-US" sz="2000" dirty="0">
              <a:solidFill>
                <a:schemeClr val="accent1">
                  <a:lumMod val="50000"/>
                </a:schemeClr>
              </a:solidFill>
              <a:effectLst/>
              <a:latin typeface="Arial" panose="020B0604020202020204" pitchFamily="34" charset="0"/>
              <a:ea typeface="Arial" panose="020B0604020202020204" pitchFamily="34" charset="0"/>
            </a:endParaRPr>
          </a:p>
          <a:p>
            <a:pPr>
              <a:spcBef>
                <a:spcPts val="0"/>
              </a:spcBef>
              <a:spcAft>
                <a:spcPts val="600"/>
              </a:spcAft>
              <a:buClr>
                <a:srgbClr val="0070C0"/>
              </a:buClr>
            </a:pPr>
            <a:endParaRPr lang="en-US" sz="20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3F4F4CC-FE25-E5D3-444F-BD91A9A46689}"/>
              </a:ext>
            </a:extLst>
          </p:cNvPr>
          <p:cNvSpPr txBox="1"/>
          <p:nvPr/>
        </p:nvSpPr>
        <p:spPr>
          <a:xfrm>
            <a:off x="381000" y="152400"/>
            <a:ext cx="6781800" cy="584775"/>
          </a:xfrm>
          <a:prstGeom prst="rect">
            <a:avLst/>
          </a:prstGeom>
          <a:noFill/>
        </p:spPr>
        <p:txBody>
          <a:bodyPr wrap="square">
            <a:spAutoFit/>
          </a:bodyPr>
          <a:lstStyle/>
          <a:p>
            <a:pPr marL="0" marR="0">
              <a:spcBef>
                <a:spcPts val="1200"/>
              </a:spcBef>
              <a:buNone/>
            </a:pPr>
            <a:r>
              <a:rPr lang="en-US" sz="3200" b="1" i="1" dirty="0">
                <a:solidFill>
                  <a:schemeClr val="accent1">
                    <a:lumMod val="50000"/>
                  </a:schemeClr>
                </a:solidFill>
                <a:effectLst/>
                <a:latin typeface="Times New Roman" panose="02020603050405020304" pitchFamily="18" charset="0"/>
                <a:ea typeface="Arial" panose="020B0604020202020204" pitchFamily="34" charset="0"/>
              </a:rPr>
              <a:t>House Bill 2596 – Reno County Only</a:t>
            </a:r>
            <a:endParaRPr lang="en-US" sz="3200" i="1" dirty="0">
              <a:solidFill>
                <a:schemeClr val="accent1">
                  <a:lumMod val="50000"/>
                </a:schemeClr>
              </a:solidFill>
              <a:effectLst/>
              <a:latin typeface="Arial" panose="020B0604020202020204" pitchFamily="34" charset="0"/>
              <a:ea typeface="Arial" panose="020B0604020202020204" pitchFamily="34" charset="0"/>
            </a:endParaRPr>
          </a:p>
        </p:txBody>
      </p:sp>
      <p:sp>
        <p:nvSpPr>
          <p:cNvPr id="5" name="TextBox 4">
            <a:extLst>
              <a:ext uri="{FF2B5EF4-FFF2-40B4-BE49-F238E27FC236}">
                <a16:creationId xmlns:a16="http://schemas.microsoft.com/office/drawing/2014/main" id="{738BA2DB-BDCF-A46D-E70B-7F1BC9C7E523}"/>
              </a:ext>
            </a:extLst>
          </p:cNvPr>
          <p:cNvSpPr txBox="1"/>
          <p:nvPr/>
        </p:nvSpPr>
        <p:spPr>
          <a:xfrm>
            <a:off x="391160" y="914400"/>
            <a:ext cx="8382000" cy="5216813"/>
          </a:xfrm>
          <a:prstGeom prst="rect">
            <a:avLst/>
          </a:prstGeom>
          <a:noFill/>
        </p:spPr>
        <p:txBody>
          <a:bodyPr wrap="square">
            <a:spAutoFit/>
          </a:bodyPr>
          <a:lstStyle/>
          <a:p>
            <a:pPr marR="0" lvl="0" algn="just">
              <a:spcBef>
                <a:spcPts val="1800"/>
              </a:spcBef>
              <a:spcAft>
                <a:spcPts val="600"/>
              </a:spcAft>
            </a:pPr>
            <a:r>
              <a:rPr lang="en-US" sz="1800" b="1" i="1" dirty="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rPr>
              <a:t>HB 2596 – No exemption can be requested for manufactured and modular homes produced by the pilot program at the Hutchinson correctional facility.</a:t>
            </a:r>
            <a:endParaRPr lang="en-US" sz="1600" i="1" dirty="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endParaRPr>
          </a:p>
          <a:p>
            <a:pPr marR="0" algn="just">
              <a:spcBef>
                <a:spcPts val="1200"/>
              </a:spcBef>
              <a:spcAft>
                <a:spcPts val="600"/>
              </a:spcAft>
              <a:buNone/>
            </a:pPr>
            <a:r>
              <a:rPr lang="en-US" sz="1800" dirty="0">
                <a:solidFill>
                  <a:schemeClr val="bg2"/>
                </a:solidFill>
                <a:effectLst/>
                <a:latin typeface="Times New Roman" panose="02020603050405020304" pitchFamily="18" charset="0"/>
                <a:ea typeface="Arial" panose="020B0604020202020204" pitchFamily="34" charset="0"/>
              </a:rPr>
              <a:t>House Bill 2596, amending K.S.A. 75-5275a creates a limited exception to the Prison-made-Goods Act of Kansas to </a:t>
            </a:r>
            <a:r>
              <a:rPr lang="en-US" sz="1800" i="1" dirty="0">
                <a:solidFill>
                  <a:srgbClr val="FF0000"/>
                </a:solidFill>
                <a:effectLst/>
                <a:latin typeface="Times New Roman" panose="02020603050405020304" pitchFamily="18" charset="0"/>
                <a:ea typeface="Arial" panose="020B0604020202020204" pitchFamily="34" charset="0"/>
              </a:rPr>
              <a:t>authorize the Secretary of Corrections (secretary) to establish a pilot program at the Hutchinson Correctional Facility (HCF) to enter into contracts for production of manufactured or modular homes.</a:t>
            </a:r>
            <a:endParaRPr lang="en-US" sz="1600" i="1" dirty="0">
              <a:solidFill>
                <a:srgbClr val="FF0000"/>
              </a:solidFill>
              <a:effectLst/>
              <a:latin typeface="Arial" panose="020B0604020202020204" pitchFamily="34" charset="0"/>
              <a:ea typeface="Arial" panose="020B0604020202020204" pitchFamily="34" charset="0"/>
            </a:endParaRPr>
          </a:p>
          <a:p>
            <a:pPr marR="0" algn="just">
              <a:spcBef>
                <a:spcPts val="1200"/>
              </a:spcBef>
              <a:spcAft>
                <a:spcPts val="600"/>
              </a:spcAft>
              <a:buNone/>
            </a:pPr>
            <a:r>
              <a:rPr lang="en-US" sz="1800" dirty="0">
                <a:solidFill>
                  <a:schemeClr val="bg2"/>
                </a:solidFill>
                <a:effectLst/>
                <a:latin typeface="Times New Roman" panose="02020603050405020304" pitchFamily="18" charset="0"/>
                <a:ea typeface="Arial" panose="020B0604020202020204" pitchFamily="34" charset="0"/>
              </a:rPr>
              <a:t>Under existing law, the secretary of corrections is generally prohibited from operating a home building program that would compete with the manufactured and modular home industry. </a:t>
            </a:r>
            <a:r>
              <a:rPr lang="en-US" sz="1800" i="1" dirty="0">
                <a:solidFill>
                  <a:srgbClr val="FF0000"/>
                </a:solidFill>
                <a:effectLst/>
                <a:latin typeface="Times New Roman" panose="02020603050405020304" pitchFamily="18" charset="0"/>
                <a:ea typeface="Arial" panose="020B0604020202020204" pitchFamily="34" charset="0"/>
              </a:rPr>
              <a:t>This bill allows a new exception for a pilot program at Hutchinson that will expire on December 31, 2031.</a:t>
            </a:r>
            <a:endParaRPr lang="en-US" sz="1600" i="1" dirty="0">
              <a:solidFill>
                <a:srgbClr val="FF0000"/>
              </a:solidFill>
              <a:effectLst/>
              <a:latin typeface="Arial" panose="020B0604020202020204" pitchFamily="34" charset="0"/>
              <a:ea typeface="Arial" panose="020B0604020202020204" pitchFamily="34" charset="0"/>
            </a:endParaRPr>
          </a:p>
          <a:p>
            <a:pPr marR="0" algn="just">
              <a:spcBef>
                <a:spcPts val="1200"/>
              </a:spcBef>
              <a:spcAft>
                <a:spcPts val="600"/>
              </a:spcAft>
              <a:buNone/>
            </a:pPr>
            <a:r>
              <a:rPr lang="en-US" sz="1800" dirty="0">
                <a:solidFill>
                  <a:schemeClr val="bg2"/>
                </a:solidFill>
                <a:effectLst/>
                <a:latin typeface="Times New Roman" panose="02020603050405020304" pitchFamily="18" charset="0"/>
                <a:ea typeface="Arial" panose="020B0604020202020204" pitchFamily="34" charset="0"/>
              </a:rPr>
              <a:t>This bill has several provisions to protect against unfair competition and ensure the program does not subsidize private contractors at public expense. One such provision touches on property valuation. </a:t>
            </a:r>
            <a:r>
              <a:rPr lang="en-US" sz="1800" i="1" dirty="0">
                <a:solidFill>
                  <a:srgbClr val="FF0000"/>
                </a:solidFill>
                <a:effectLst/>
                <a:latin typeface="Times New Roman" panose="02020603050405020304" pitchFamily="18" charset="0"/>
                <a:ea typeface="Arial" panose="020B0604020202020204" pitchFamily="34" charset="0"/>
              </a:rPr>
              <a:t>If the contracting party is a nonprofit organization, it must agree </a:t>
            </a:r>
            <a:r>
              <a:rPr lang="en-US" sz="1800" b="1" i="1" dirty="0">
                <a:solidFill>
                  <a:srgbClr val="FF0000"/>
                </a:solidFill>
                <a:effectLst/>
                <a:latin typeface="Times New Roman" panose="02020603050405020304" pitchFamily="18" charset="0"/>
                <a:ea typeface="Arial" panose="020B0604020202020204" pitchFamily="34" charset="0"/>
              </a:rPr>
              <a:t>not</a:t>
            </a:r>
            <a:r>
              <a:rPr lang="en-US" sz="1800" i="1" dirty="0">
                <a:solidFill>
                  <a:srgbClr val="FF0000"/>
                </a:solidFill>
                <a:effectLst/>
                <a:latin typeface="Times New Roman" panose="02020603050405020304" pitchFamily="18" charset="0"/>
                <a:ea typeface="Arial" panose="020B0604020202020204" pitchFamily="34" charset="0"/>
              </a:rPr>
              <a:t> to seek property tax exemption on any housing units it retains or owns and must pay property taxes on such units. </a:t>
            </a:r>
            <a:r>
              <a:rPr lang="en-US" sz="1800" dirty="0">
                <a:solidFill>
                  <a:schemeClr val="bg2"/>
                </a:solidFill>
                <a:effectLst/>
                <a:latin typeface="Times New Roman" panose="02020603050405020304" pitchFamily="18" charset="0"/>
                <a:ea typeface="Times New Roman" panose="02020603050405020304" pitchFamily="18" charset="0"/>
              </a:rPr>
              <a:t>This goes into effect after publication in the </a:t>
            </a:r>
            <a:r>
              <a:rPr lang="en-US" sz="1800" i="1" dirty="0">
                <a:solidFill>
                  <a:schemeClr val="bg2"/>
                </a:solidFill>
                <a:effectLst/>
                <a:latin typeface="Times New Roman" panose="02020603050405020304" pitchFamily="18" charset="0"/>
                <a:ea typeface="Times New Roman" panose="02020603050405020304" pitchFamily="18" charset="0"/>
              </a:rPr>
              <a:t>Kansas Register</a:t>
            </a:r>
            <a:r>
              <a:rPr lang="en-US" sz="1800" dirty="0">
                <a:solidFill>
                  <a:schemeClr val="bg2"/>
                </a:solidFill>
                <a:effectLst/>
                <a:latin typeface="Times New Roman" panose="02020603050405020304" pitchFamily="18" charset="0"/>
                <a:ea typeface="Times New Roman" panose="02020603050405020304" pitchFamily="18" charset="0"/>
              </a:rPr>
              <a:t>.</a:t>
            </a:r>
            <a:endParaRPr lang="en-US" sz="1600" dirty="0">
              <a:solidFill>
                <a:schemeClr val="bg2"/>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036645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81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BB18ABEA-F1A6-900A-7983-1E447840566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A4C3EE2-43FA-293D-B34F-E4EED8FB153A}"/>
              </a:ext>
            </a:extLst>
          </p:cNvPr>
          <p:cNvSpPr>
            <a:spLocks noGrp="1"/>
          </p:cNvSpPr>
          <p:nvPr>
            <p:ph type="subTitle" idx="1"/>
          </p:nvPr>
        </p:nvSpPr>
        <p:spPr>
          <a:xfrm>
            <a:off x="170803" y="850773"/>
            <a:ext cx="8802393" cy="5156453"/>
          </a:xfrm>
        </p:spPr>
        <p:txBody>
          <a:bodyPr>
            <a:noAutofit/>
          </a:bodyPr>
          <a:lstStyle/>
          <a:p>
            <a:pPr marR="0" lvl="0">
              <a:spcBef>
                <a:spcPts val="600"/>
              </a:spcBef>
              <a:spcAft>
                <a:spcPts val="3600"/>
              </a:spcAft>
            </a:pPr>
            <a:endParaRPr lang="en-US" sz="2000" b="1" dirty="0">
              <a:solidFill>
                <a:schemeClr val="accent1">
                  <a:lumMod val="50000"/>
                </a:schemeClr>
              </a:solidFill>
              <a:effectLst/>
              <a:latin typeface="Times New Roman" panose="02020603050405020304" pitchFamily="18" charset="0"/>
              <a:ea typeface="Arial" panose="020B0604020202020204" pitchFamily="34" charset="0"/>
            </a:endParaRPr>
          </a:p>
          <a:p>
            <a:pPr marR="0" lvl="0">
              <a:spcBef>
                <a:spcPts val="600"/>
              </a:spcBef>
              <a:spcAft>
                <a:spcPts val="3600"/>
              </a:spcAft>
            </a:pPr>
            <a:endParaRPr lang="en-US" sz="2000" dirty="0">
              <a:solidFill>
                <a:schemeClr val="accent1">
                  <a:lumMod val="50000"/>
                </a:schemeClr>
              </a:solidFill>
              <a:effectLst/>
              <a:latin typeface="Arial" panose="020B0604020202020204" pitchFamily="34" charset="0"/>
              <a:ea typeface="Arial" panose="020B0604020202020204" pitchFamily="34" charset="0"/>
            </a:endParaRPr>
          </a:p>
          <a:p>
            <a:pPr>
              <a:spcBef>
                <a:spcPts val="0"/>
              </a:spcBef>
              <a:spcAft>
                <a:spcPts val="600"/>
              </a:spcAft>
              <a:buClr>
                <a:srgbClr val="0070C0"/>
              </a:buClr>
            </a:pPr>
            <a:endParaRPr lang="en-US" sz="20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FE19ECC-3603-73E3-D4A5-C19CDFAA0DCF}"/>
              </a:ext>
            </a:extLst>
          </p:cNvPr>
          <p:cNvSpPr txBox="1"/>
          <p:nvPr/>
        </p:nvSpPr>
        <p:spPr>
          <a:xfrm>
            <a:off x="381000" y="76200"/>
            <a:ext cx="3041821" cy="584775"/>
          </a:xfrm>
          <a:prstGeom prst="rect">
            <a:avLst/>
          </a:prstGeom>
          <a:noFill/>
        </p:spPr>
        <p:txBody>
          <a:bodyPr wrap="square">
            <a:spAutoFit/>
          </a:bodyPr>
          <a:lstStyle/>
          <a:p>
            <a:pPr marL="0" marR="0">
              <a:spcBef>
                <a:spcPts val="1200"/>
              </a:spcBef>
              <a:buNone/>
            </a:pPr>
            <a:r>
              <a:rPr lang="en-US" sz="3200" b="1" i="1" dirty="0">
                <a:solidFill>
                  <a:schemeClr val="accent1">
                    <a:lumMod val="50000"/>
                  </a:schemeClr>
                </a:solidFill>
                <a:effectLst/>
                <a:latin typeface="Times New Roman" panose="02020603050405020304" pitchFamily="18" charset="0"/>
                <a:ea typeface="Arial" panose="020B0604020202020204" pitchFamily="34" charset="0"/>
              </a:rPr>
              <a:t>House Bill </a:t>
            </a:r>
            <a:r>
              <a:rPr lang="en-US" sz="3200" b="1" i="1" dirty="0">
                <a:solidFill>
                  <a:schemeClr val="accent1">
                    <a:lumMod val="50000"/>
                  </a:schemeClr>
                </a:solidFill>
                <a:latin typeface="Times New Roman" panose="02020603050405020304" pitchFamily="18" charset="0"/>
                <a:ea typeface="Arial" panose="020B0604020202020204" pitchFamily="34" charset="0"/>
              </a:rPr>
              <a:t>2644</a:t>
            </a:r>
            <a:endParaRPr lang="en-US" sz="3200" i="1" dirty="0">
              <a:solidFill>
                <a:schemeClr val="accent1">
                  <a:lumMod val="50000"/>
                </a:schemeClr>
              </a:solidFill>
              <a:effectLst/>
              <a:latin typeface="Arial" panose="020B0604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841EED09-31C1-10C1-2F2C-8EC72636343B}"/>
              </a:ext>
            </a:extLst>
          </p:cNvPr>
          <p:cNvSpPr txBox="1"/>
          <p:nvPr/>
        </p:nvSpPr>
        <p:spPr>
          <a:xfrm>
            <a:off x="381000" y="882396"/>
            <a:ext cx="8382000" cy="5747004"/>
          </a:xfrm>
          <a:prstGeom prst="rect">
            <a:avLst/>
          </a:prstGeom>
          <a:noFill/>
        </p:spPr>
        <p:txBody>
          <a:bodyPr wrap="square">
            <a:noAutofit/>
          </a:bodyPr>
          <a:lstStyle/>
          <a:p>
            <a:pPr lvl="0">
              <a:spcAft>
                <a:spcPts val="1200"/>
              </a:spcAft>
            </a:pPr>
            <a:r>
              <a:rPr lang="en-US" b="1" dirty="0">
                <a:solidFill>
                  <a:schemeClr val="bg1"/>
                </a:solidFill>
                <a:latin typeface="Times New Roman" panose="02020603050405020304" pitchFamily="18" charset="0"/>
                <a:cs typeface="Times New Roman" panose="02020603050405020304" pitchFamily="18" charset="0"/>
              </a:rPr>
              <a:t>HB 2644 – Expands requirements for county appraisers when raising values for properties with a valuation reduced through the appeals process.</a:t>
            </a:r>
            <a:endParaRPr lang="en-US" dirty="0">
              <a:solidFill>
                <a:schemeClr val="bg1"/>
              </a:solidFill>
              <a:latin typeface="Times New Roman" panose="02020603050405020304" pitchFamily="18" charset="0"/>
              <a:cs typeface="Times New Roman" panose="02020603050405020304" pitchFamily="18" charset="0"/>
            </a:endParaRPr>
          </a:p>
          <a:p>
            <a:pPr marL="457200" indent="-228600">
              <a:spcAft>
                <a:spcPts val="1200"/>
              </a:spcAft>
              <a:buSzPct val="75000"/>
              <a:buFont typeface="Courier New" panose="02070309020205020404" pitchFamily="49" charset="0"/>
              <a:buChar char="o"/>
            </a:pPr>
            <a:r>
              <a:rPr lang="en-US" dirty="0">
                <a:solidFill>
                  <a:schemeClr val="bg1"/>
                </a:solidFill>
                <a:latin typeface="Times New Roman" panose="02020603050405020304" pitchFamily="18" charset="0"/>
                <a:cs typeface="Times New Roman" panose="02020603050405020304" pitchFamily="18" charset="0"/>
              </a:rPr>
              <a:t>Prior to the passage of House Bill 2644, K.S.A. 2025 Supp. 79-1460 imposed limited restrictions on increases in appraised value following a successful valuation appeal.</a:t>
            </a:r>
          </a:p>
          <a:p>
            <a:pPr marL="457200" indent="-228600">
              <a:spcAft>
                <a:spcPts val="1200"/>
              </a:spcAft>
              <a:buSzPct val="75000"/>
              <a:buFont typeface="Courier New" panose="02070309020205020404" pitchFamily="49" charset="0"/>
              <a:buChar char="o"/>
            </a:pPr>
            <a:r>
              <a:rPr lang="en-US" dirty="0">
                <a:solidFill>
                  <a:schemeClr val="bg1"/>
                </a:solidFill>
                <a:latin typeface="Times New Roman" panose="02020603050405020304" pitchFamily="18" charset="0"/>
                <a:cs typeface="Times New Roman" panose="02020603050405020304" pitchFamily="18" charset="0"/>
              </a:rPr>
              <a:t>If commercial real property values was reduced through appeal process, county was required to monitor that property for the next two taxable years.</a:t>
            </a:r>
          </a:p>
          <a:p>
            <a:pPr marL="457200" indent="-228600">
              <a:spcAft>
                <a:spcPts val="1200"/>
              </a:spcAft>
              <a:buSzPct val="75000"/>
              <a:buFont typeface="Courier New" panose="02070309020205020404" pitchFamily="49" charset="0"/>
              <a:buChar char="o"/>
            </a:pPr>
            <a:r>
              <a:rPr lang="en-US" dirty="0">
                <a:solidFill>
                  <a:schemeClr val="bg1"/>
                </a:solidFill>
                <a:latin typeface="Times New Roman" panose="02020603050405020304" pitchFamily="18" charset="0"/>
                <a:cs typeface="Times New Roman" panose="02020603050405020304" pitchFamily="18" charset="0"/>
              </a:rPr>
              <a:t>If the appraised value increased by more than 5% from one year to the next, excluding new construction, change in use, or change in classification, the appraiser was required to either adjust value based on information presented in the prior appeal or obtain independent fee simple appraisal.</a:t>
            </a:r>
          </a:p>
          <a:p>
            <a:pPr marL="457200" indent="-228600">
              <a:spcAft>
                <a:spcPts val="1200"/>
              </a:spcAft>
              <a:buSzPct val="75000"/>
              <a:buFont typeface="Courier New" panose="02070309020205020404" pitchFamily="49" charset="0"/>
              <a:buChar char="o"/>
            </a:pPr>
            <a:r>
              <a:rPr lang="en-US" i="1" dirty="0">
                <a:solidFill>
                  <a:srgbClr val="FF0000"/>
                </a:solidFill>
                <a:latin typeface="Times New Roman" panose="02020603050405020304" pitchFamily="18" charset="0"/>
                <a:cs typeface="Times New Roman" panose="02020603050405020304" pitchFamily="18" charset="0"/>
              </a:rPr>
              <a:t>House Bill 2644, K.S.A. 2025 Supp. 79-1460 expanded the property class to include residential and personal property manufactured homes, and extended the duration from two years to five years.</a:t>
            </a:r>
          </a:p>
          <a:p>
            <a:pPr marL="457200" indent="-228600">
              <a:spcAft>
                <a:spcPts val="1200"/>
              </a:spcAft>
              <a:buSzPct val="75000"/>
              <a:buFont typeface="Courier New" panose="02070309020205020404" pitchFamily="49" charset="0"/>
              <a:buChar char="o"/>
            </a:pPr>
            <a:r>
              <a:rPr lang="en-US" i="1" dirty="0">
                <a:solidFill>
                  <a:srgbClr val="FF0000"/>
                </a:solidFill>
                <a:latin typeface="Times New Roman" panose="02020603050405020304" pitchFamily="18" charset="0"/>
                <a:cs typeface="Times New Roman" panose="02020603050405020304" pitchFamily="18" charset="0"/>
              </a:rPr>
              <a:t>This becomes law from and after July 1, 2026, with specific actions required prior to and after January 1, 2026.</a:t>
            </a:r>
          </a:p>
          <a:p>
            <a:pPr marL="0" marR="0">
              <a:spcBef>
                <a:spcPts val="1200"/>
              </a:spcBef>
              <a:buNone/>
            </a:pPr>
            <a:endParaRPr lang="en-US" sz="3200" dirty="0">
              <a:solidFill>
                <a:schemeClr val="accent1">
                  <a:lumMod val="50000"/>
                </a:schemeClr>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021872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51B8BDBD-C0CB-43EA-D715-A28E4064827B}"/>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01E688E0-C729-4E49-9E7B-4697607D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owntown Houston skyline">
            <a:extLst>
              <a:ext uri="{FF2B5EF4-FFF2-40B4-BE49-F238E27FC236}">
                <a16:creationId xmlns:a16="http://schemas.microsoft.com/office/drawing/2014/main" id="{9D3F0EE2-AB6B-F9C4-AA56-F0FB61DD90E7}"/>
              </a:ext>
            </a:extLst>
          </p:cNvPr>
          <p:cNvPicPr>
            <a:picLocks noChangeAspect="1"/>
          </p:cNvPicPr>
          <p:nvPr/>
        </p:nvPicPr>
        <p:blipFill>
          <a:blip r:embed="rId2" cstate="print">
            <a:duotone>
              <a:schemeClr val="bg2">
                <a:shade val="45000"/>
                <a:satMod val="135000"/>
              </a:schemeClr>
              <a:prstClr val="white"/>
            </a:duotone>
            <a:alphaModFix amt="15000"/>
            <a:extLst>
              <a:ext uri="{28A0092B-C50C-407E-A947-70E740481C1C}">
                <a14:useLocalDpi xmlns:a14="http://schemas.microsoft.com/office/drawing/2010/main" val="0"/>
              </a:ext>
            </a:extLst>
          </a:blip>
          <a:srcRect l="2493" r="8506" b="-1"/>
          <a:stretch>
            <a:fillRect/>
          </a:stretch>
        </p:blipFill>
        <p:spPr>
          <a:xfrm>
            <a:off x="20" y="10"/>
            <a:ext cx="9143980" cy="6857990"/>
          </a:xfrm>
          <a:prstGeom prst="rect">
            <a:avLst/>
          </a:prstGeom>
        </p:spPr>
      </p:pic>
      <p:sp>
        <p:nvSpPr>
          <p:cNvPr id="6" name="Subtitle 2">
            <a:extLst>
              <a:ext uri="{FF2B5EF4-FFF2-40B4-BE49-F238E27FC236}">
                <a16:creationId xmlns:a16="http://schemas.microsoft.com/office/drawing/2014/main" id="{8FC9EE84-129B-A472-5DD6-289620D5E06D}"/>
              </a:ext>
            </a:extLst>
          </p:cNvPr>
          <p:cNvSpPr>
            <a:spLocks noGrp="1"/>
          </p:cNvSpPr>
          <p:nvPr>
            <p:ph type="subTitle" idx="1"/>
          </p:nvPr>
        </p:nvSpPr>
        <p:spPr>
          <a:xfrm>
            <a:off x="228599" y="229277"/>
            <a:ext cx="8799909" cy="837523"/>
          </a:xfrm>
        </p:spPr>
        <p:txBody>
          <a:bodyPr>
            <a:normAutofit/>
          </a:bodyPr>
          <a:lstStyle/>
          <a:p>
            <a:pPr algn="ctr" fontAlgn="auto">
              <a:spcBef>
                <a:spcPts val="0"/>
              </a:spcBef>
              <a:spcAft>
                <a:spcPts val="1200"/>
              </a:spcAft>
            </a:pPr>
            <a:r>
              <a:rPr lang="en-US" sz="42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Registered Mass Appraisers-2026</a:t>
            </a:r>
          </a:p>
        </p:txBody>
      </p:sp>
      <p:grpSp>
        <p:nvGrpSpPr>
          <p:cNvPr id="43" name="Group 42">
            <a:extLst>
              <a:ext uri="{FF2B5EF4-FFF2-40B4-BE49-F238E27FC236}">
                <a16:creationId xmlns:a16="http://schemas.microsoft.com/office/drawing/2014/main" id="{AAD89D74-79DD-4BE2-AA8C-8672382F25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1127" y="9144"/>
            <a:ext cx="4560492" cy="6163733"/>
            <a:chOff x="6108170" y="8467"/>
            <a:chExt cx="6080656" cy="6163733"/>
          </a:xfrm>
        </p:grpSpPr>
        <p:cxnSp>
          <p:nvCxnSpPr>
            <p:cNvPr id="44" name="Straight Connector 43">
              <a:extLst>
                <a:ext uri="{FF2B5EF4-FFF2-40B4-BE49-F238E27FC236}">
                  <a16:creationId xmlns:a16="http://schemas.microsoft.com/office/drawing/2014/main" id="{EA020D6D-57F1-4846-9467-5E54F5B88A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BA67610-3DFA-4B04-A0F3-FFBF2C97E8F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96F9FAA7-B1F5-4E7B-BEC6-00158A5F05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64174CF9-D8AD-4A5C-BF99-57B43506DA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76B22A1-F450-4EAF-A363-7222D3D529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 name="TextBox 3">
            <a:extLst>
              <a:ext uri="{FF2B5EF4-FFF2-40B4-BE49-F238E27FC236}">
                <a16:creationId xmlns:a16="http://schemas.microsoft.com/office/drawing/2014/main" id="{ECA23DB1-3F28-75B1-579B-1C568588A305}"/>
              </a:ext>
            </a:extLst>
          </p:cNvPr>
          <p:cNvSpPr txBox="1"/>
          <p:nvPr/>
        </p:nvSpPr>
        <p:spPr>
          <a:xfrm>
            <a:off x="940833" y="1384242"/>
            <a:ext cx="7364967" cy="2754600"/>
          </a:xfrm>
          <a:prstGeom prst="rect">
            <a:avLst/>
          </a:prstGeom>
          <a:noFill/>
        </p:spPr>
        <p:txBody>
          <a:bodyPr wrap="square">
            <a:spAutoFit/>
          </a:bodyPr>
          <a:lstStyle/>
          <a:p>
            <a:pPr marL="342900">
              <a:spcAft>
                <a:spcPts val="1800"/>
              </a:spcAft>
              <a:buSzPct val="50000"/>
            </a:pPr>
            <a:r>
              <a:rPr lang="en-US" sz="3200" i="1" dirty="0">
                <a:latin typeface="Times New Roman" panose="02020603050405020304" pitchFamily="18" charset="0"/>
                <a:cs typeface="Times New Roman" panose="02020603050405020304" pitchFamily="18" charset="0"/>
              </a:rPr>
              <a:t>Carolyn Logan - Johnson Co Appraiser</a:t>
            </a:r>
          </a:p>
          <a:p>
            <a:pPr marL="342900">
              <a:spcAft>
                <a:spcPts val="1800"/>
              </a:spcAft>
              <a:buSzPct val="50000"/>
            </a:pPr>
            <a:r>
              <a:rPr lang="en-US" sz="3200" i="1" dirty="0">
                <a:latin typeface="Times New Roman" panose="02020603050405020304" pitchFamily="18" charset="0"/>
                <a:cs typeface="Times New Roman" panose="02020603050405020304" pitchFamily="18" charset="0"/>
              </a:rPr>
              <a:t>Kara Jones - Edwards Co Appraiser  </a:t>
            </a:r>
          </a:p>
          <a:p>
            <a:pPr marL="342900">
              <a:spcAft>
                <a:spcPts val="1800"/>
              </a:spcAft>
              <a:buSzPct val="50000"/>
            </a:pPr>
            <a:r>
              <a:rPr lang="en-US" sz="3200" i="1" dirty="0">
                <a:latin typeface="Times New Roman" panose="02020603050405020304" pitchFamily="18" charset="0"/>
                <a:cs typeface="Times New Roman" panose="02020603050405020304" pitchFamily="18" charset="0"/>
              </a:rPr>
              <a:t>Luke Warren - Ellis County</a:t>
            </a:r>
          </a:p>
          <a:p>
            <a:pPr marL="342900">
              <a:spcAft>
                <a:spcPts val="1800"/>
              </a:spcAft>
              <a:buSzPct val="50000"/>
            </a:pPr>
            <a:r>
              <a:rPr lang="en-US" sz="3200" i="1" dirty="0">
                <a:latin typeface="Times New Roman" panose="02020603050405020304" pitchFamily="18" charset="0"/>
                <a:cs typeface="Times New Roman" panose="02020603050405020304" pitchFamily="18" charset="0"/>
              </a:rPr>
              <a:t>Whitney Tien - Phillips Co Appraiser </a:t>
            </a:r>
          </a:p>
        </p:txBody>
      </p:sp>
      <p:sp>
        <p:nvSpPr>
          <p:cNvPr id="5" name="TextBox 4">
            <a:extLst>
              <a:ext uri="{FF2B5EF4-FFF2-40B4-BE49-F238E27FC236}">
                <a16:creationId xmlns:a16="http://schemas.microsoft.com/office/drawing/2014/main" id="{43D427B1-512D-1ED3-1CA5-386DE42D8008}"/>
              </a:ext>
            </a:extLst>
          </p:cNvPr>
          <p:cNvSpPr txBox="1"/>
          <p:nvPr/>
        </p:nvSpPr>
        <p:spPr>
          <a:xfrm>
            <a:off x="430767" y="4694122"/>
            <a:ext cx="7772400" cy="830997"/>
          </a:xfrm>
          <a:prstGeom prst="rect">
            <a:avLst/>
          </a:prstGeom>
          <a:noFill/>
        </p:spPr>
        <p:txBody>
          <a:bodyPr wrap="square">
            <a:spAutoFit/>
          </a:bodyPr>
          <a:lstStyle/>
          <a:p>
            <a:pPr algn="ctr">
              <a:spcBef>
                <a:spcPts val="1200"/>
              </a:spcBef>
              <a:spcAft>
                <a:spcPts val="0"/>
              </a:spcAft>
              <a:buSzPct val="50000"/>
            </a:pPr>
            <a:r>
              <a:rPr lang="en-US" sz="4800" dirty="0">
                <a:solidFill>
                  <a:schemeClr val="bg1"/>
                </a:solidFill>
                <a:latin typeface="Monotype Corsiva" panose="03010101010201010101" pitchFamily="66" charset="0"/>
              </a:rPr>
              <a:t>CONGRATULATIONS</a:t>
            </a:r>
          </a:p>
        </p:txBody>
      </p:sp>
    </p:spTree>
    <p:extLst>
      <p:ext uri="{BB962C8B-B14F-4D97-AF65-F5344CB8AC3E}">
        <p14:creationId xmlns:p14="http://schemas.microsoft.com/office/powerpoint/2010/main" val="280129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81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94376946-5A7D-14A1-6F4B-B2FB009F782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8FE54F1-FAB3-DF9A-50B0-22819C557040}"/>
              </a:ext>
            </a:extLst>
          </p:cNvPr>
          <p:cNvSpPr>
            <a:spLocks noGrp="1"/>
          </p:cNvSpPr>
          <p:nvPr>
            <p:ph type="subTitle" idx="1"/>
          </p:nvPr>
        </p:nvSpPr>
        <p:spPr>
          <a:xfrm>
            <a:off x="170803" y="850773"/>
            <a:ext cx="8802393" cy="5156453"/>
          </a:xfrm>
        </p:spPr>
        <p:txBody>
          <a:bodyPr>
            <a:noAutofit/>
          </a:bodyPr>
          <a:lstStyle/>
          <a:p>
            <a:pPr marR="0" lvl="0">
              <a:spcBef>
                <a:spcPts val="600"/>
              </a:spcBef>
              <a:spcAft>
                <a:spcPts val="3600"/>
              </a:spcAft>
            </a:pPr>
            <a:endParaRPr lang="en-US" sz="2000" b="1" dirty="0">
              <a:solidFill>
                <a:schemeClr val="accent1">
                  <a:lumMod val="50000"/>
                </a:schemeClr>
              </a:solidFill>
              <a:effectLst/>
              <a:latin typeface="Times New Roman" panose="02020603050405020304" pitchFamily="18" charset="0"/>
              <a:ea typeface="Arial" panose="020B0604020202020204" pitchFamily="34" charset="0"/>
            </a:endParaRPr>
          </a:p>
          <a:p>
            <a:pPr marR="0" lvl="0">
              <a:spcBef>
                <a:spcPts val="600"/>
              </a:spcBef>
              <a:spcAft>
                <a:spcPts val="3600"/>
              </a:spcAft>
            </a:pPr>
            <a:endParaRPr lang="en-US" sz="2000" dirty="0">
              <a:solidFill>
                <a:schemeClr val="accent1">
                  <a:lumMod val="50000"/>
                </a:schemeClr>
              </a:solidFill>
              <a:effectLst/>
              <a:latin typeface="Arial" panose="020B0604020202020204" pitchFamily="34" charset="0"/>
              <a:ea typeface="Arial" panose="020B0604020202020204" pitchFamily="34" charset="0"/>
            </a:endParaRPr>
          </a:p>
          <a:p>
            <a:pPr>
              <a:spcBef>
                <a:spcPts val="0"/>
              </a:spcBef>
              <a:spcAft>
                <a:spcPts val="600"/>
              </a:spcAft>
              <a:buClr>
                <a:srgbClr val="0070C0"/>
              </a:buClr>
            </a:pPr>
            <a:endParaRPr lang="en-US" sz="20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7FACE61-7F07-7BEF-4015-3C4AA41EE2FE}"/>
              </a:ext>
            </a:extLst>
          </p:cNvPr>
          <p:cNvSpPr txBox="1"/>
          <p:nvPr/>
        </p:nvSpPr>
        <p:spPr>
          <a:xfrm>
            <a:off x="0" y="76200"/>
            <a:ext cx="8305800" cy="584775"/>
          </a:xfrm>
          <a:prstGeom prst="rect">
            <a:avLst/>
          </a:prstGeom>
          <a:noFill/>
        </p:spPr>
        <p:txBody>
          <a:bodyPr wrap="square">
            <a:spAutoFit/>
          </a:bodyPr>
          <a:lstStyle/>
          <a:p>
            <a:pPr marL="0" marR="0">
              <a:spcBef>
                <a:spcPts val="1200"/>
              </a:spcBef>
              <a:buNone/>
            </a:pPr>
            <a:r>
              <a:rPr lang="en-US" sz="3200" b="1" i="1" dirty="0">
                <a:solidFill>
                  <a:schemeClr val="accent1">
                    <a:lumMod val="50000"/>
                  </a:schemeClr>
                </a:solidFill>
                <a:effectLst/>
                <a:latin typeface="Times New Roman" panose="02020603050405020304" pitchFamily="18" charset="0"/>
                <a:ea typeface="Arial" panose="020B0604020202020204" pitchFamily="34" charset="0"/>
              </a:rPr>
              <a:t>House Bill </a:t>
            </a:r>
            <a:r>
              <a:rPr lang="en-US" sz="3200" b="1" i="1" dirty="0">
                <a:solidFill>
                  <a:schemeClr val="accent1">
                    <a:lumMod val="50000"/>
                  </a:schemeClr>
                </a:solidFill>
                <a:latin typeface="Times New Roman" panose="02020603050405020304" pitchFamily="18" charset="0"/>
                <a:ea typeface="Arial" panose="020B0604020202020204" pitchFamily="34" charset="0"/>
              </a:rPr>
              <a:t>2644 Appraiser Guidance</a:t>
            </a:r>
            <a:endParaRPr lang="en-US" sz="3200" i="1" dirty="0">
              <a:solidFill>
                <a:schemeClr val="accent1">
                  <a:lumMod val="50000"/>
                </a:schemeClr>
              </a:solidFill>
              <a:effectLst/>
              <a:latin typeface="Arial" panose="020B0604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B4F42063-1213-3C66-DBCF-1A27B06CDB73}"/>
              </a:ext>
            </a:extLst>
          </p:cNvPr>
          <p:cNvSpPr txBox="1"/>
          <p:nvPr/>
        </p:nvSpPr>
        <p:spPr>
          <a:xfrm>
            <a:off x="380999" y="860298"/>
            <a:ext cx="8382000" cy="5410200"/>
          </a:xfrm>
          <a:prstGeom prst="rect">
            <a:avLst/>
          </a:prstGeom>
          <a:noFill/>
        </p:spPr>
        <p:txBody>
          <a:bodyPr wrap="square">
            <a:noAutofit/>
          </a:bodyPr>
          <a:lstStyle/>
          <a:p>
            <a:pPr marL="285750" lvl="0" indent="-285750">
              <a:spcAft>
                <a:spcPts val="2400"/>
              </a:spcAft>
              <a:buFont typeface="Wingdings" panose="05000000000000000000" pitchFamily="2" charset="2"/>
              <a:buChar char="ü"/>
            </a:pPr>
            <a:r>
              <a:rPr lang="en-US" b="1" i="1" u="sng" dirty="0">
                <a:solidFill>
                  <a:schemeClr val="bg1"/>
                </a:solidFill>
                <a:latin typeface="Times New Roman" panose="02020603050405020304" pitchFamily="18" charset="0"/>
                <a:cs typeface="Times New Roman" panose="02020603050405020304" pitchFamily="18" charset="0"/>
              </a:rPr>
              <a:t>Residential or Personal Property Manufactured Home</a:t>
            </a:r>
            <a:r>
              <a:rPr lang="en-US" b="1" i="1" dirty="0">
                <a:solidFill>
                  <a:schemeClr val="bg1"/>
                </a:solidFill>
                <a:latin typeface="Times New Roman" panose="02020603050405020304" pitchFamily="18" charset="0"/>
                <a:cs typeface="Times New Roman" panose="02020603050405020304" pitchFamily="18" charset="0"/>
              </a:rPr>
              <a:t> Example – Final appeal determination </a:t>
            </a:r>
            <a:r>
              <a:rPr lang="en-US" b="1" i="1" u="sng" dirty="0">
                <a:solidFill>
                  <a:schemeClr val="bg1"/>
                </a:solidFill>
                <a:latin typeface="Times New Roman" panose="02020603050405020304" pitchFamily="18" charset="0"/>
                <a:cs typeface="Times New Roman" panose="02020603050405020304" pitchFamily="18" charset="0"/>
              </a:rPr>
              <a:t>prior</a:t>
            </a:r>
            <a:r>
              <a:rPr lang="en-US" b="1" i="1" dirty="0">
                <a:solidFill>
                  <a:schemeClr val="bg1"/>
                </a:solidFill>
                <a:latin typeface="Times New Roman" panose="02020603050405020304" pitchFamily="18" charset="0"/>
                <a:cs typeface="Times New Roman" panose="02020603050405020304" pitchFamily="18" charset="0"/>
              </a:rPr>
              <a:t> to-January 1, 2026 - </a:t>
            </a:r>
            <a:r>
              <a:rPr lang="en-US" i="1" dirty="0">
                <a:solidFill>
                  <a:srgbClr val="FF0000"/>
                </a:solidFill>
                <a:latin typeface="Times New Roman" panose="02020603050405020304" pitchFamily="18" charset="0"/>
                <a:cs typeface="Times New Roman" panose="02020603050405020304" pitchFamily="18" charset="0"/>
              </a:rPr>
              <a:t>No action needed.</a:t>
            </a:r>
          </a:p>
          <a:p>
            <a:pPr marL="285750" indent="-285750">
              <a:spcAft>
                <a:spcPts val="2400"/>
              </a:spcAft>
              <a:buFont typeface="Wingdings" panose="05000000000000000000" pitchFamily="2" charset="2"/>
              <a:buChar char="ü"/>
            </a:pPr>
            <a:r>
              <a:rPr lang="en-US" b="1" i="1" u="sng" dirty="0">
                <a:solidFill>
                  <a:schemeClr val="bg1"/>
                </a:solidFill>
                <a:latin typeface="Times New Roman" panose="02020603050405020304" pitchFamily="18" charset="0"/>
                <a:cs typeface="Times New Roman" panose="02020603050405020304" pitchFamily="18" charset="0"/>
              </a:rPr>
              <a:t>Commercial </a:t>
            </a:r>
            <a:r>
              <a:rPr lang="en-US" b="1" i="1" dirty="0">
                <a:solidFill>
                  <a:schemeClr val="bg1"/>
                </a:solidFill>
                <a:latin typeface="Times New Roman" panose="02020603050405020304" pitchFamily="18" charset="0"/>
                <a:cs typeface="Times New Roman" panose="02020603050405020304" pitchFamily="18" charset="0"/>
              </a:rPr>
              <a:t>Property Example – Final appeal determination </a:t>
            </a:r>
            <a:r>
              <a:rPr lang="en-US" b="1" i="1" u="sng" dirty="0">
                <a:solidFill>
                  <a:schemeClr val="bg1"/>
                </a:solidFill>
                <a:latin typeface="Times New Roman" panose="02020603050405020304" pitchFamily="18" charset="0"/>
                <a:cs typeface="Times New Roman" panose="02020603050405020304" pitchFamily="18" charset="0"/>
              </a:rPr>
              <a:t>prior</a:t>
            </a:r>
            <a:r>
              <a:rPr lang="en-US" b="1" i="1" dirty="0">
                <a:solidFill>
                  <a:schemeClr val="bg1"/>
                </a:solidFill>
                <a:latin typeface="Times New Roman" panose="02020603050405020304" pitchFamily="18" charset="0"/>
                <a:cs typeface="Times New Roman" panose="02020603050405020304" pitchFamily="18" charset="0"/>
              </a:rPr>
              <a:t> to January 1, 2026 – </a:t>
            </a:r>
            <a:r>
              <a:rPr lang="en-US" i="1" dirty="0">
                <a:solidFill>
                  <a:schemeClr val="bg1"/>
                </a:solidFill>
                <a:latin typeface="Times New Roman" panose="02020603050405020304" pitchFamily="18" charset="0"/>
                <a:cs typeface="Times New Roman" panose="02020603050405020304" pitchFamily="18" charset="0"/>
              </a:rPr>
              <a:t>The appraiser must review the prior year’s appeal evidence and limit any value increase in those </a:t>
            </a:r>
            <a:r>
              <a:rPr lang="en-US" i="1" u="sng" dirty="0">
                <a:solidFill>
                  <a:srgbClr val="FF0000"/>
                </a:solidFill>
                <a:latin typeface="Times New Roman" panose="02020603050405020304" pitchFamily="18" charset="0"/>
                <a:cs typeface="Times New Roman" panose="02020603050405020304" pitchFamily="18" charset="0"/>
              </a:rPr>
              <a:t>two</a:t>
            </a:r>
            <a:r>
              <a:rPr lang="en-US" i="1" dirty="0">
                <a:solidFill>
                  <a:srgbClr val="FF0000"/>
                </a:solidFill>
                <a:latin typeface="Times New Roman" panose="02020603050405020304" pitchFamily="18" charset="0"/>
                <a:cs typeface="Times New Roman" panose="02020603050405020304" pitchFamily="18" charset="0"/>
              </a:rPr>
              <a:t> years </a:t>
            </a:r>
            <a:r>
              <a:rPr lang="en-US" i="1" dirty="0">
                <a:solidFill>
                  <a:schemeClr val="bg1"/>
                </a:solidFill>
                <a:latin typeface="Times New Roman" panose="02020603050405020304" pitchFamily="18" charset="0"/>
                <a:cs typeface="Times New Roman" panose="02020603050405020304" pitchFamily="18" charset="0"/>
              </a:rPr>
              <a:t>to 5% or obtain an independent single property appraisal.</a:t>
            </a:r>
          </a:p>
          <a:p>
            <a:pPr marL="285750" indent="-285750">
              <a:buFont typeface="Wingdings" panose="05000000000000000000" pitchFamily="2" charset="2"/>
              <a:buChar char="ü"/>
            </a:pPr>
            <a:r>
              <a:rPr lang="en-US" b="1" i="1" u="sng" dirty="0">
                <a:solidFill>
                  <a:schemeClr val="bg1"/>
                </a:solidFill>
                <a:latin typeface="Times New Roman" panose="02020603050405020304" pitchFamily="18" charset="0"/>
                <a:cs typeface="Times New Roman" panose="02020603050405020304" pitchFamily="18" charset="0"/>
              </a:rPr>
              <a:t>Commercial, Residential or Personal Property Manufactured Homes</a:t>
            </a:r>
            <a:r>
              <a:rPr lang="en-US" b="1" i="1" dirty="0">
                <a:solidFill>
                  <a:schemeClr val="bg1"/>
                </a:solidFill>
                <a:latin typeface="Times New Roman" panose="02020603050405020304" pitchFamily="18" charset="0"/>
                <a:cs typeface="Times New Roman" panose="02020603050405020304" pitchFamily="18" charset="0"/>
              </a:rPr>
              <a:t> – Final appeal determination </a:t>
            </a:r>
            <a:r>
              <a:rPr lang="en-US" b="1" i="1" u="sng" dirty="0">
                <a:solidFill>
                  <a:schemeClr val="bg1"/>
                </a:solidFill>
                <a:latin typeface="Times New Roman" panose="02020603050405020304" pitchFamily="18" charset="0"/>
                <a:cs typeface="Times New Roman" panose="02020603050405020304" pitchFamily="18" charset="0"/>
              </a:rPr>
              <a:t>after</a:t>
            </a:r>
            <a:r>
              <a:rPr lang="en-US" b="1" i="1" dirty="0">
                <a:solidFill>
                  <a:schemeClr val="bg1"/>
                </a:solidFill>
                <a:latin typeface="Times New Roman" panose="02020603050405020304" pitchFamily="18" charset="0"/>
                <a:cs typeface="Times New Roman" panose="02020603050405020304" pitchFamily="18" charset="0"/>
              </a:rPr>
              <a:t> January 1, 2026 </a:t>
            </a:r>
            <a:r>
              <a:rPr lang="en-US" dirty="0">
                <a:solidFill>
                  <a:schemeClr val="bg1"/>
                </a:solidFill>
                <a:latin typeface="Times New Roman" panose="02020603050405020304" pitchFamily="18" charset="0"/>
                <a:cs typeface="Times New Roman" panose="02020603050405020304" pitchFamily="18" charset="0"/>
              </a:rPr>
              <a:t>- </a:t>
            </a:r>
            <a:r>
              <a:rPr lang="en-US" i="1" dirty="0">
                <a:solidFill>
                  <a:schemeClr val="bg1"/>
                </a:solidFill>
                <a:latin typeface="Times New Roman" panose="02020603050405020304" pitchFamily="18" charset="0"/>
                <a:cs typeface="Times New Roman" panose="02020603050405020304" pitchFamily="18" charset="0"/>
              </a:rPr>
              <a:t>The appraiser must review the prior year’s appeal evidence and limit any value increase in the next </a:t>
            </a:r>
            <a:r>
              <a:rPr lang="en-US" i="1" u="sng" dirty="0">
                <a:solidFill>
                  <a:srgbClr val="FF0000"/>
                </a:solidFill>
                <a:latin typeface="Times New Roman" panose="02020603050405020304" pitchFamily="18" charset="0"/>
                <a:cs typeface="Times New Roman" panose="02020603050405020304" pitchFamily="18" charset="0"/>
              </a:rPr>
              <a:t>five</a:t>
            </a:r>
            <a:r>
              <a:rPr lang="en-US" i="1" dirty="0">
                <a:solidFill>
                  <a:srgbClr val="FF0000"/>
                </a:solidFill>
                <a:latin typeface="Times New Roman" panose="02020603050405020304" pitchFamily="18" charset="0"/>
                <a:cs typeface="Times New Roman" panose="02020603050405020304" pitchFamily="18" charset="0"/>
              </a:rPr>
              <a:t> years </a:t>
            </a:r>
            <a:r>
              <a:rPr lang="en-US" i="1" dirty="0">
                <a:solidFill>
                  <a:schemeClr val="bg1"/>
                </a:solidFill>
                <a:latin typeface="Times New Roman" panose="02020603050405020304" pitchFamily="18" charset="0"/>
                <a:cs typeface="Times New Roman" panose="02020603050405020304" pitchFamily="18" charset="0"/>
              </a:rPr>
              <a:t>to 5% or obtain an independent single property appraisal.</a:t>
            </a:r>
            <a:endParaRPr lang="en-US" b="1" i="1" u="sng" dirty="0">
              <a:solidFill>
                <a:schemeClr val="bg1"/>
              </a:solidFill>
              <a:latin typeface="Times New Roman" panose="02020603050405020304" pitchFamily="18" charset="0"/>
              <a:cs typeface="Times New Roman" panose="02020603050405020304" pitchFamily="18" charset="0"/>
            </a:endParaRPr>
          </a:p>
          <a:p>
            <a:pPr lvl="0"/>
            <a:endParaRPr lang="en-US" dirty="0">
              <a:solidFill>
                <a:schemeClr val="bg1"/>
              </a:solidFill>
              <a:latin typeface="Times New Roman" panose="02020603050405020304" pitchFamily="18" charset="0"/>
              <a:cs typeface="Times New Roman" panose="02020603050405020304" pitchFamily="18" charset="0"/>
            </a:endParaRPr>
          </a:p>
          <a:p>
            <a:pPr marL="114300" lvl="0" indent="-114300">
              <a:spcAft>
                <a:spcPts val="1800"/>
              </a:spcAft>
            </a:pPr>
            <a:r>
              <a:rPr lang="en-US" dirty="0">
                <a:solidFill>
                  <a:schemeClr val="bg1"/>
                </a:solidFill>
                <a:latin typeface="Times New Roman" panose="02020603050405020304" pitchFamily="18" charset="0"/>
                <a:cs typeface="Times New Roman" panose="02020603050405020304" pitchFamily="18" charset="0"/>
              </a:rPr>
              <a:t>*All above scenarios are assuming there was no new construction, change in use, or change in classification to the property.</a:t>
            </a:r>
          </a:p>
          <a:p>
            <a:pPr marL="2057400" lvl="0" indent="-2057400"/>
            <a:r>
              <a:rPr lang="en-US" b="1" i="1" u="sng" dirty="0">
                <a:solidFill>
                  <a:srgbClr val="FF0000"/>
                </a:solidFill>
                <a:latin typeface="Times New Roman" panose="02020603050405020304" pitchFamily="18" charset="0"/>
                <a:cs typeface="Times New Roman" panose="02020603050405020304" pitchFamily="18" charset="0"/>
              </a:rPr>
              <a:t>Question to counties</a:t>
            </a:r>
            <a:r>
              <a:rPr lang="en-US" b="1" i="1" dirty="0">
                <a:solidFill>
                  <a:srgbClr val="FF0000"/>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Although not revised in this legislation, how is the abatement handled if the appeal decision comes in after October 31 of the same year?</a:t>
            </a:r>
            <a:endParaRPr lang="en-US" b="1" i="1" dirty="0">
              <a:solidFill>
                <a:schemeClr val="bg1"/>
              </a:solidFill>
              <a:latin typeface="Times New Roman" panose="02020603050405020304" pitchFamily="18" charset="0"/>
              <a:cs typeface="Times New Roman" panose="02020603050405020304" pitchFamily="18" charset="0"/>
            </a:endParaRPr>
          </a:p>
          <a:p>
            <a:pPr lvl="0"/>
            <a:endParaRPr lang="en-US" dirty="0">
              <a:solidFill>
                <a:schemeClr val="bg1"/>
              </a:solidFill>
              <a:latin typeface="Times New Roman" panose="02020603050405020304" pitchFamily="18" charset="0"/>
              <a:cs typeface="Times New Roman" panose="02020603050405020304" pitchFamily="18" charset="0"/>
            </a:endParaRPr>
          </a:p>
          <a:p>
            <a:pPr marL="285750" lvl="0" indent="-285750">
              <a:spcAft>
                <a:spcPts val="1200"/>
              </a:spcAft>
              <a:buFont typeface="Wingdings" panose="05000000000000000000" pitchFamily="2" charset="2"/>
              <a:buChar char="ü"/>
            </a:pPr>
            <a:endParaRPr lang="en-US" dirty="0">
              <a:solidFill>
                <a:schemeClr val="bg1"/>
              </a:solidFill>
              <a:latin typeface="Times New Roman" panose="02020603050405020304" pitchFamily="18" charset="0"/>
              <a:cs typeface="Times New Roman" panose="02020603050405020304" pitchFamily="18" charset="0"/>
            </a:endParaRPr>
          </a:p>
          <a:p>
            <a:pPr marL="457200" indent="-228600">
              <a:spcAft>
                <a:spcPts val="1200"/>
              </a:spcAft>
              <a:buSzPct val="75000"/>
              <a:buFont typeface="Courier New" panose="02070309020205020404" pitchFamily="49" charset="0"/>
              <a:buChar char="o"/>
            </a:pPr>
            <a:endParaRPr lang="en-US" sz="3200" dirty="0">
              <a:solidFill>
                <a:schemeClr val="accent1">
                  <a:lumMod val="50000"/>
                </a:schemeClr>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663946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81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679173E4-74BC-F2A2-8906-A7BEEDCB0CA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8E8ABD9-9018-08B4-3742-A03DF868B3F5}"/>
              </a:ext>
            </a:extLst>
          </p:cNvPr>
          <p:cNvSpPr>
            <a:spLocks noGrp="1"/>
          </p:cNvSpPr>
          <p:nvPr>
            <p:ph type="subTitle" idx="1"/>
          </p:nvPr>
        </p:nvSpPr>
        <p:spPr>
          <a:xfrm>
            <a:off x="170803" y="850773"/>
            <a:ext cx="8802393" cy="5156453"/>
          </a:xfrm>
        </p:spPr>
        <p:txBody>
          <a:bodyPr>
            <a:noAutofit/>
          </a:bodyPr>
          <a:lstStyle/>
          <a:p>
            <a:pPr marR="0" lvl="0">
              <a:spcBef>
                <a:spcPts val="600"/>
              </a:spcBef>
              <a:spcAft>
                <a:spcPts val="3600"/>
              </a:spcAft>
            </a:pPr>
            <a:endParaRPr lang="en-US" sz="2000" b="1" dirty="0">
              <a:solidFill>
                <a:schemeClr val="accent1">
                  <a:lumMod val="50000"/>
                </a:schemeClr>
              </a:solidFill>
              <a:effectLst/>
              <a:latin typeface="Times New Roman" panose="02020603050405020304" pitchFamily="18" charset="0"/>
              <a:ea typeface="Arial" panose="020B0604020202020204" pitchFamily="34" charset="0"/>
            </a:endParaRPr>
          </a:p>
          <a:p>
            <a:pPr marR="0" lvl="0">
              <a:spcBef>
                <a:spcPts val="600"/>
              </a:spcBef>
              <a:spcAft>
                <a:spcPts val="3600"/>
              </a:spcAft>
            </a:pPr>
            <a:endParaRPr lang="en-US" sz="2000" dirty="0">
              <a:solidFill>
                <a:schemeClr val="accent1">
                  <a:lumMod val="50000"/>
                </a:schemeClr>
              </a:solidFill>
              <a:effectLst/>
              <a:latin typeface="Arial" panose="020B0604020202020204" pitchFamily="34" charset="0"/>
              <a:ea typeface="Arial" panose="020B0604020202020204" pitchFamily="34" charset="0"/>
            </a:endParaRPr>
          </a:p>
          <a:p>
            <a:pPr>
              <a:spcBef>
                <a:spcPts val="0"/>
              </a:spcBef>
              <a:spcAft>
                <a:spcPts val="600"/>
              </a:spcAft>
              <a:buClr>
                <a:srgbClr val="0070C0"/>
              </a:buClr>
            </a:pPr>
            <a:endParaRPr lang="en-US" sz="2000"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CE8BE87-D709-870A-5EF7-EB70642E3404}"/>
              </a:ext>
            </a:extLst>
          </p:cNvPr>
          <p:cNvSpPr txBox="1"/>
          <p:nvPr/>
        </p:nvSpPr>
        <p:spPr>
          <a:xfrm>
            <a:off x="3098389" y="164811"/>
            <a:ext cx="2965621" cy="584775"/>
          </a:xfrm>
          <a:prstGeom prst="rect">
            <a:avLst/>
          </a:prstGeom>
          <a:noFill/>
        </p:spPr>
        <p:txBody>
          <a:bodyPr wrap="square">
            <a:spAutoFit/>
          </a:bodyPr>
          <a:lstStyle/>
          <a:p>
            <a:pPr marL="0" marR="0">
              <a:spcBef>
                <a:spcPts val="1200"/>
              </a:spcBef>
              <a:buNone/>
            </a:pPr>
            <a:r>
              <a:rPr lang="en-US" sz="3200" b="1" i="1" dirty="0">
                <a:solidFill>
                  <a:schemeClr val="accent1">
                    <a:lumMod val="50000"/>
                  </a:schemeClr>
                </a:solidFill>
                <a:effectLst/>
                <a:latin typeface="Times New Roman" panose="02020603050405020304" pitchFamily="18" charset="0"/>
                <a:ea typeface="Arial" panose="020B0604020202020204" pitchFamily="34" charset="0"/>
              </a:rPr>
              <a:t>House Bill 2737</a:t>
            </a:r>
          </a:p>
        </p:txBody>
      </p:sp>
      <p:sp>
        <p:nvSpPr>
          <p:cNvPr id="5" name="TextBox 4">
            <a:extLst>
              <a:ext uri="{FF2B5EF4-FFF2-40B4-BE49-F238E27FC236}">
                <a16:creationId xmlns:a16="http://schemas.microsoft.com/office/drawing/2014/main" id="{939B4EB2-07C3-D273-B093-AFA9DB14A304}"/>
              </a:ext>
            </a:extLst>
          </p:cNvPr>
          <p:cNvSpPr txBox="1"/>
          <p:nvPr/>
        </p:nvSpPr>
        <p:spPr>
          <a:xfrm>
            <a:off x="762000" y="990600"/>
            <a:ext cx="7638401" cy="5410200"/>
          </a:xfrm>
          <a:prstGeom prst="rect">
            <a:avLst/>
          </a:prstGeom>
          <a:noFill/>
        </p:spPr>
        <p:txBody>
          <a:bodyPr wrap="square">
            <a:noAutofit/>
          </a:bodyPr>
          <a:lstStyle/>
          <a:p>
            <a:pPr marR="0" lvl="0">
              <a:spcBef>
                <a:spcPts val="0"/>
              </a:spcBef>
              <a:spcAft>
                <a:spcPts val="1800"/>
              </a:spcAft>
            </a:pPr>
            <a:r>
              <a:rPr lang="en-US"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HB 2737 – Enacting the Taxpayer Agreement Act – An alternative financing for redevelopment project as provided in tax increment financing law.</a:t>
            </a:r>
            <a:endParaRPr lang="en-US"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marL="685800" marR="0" indent="-228600" algn="just">
              <a:spcAft>
                <a:spcPts val="1200"/>
              </a:spcAft>
              <a:buFont typeface="Wingdings" panose="05000000000000000000" pitchFamily="2" charset="2"/>
              <a:buChar char="§"/>
            </a:pPr>
            <a:r>
              <a:rPr lang="en-US"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Included this </a:t>
            </a:r>
            <a:r>
              <a:rPr lang="en-US"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in summary</a:t>
            </a:r>
            <a:r>
              <a:rPr lang="en-US"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to make county clerks and county treasurers aware of the new financing alternative for cities eligible for tax increment financing.</a:t>
            </a:r>
            <a:endParaRPr lang="en-US"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marL="685800" marR="0" indent="-228600" algn="just">
              <a:spcAft>
                <a:spcPts val="1200"/>
              </a:spcAft>
              <a:buFont typeface="Wingdings" panose="05000000000000000000" pitchFamily="2" charset="2"/>
              <a:buChar char="§"/>
            </a:pPr>
            <a:r>
              <a:rPr lang="en-US" b="1" i="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House Bill 2737 establishes the Taxpayer Agreement Act </a:t>
            </a:r>
            <a:r>
              <a:rPr lang="en-US"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as an alternative financing mechanism for tax increment financing (TIF) projects. It </a:t>
            </a:r>
            <a:r>
              <a:rPr lang="en-US"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allows cities to enter into voluntary binding agreements with property owners or developers </a:t>
            </a:r>
            <a:r>
              <a:rPr lang="en-US"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within TIF or redevelopment districts to help fund economic development projects</a:t>
            </a:r>
            <a:r>
              <a:rPr lang="en-US"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a:p>
            <a:pPr marL="685800" marR="0" indent="-228600" algn="just">
              <a:spcAft>
                <a:spcPts val="1200"/>
              </a:spcAft>
              <a:buFont typeface="Wingdings" panose="05000000000000000000" pitchFamily="2" charset="2"/>
              <a:buChar char="§"/>
            </a:pPr>
            <a:r>
              <a:rPr lang="en-US" b="1" i="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The bill authorizes cities to act as conduit bond issuers, meaning they can issue bonds backed solely by taxpayer agreement payments, pledged tax increment revenues, or private security. </a:t>
            </a:r>
            <a:r>
              <a:rPr lang="en-US"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These bonds do not constitute general obligations of the city or state and impose no direct financial burden on the city </a:t>
            </a:r>
            <a:r>
              <a:rPr lang="en-US"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beyond passing along pledged payments.  This becomes law from and after July 1, 2026.</a:t>
            </a:r>
          </a:p>
        </p:txBody>
      </p:sp>
    </p:spTree>
    <p:extLst>
      <p:ext uri="{BB962C8B-B14F-4D97-AF65-F5344CB8AC3E}">
        <p14:creationId xmlns:p14="http://schemas.microsoft.com/office/powerpoint/2010/main" val="3927559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2">
                <a:lumMod val="20000"/>
                <a:lumOff val="80000"/>
              </a:schemeClr>
            </a:gs>
            <a:gs pos="42000">
              <a:schemeClr val="accent5">
                <a:lumMod val="20000"/>
                <a:lumOff val="80000"/>
              </a:schemeClr>
            </a:gs>
          </a:gsLst>
          <a:lin ang="612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34E365-5301-33F6-AB53-1E92D1634C66}"/>
              </a:ext>
            </a:extLst>
          </p:cNvPr>
          <p:cNvSpPr txBox="1"/>
          <p:nvPr/>
        </p:nvSpPr>
        <p:spPr>
          <a:xfrm>
            <a:off x="38556" y="1746047"/>
            <a:ext cx="3828327" cy="2977738"/>
          </a:xfrm>
          <a:prstGeom prst="rect">
            <a:avLst/>
          </a:prstGeom>
          <a:noFill/>
        </p:spPr>
        <p:txBody>
          <a:bodyPr wrap="square" rtlCol="0">
            <a:spAutoFit/>
          </a:bodyPr>
          <a:lstStyle/>
          <a:p>
            <a:pPr algn="ctr" defTabSz="342900" eaLnBrk="1" fontAlgn="auto" hangingPunct="1">
              <a:spcBef>
                <a:spcPts val="0"/>
              </a:spcBef>
              <a:spcAft>
                <a:spcPts val="0"/>
              </a:spcAft>
            </a:pPr>
            <a:r>
              <a:rPr lang="en-US" sz="3750" b="1" dirty="0">
                <a:solidFill>
                  <a:prstClr val="black"/>
                </a:solidFill>
                <a:latin typeface="Century Gothic" panose="020B0502020202020204"/>
              </a:rPr>
              <a:t>PVD</a:t>
            </a:r>
          </a:p>
          <a:p>
            <a:pPr algn="ctr" defTabSz="342900" eaLnBrk="1" fontAlgn="auto" hangingPunct="1">
              <a:spcBef>
                <a:spcPts val="0"/>
              </a:spcBef>
              <a:spcAft>
                <a:spcPts val="0"/>
              </a:spcAft>
            </a:pPr>
            <a:endParaRPr lang="en-US" sz="3750" b="1" dirty="0">
              <a:solidFill>
                <a:prstClr val="black"/>
              </a:solidFill>
              <a:latin typeface="Century Gothic" panose="020B0502020202020204"/>
            </a:endParaRPr>
          </a:p>
          <a:p>
            <a:pPr algn="ctr" defTabSz="342900" eaLnBrk="1" fontAlgn="auto" hangingPunct="1">
              <a:spcBef>
                <a:spcPts val="0"/>
              </a:spcBef>
              <a:spcAft>
                <a:spcPts val="0"/>
              </a:spcAft>
            </a:pPr>
            <a:r>
              <a:rPr lang="en-US" sz="3750" b="1" dirty="0">
                <a:solidFill>
                  <a:prstClr val="black"/>
                </a:solidFill>
                <a:latin typeface="Century Gothic" panose="020B0502020202020204"/>
              </a:rPr>
              <a:t>CAMA TEAM</a:t>
            </a:r>
          </a:p>
          <a:p>
            <a:pPr algn="ctr" defTabSz="342900" eaLnBrk="1" fontAlgn="auto" hangingPunct="1">
              <a:spcBef>
                <a:spcPts val="0"/>
              </a:spcBef>
              <a:spcAft>
                <a:spcPts val="0"/>
              </a:spcAft>
            </a:pPr>
            <a:endParaRPr lang="en-US" sz="3750" b="1" dirty="0">
              <a:solidFill>
                <a:prstClr val="black"/>
              </a:solidFill>
              <a:latin typeface="Century Gothic" panose="020B0502020202020204"/>
            </a:endParaRPr>
          </a:p>
          <a:p>
            <a:pPr algn="ctr" defTabSz="342900" eaLnBrk="1" fontAlgn="auto" hangingPunct="1">
              <a:spcBef>
                <a:spcPts val="0"/>
              </a:spcBef>
              <a:spcAft>
                <a:spcPts val="0"/>
              </a:spcAft>
            </a:pPr>
            <a:r>
              <a:rPr lang="en-US" sz="3750" b="1" dirty="0">
                <a:solidFill>
                  <a:prstClr val="black"/>
                </a:solidFill>
                <a:latin typeface="Century Gothic" panose="020B0502020202020204"/>
              </a:rPr>
              <a:t>PRESENTATION</a:t>
            </a:r>
          </a:p>
        </p:txBody>
      </p:sp>
      <p:pic>
        <p:nvPicPr>
          <p:cNvPr id="3" name="Picture 2">
            <a:extLst>
              <a:ext uri="{FF2B5EF4-FFF2-40B4-BE49-F238E27FC236}">
                <a16:creationId xmlns:a16="http://schemas.microsoft.com/office/drawing/2014/main" id="{EF88F0B5-EA1A-6490-E74F-ED3AD9A37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6883" y="1316884"/>
            <a:ext cx="5060092" cy="3795069"/>
          </a:xfrm>
          <a:prstGeom prst="rect">
            <a:avLst/>
          </a:prstGeom>
        </p:spPr>
      </p:pic>
    </p:spTree>
    <p:extLst>
      <p:ext uri="{BB962C8B-B14F-4D97-AF65-F5344CB8AC3E}">
        <p14:creationId xmlns:p14="http://schemas.microsoft.com/office/powerpoint/2010/main" val="2456500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12000">
              <a:schemeClr val="accent4">
                <a:lumMod val="20000"/>
                <a:lumOff val="80000"/>
              </a:schemeClr>
            </a:gs>
            <a:gs pos="87000">
              <a:schemeClr val="accent3">
                <a:lumMod val="20000"/>
                <a:lumOff val="80000"/>
              </a:schemeClr>
            </a:gs>
          </a:gsLst>
          <a:lin ang="6120000" scaled="1"/>
        </a:gradFill>
        <a:effectLst/>
      </p:bgPr>
    </p:bg>
    <p:spTree>
      <p:nvGrpSpPr>
        <p:cNvPr id="1" name="">
          <a:extLst>
            <a:ext uri="{FF2B5EF4-FFF2-40B4-BE49-F238E27FC236}">
              <a16:creationId xmlns:a16="http://schemas.microsoft.com/office/drawing/2014/main" id="{48CED7DD-C667-52CF-730A-4341133C8FE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C6484AF-FE2C-5843-74A1-FC0895650D19}"/>
              </a:ext>
            </a:extLst>
          </p:cNvPr>
          <p:cNvSpPr txBox="1"/>
          <p:nvPr/>
        </p:nvSpPr>
        <p:spPr>
          <a:xfrm>
            <a:off x="165141" y="1533730"/>
            <a:ext cx="8571352" cy="784830"/>
          </a:xfrm>
          <a:prstGeom prst="rect">
            <a:avLst/>
          </a:prstGeom>
          <a:noFill/>
        </p:spPr>
        <p:txBody>
          <a:bodyPr wrap="square">
            <a:spAutoFit/>
          </a:bodyPr>
          <a:lstStyle/>
          <a:p>
            <a:pPr defTabSz="342900" eaLnBrk="1" fontAlgn="auto" hangingPunct="1">
              <a:spcBef>
                <a:spcPts val="0"/>
              </a:spcBef>
              <a:spcAft>
                <a:spcPts val="0"/>
              </a:spcAft>
            </a:pPr>
            <a:r>
              <a:rPr lang="en-US" sz="1500" b="1" dirty="0">
                <a:solidFill>
                  <a:prstClr val="black"/>
                </a:solidFill>
                <a:latin typeface="Century Gothic" panose="020B0502020202020204"/>
              </a:rPr>
              <a:t>Allow additional review when a property has successfully appealed a valuation within the previous five taxable years and when the current valuation exceeds the prior year’s value by more than 5%.</a:t>
            </a:r>
          </a:p>
        </p:txBody>
      </p:sp>
      <p:sp>
        <p:nvSpPr>
          <p:cNvPr id="2" name="TextBox 1">
            <a:extLst>
              <a:ext uri="{FF2B5EF4-FFF2-40B4-BE49-F238E27FC236}">
                <a16:creationId xmlns:a16="http://schemas.microsoft.com/office/drawing/2014/main" id="{531386F4-C8A8-4DA0-F846-5E1133A4ECDF}"/>
              </a:ext>
            </a:extLst>
          </p:cNvPr>
          <p:cNvSpPr txBox="1"/>
          <p:nvPr/>
        </p:nvSpPr>
        <p:spPr>
          <a:xfrm>
            <a:off x="0" y="919607"/>
            <a:ext cx="9144000" cy="715581"/>
          </a:xfrm>
          <a:prstGeom prst="rect">
            <a:avLst/>
          </a:prstGeom>
          <a:noFill/>
        </p:spPr>
        <p:txBody>
          <a:bodyPr wrap="square">
            <a:spAutoFit/>
          </a:bodyPr>
          <a:lstStyle/>
          <a:p>
            <a:pPr algn="ctr" defTabSz="342900" eaLnBrk="1" fontAlgn="auto" hangingPunct="1">
              <a:spcBef>
                <a:spcPts val="0"/>
              </a:spcBef>
              <a:spcAft>
                <a:spcPts val="0"/>
              </a:spcAft>
            </a:pPr>
            <a:r>
              <a:rPr lang="en-US" sz="2700" b="1" dirty="0">
                <a:solidFill>
                  <a:prstClr val="black"/>
                </a:solidFill>
                <a:cs typeface="Arial" panose="020B0604020202020204" pitchFamily="34" charset="0"/>
              </a:rPr>
              <a:t>NEW ENHANCEMENT FOR HB2644 COMING SOON</a:t>
            </a:r>
          </a:p>
          <a:p>
            <a:pPr algn="ctr" defTabSz="342900" eaLnBrk="1" fontAlgn="auto" hangingPunct="1">
              <a:spcBef>
                <a:spcPts val="0"/>
              </a:spcBef>
              <a:spcAft>
                <a:spcPts val="0"/>
              </a:spcAft>
            </a:pPr>
            <a:endParaRPr lang="en-US" sz="1350" dirty="0">
              <a:solidFill>
                <a:prstClr val="white"/>
              </a:solidFill>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5202CBB8-D59A-C1CB-D7D6-A27D75A13D9D}"/>
              </a:ext>
            </a:extLst>
          </p:cNvPr>
          <p:cNvSpPr txBox="1"/>
          <p:nvPr/>
        </p:nvSpPr>
        <p:spPr>
          <a:xfrm>
            <a:off x="165141" y="3813200"/>
            <a:ext cx="8571352" cy="553998"/>
          </a:xfrm>
          <a:prstGeom prst="rect">
            <a:avLst/>
          </a:prstGeom>
          <a:noFill/>
        </p:spPr>
        <p:txBody>
          <a:bodyPr wrap="square">
            <a:spAutoFit/>
          </a:bodyPr>
          <a:lstStyle/>
          <a:p>
            <a:pPr marL="257175" indent="-257175" defTabSz="342900" eaLnBrk="1" fontAlgn="auto" hangingPunct="1">
              <a:spcBef>
                <a:spcPts val="0"/>
              </a:spcBef>
              <a:spcAft>
                <a:spcPts val="0"/>
              </a:spcAft>
              <a:buFont typeface="Arial" panose="020B0604020202020204" pitchFamily="34" charset="0"/>
              <a:buChar char="•"/>
            </a:pPr>
            <a:r>
              <a:rPr lang="en-US" sz="1500" b="1" dirty="0">
                <a:solidFill>
                  <a:prstClr val="black"/>
                </a:solidFill>
                <a:latin typeface="Century Gothic" panose="020B0502020202020204"/>
              </a:rPr>
              <a:t>Tyler will provide warning and error functionality that will be available during </a:t>
            </a:r>
            <a:r>
              <a:rPr lang="en-US" sz="1500" b="1" u="sng" dirty="0">
                <a:solidFill>
                  <a:prstClr val="black"/>
                </a:solidFill>
                <a:latin typeface="Century Gothic" panose="020B0502020202020204"/>
              </a:rPr>
              <a:t>calculation processing</a:t>
            </a:r>
            <a:r>
              <a:rPr lang="en-US" sz="1500" b="1" dirty="0">
                <a:solidFill>
                  <a:prstClr val="black"/>
                </a:solidFill>
                <a:latin typeface="Century Gothic" panose="020B0502020202020204"/>
              </a:rPr>
              <a:t> (online and batch) and when using the </a:t>
            </a:r>
            <a:r>
              <a:rPr lang="en-US" sz="1500" b="1" u="sng" dirty="0">
                <a:solidFill>
                  <a:prstClr val="black"/>
                </a:solidFill>
                <a:latin typeface="Century Gothic" panose="020B0502020202020204"/>
              </a:rPr>
              <a:t>Final Values Review program</a:t>
            </a:r>
          </a:p>
        </p:txBody>
      </p:sp>
      <p:sp>
        <p:nvSpPr>
          <p:cNvPr id="7" name="TextBox 6">
            <a:extLst>
              <a:ext uri="{FF2B5EF4-FFF2-40B4-BE49-F238E27FC236}">
                <a16:creationId xmlns:a16="http://schemas.microsoft.com/office/drawing/2014/main" id="{D19A62EC-D14B-CE9E-23EA-718D773EAFB1}"/>
              </a:ext>
            </a:extLst>
          </p:cNvPr>
          <p:cNvSpPr txBox="1"/>
          <p:nvPr/>
        </p:nvSpPr>
        <p:spPr>
          <a:xfrm>
            <a:off x="165141" y="2412959"/>
            <a:ext cx="8765165" cy="1246495"/>
          </a:xfrm>
          <a:prstGeom prst="rect">
            <a:avLst/>
          </a:prstGeom>
          <a:noFill/>
        </p:spPr>
        <p:txBody>
          <a:bodyPr wrap="square">
            <a:spAutoFit/>
          </a:bodyPr>
          <a:lstStyle/>
          <a:p>
            <a:pPr marL="257175" indent="-257175" defTabSz="342900" eaLnBrk="1" fontAlgn="auto" hangingPunct="1">
              <a:spcBef>
                <a:spcPts val="0"/>
              </a:spcBef>
              <a:spcAft>
                <a:spcPts val="0"/>
              </a:spcAft>
              <a:buFont typeface="Arial" panose="020B0604020202020204" pitchFamily="34" charset="0"/>
              <a:buChar char="•"/>
            </a:pPr>
            <a:r>
              <a:rPr lang="en-US" sz="1500" b="1" dirty="0">
                <a:solidFill>
                  <a:prstClr val="black"/>
                </a:solidFill>
                <a:latin typeface="Century Gothic" panose="020B0502020202020204"/>
              </a:rPr>
              <a:t>A qualifying appeal must meet all of the following criteria:</a:t>
            </a:r>
          </a:p>
          <a:p>
            <a:pPr defTabSz="342900" eaLnBrk="1" fontAlgn="auto" hangingPunct="1">
              <a:spcBef>
                <a:spcPts val="0"/>
              </a:spcBef>
              <a:spcAft>
                <a:spcPts val="0"/>
              </a:spcAft>
            </a:pPr>
            <a:r>
              <a:rPr lang="en-US" sz="1500" b="1" dirty="0">
                <a:solidFill>
                  <a:prstClr val="black"/>
                </a:solidFill>
                <a:latin typeface="Century Gothic" panose="020B0502020202020204"/>
              </a:rPr>
              <a:t>		Decision date is after 12/31/2025</a:t>
            </a:r>
          </a:p>
          <a:p>
            <a:pPr defTabSz="342900" eaLnBrk="1" fontAlgn="auto" hangingPunct="1">
              <a:spcBef>
                <a:spcPts val="0"/>
              </a:spcBef>
              <a:spcAft>
                <a:spcPts val="0"/>
              </a:spcAft>
            </a:pPr>
            <a:r>
              <a:rPr lang="en-US" sz="1500" b="1" dirty="0">
                <a:solidFill>
                  <a:prstClr val="black"/>
                </a:solidFill>
                <a:latin typeface="Century Gothic" panose="020B0502020202020204"/>
              </a:rPr>
              <a:t>		Decision date falls within the five-tax-year review period for the working tax year</a:t>
            </a:r>
          </a:p>
          <a:p>
            <a:pPr marL="342900" lvl="1" defTabSz="342900" eaLnBrk="1" fontAlgn="auto" hangingPunct="1">
              <a:spcBef>
                <a:spcPts val="0"/>
              </a:spcBef>
              <a:spcAft>
                <a:spcPts val="0"/>
              </a:spcAft>
            </a:pPr>
            <a:r>
              <a:rPr lang="en-US" sz="1500" b="1" dirty="0">
                <a:solidFill>
                  <a:prstClr val="black"/>
                </a:solidFill>
                <a:latin typeface="Century Gothic" panose="020B0502020202020204"/>
              </a:rPr>
              <a:t>		Example: A decision date of 04/15/2026 qualifies for tax years 2027 through 2031</a:t>
            </a:r>
          </a:p>
          <a:p>
            <a:pPr defTabSz="342900" eaLnBrk="1" fontAlgn="auto" hangingPunct="1">
              <a:spcBef>
                <a:spcPts val="0"/>
              </a:spcBef>
              <a:spcAft>
                <a:spcPts val="0"/>
              </a:spcAft>
            </a:pPr>
            <a:r>
              <a:rPr lang="en-US" sz="1500" b="1" dirty="0">
                <a:solidFill>
                  <a:prstClr val="black"/>
                </a:solidFill>
                <a:latin typeface="Century Gothic" panose="020B0502020202020204"/>
              </a:rPr>
              <a:t>		Final action equals A-Value Adjusted or STIP-Stipulated</a:t>
            </a:r>
          </a:p>
        </p:txBody>
      </p:sp>
      <p:sp>
        <p:nvSpPr>
          <p:cNvPr id="8" name="TextBox 7">
            <a:extLst>
              <a:ext uri="{FF2B5EF4-FFF2-40B4-BE49-F238E27FC236}">
                <a16:creationId xmlns:a16="http://schemas.microsoft.com/office/drawing/2014/main" id="{E097999F-C82F-9E5D-BE7B-2DD8911B9F72}"/>
              </a:ext>
            </a:extLst>
          </p:cNvPr>
          <p:cNvSpPr txBox="1"/>
          <p:nvPr/>
        </p:nvSpPr>
        <p:spPr>
          <a:xfrm>
            <a:off x="165141" y="4479085"/>
            <a:ext cx="8571352" cy="553998"/>
          </a:xfrm>
          <a:prstGeom prst="rect">
            <a:avLst/>
          </a:prstGeom>
          <a:noFill/>
        </p:spPr>
        <p:txBody>
          <a:bodyPr wrap="square">
            <a:spAutoFit/>
          </a:bodyPr>
          <a:lstStyle/>
          <a:p>
            <a:pPr marL="257175" indent="-257175" defTabSz="342900" eaLnBrk="1" fontAlgn="auto" hangingPunct="1">
              <a:spcBef>
                <a:spcPts val="0"/>
              </a:spcBef>
              <a:spcAft>
                <a:spcPts val="0"/>
              </a:spcAft>
              <a:buFont typeface="Arial" panose="020B0604020202020204" pitchFamily="34" charset="0"/>
              <a:buChar char="•"/>
            </a:pPr>
            <a:r>
              <a:rPr lang="en-US" sz="1500" b="1" dirty="0">
                <a:solidFill>
                  <a:prstClr val="black"/>
                </a:solidFill>
                <a:latin typeface="Century Gothic" panose="020B0502020202020204"/>
              </a:rPr>
              <a:t>An override checkbox will be created within the calculation criteria to suppress or bypass the warning or error condition.</a:t>
            </a:r>
          </a:p>
        </p:txBody>
      </p:sp>
      <p:sp>
        <p:nvSpPr>
          <p:cNvPr id="10" name="TextBox 9">
            <a:extLst>
              <a:ext uri="{FF2B5EF4-FFF2-40B4-BE49-F238E27FC236}">
                <a16:creationId xmlns:a16="http://schemas.microsoft.com/office/drawing/2014/main" id="{0FD840BC-0224-A678-2D72-6298FC4998D5}"/>
              </a:ext>
            </a:extLst>
          </p:cNvPr>
          <p:cNvSpPr txBox="1"/>
          <p:nvPr/>
        </p:nvSpPr>
        <p:spPr>
          <a:xfrm>
            <a:off x="165142" y="5127481"/>
            <a:ext cx="8690624" cy="608052"/>
          </a:xfrm>
          <a:prstGeom prst="rect">
            <a:avLst/>
          </a:prstGeom>
          <a:noFill/>
        </p:spPr>
        <p:txBody>
          <a:bodyPr wrap="square">
            <a:spAutoFit/>
          </a:bodyPr>
          <a:lstStyle/>
          <a:p>
            <a:pPr marL="257175" indent="-257175" defTabSz="342900" eaLnBrk="1" fontAlgn="auto" hangingPunct="1">
              <a:lnSpc>
                <a:spcPct val="115000"/>
              </a:lnSpc>
              <a:spcBef>
                <a:spcPts val="0"/>
              </a:spcBef>
              <a:spcAft>
                <a:spcPts val="600"/>
              </a:spcAft>
              <a:buFont typeface="Arial" panose="020B0604020202020204" pitchFamily="34" charset="0"/>
              <a:buChar char="•"/>
            </a:pPr>
            <a:r>
              <a:rPr lang="en-US" sz="1500" b="1" kern="100" dirty="0">
                <a:solidFill>
                  <a:prstClr val="black"/>
                </a:solidFill>
                <a:ea typeface="Times New Roman" panose="02020603050405020304" pitchFamily="18" charset="0"/>
                <a:cs typeface="Times New Roman" panose="02020603050405020304" pitchFamily="18" charset="0"/>
              </a:rPr>
              <a:t>PVD will configure the calculation statements using the new function and statement types without requiring custom development.</a:t>
            </a:r>
            <a:endParaRPr lang="en-US" sz="1500" b="1"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7819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12000">
              <a:schemeClr val="accent3">
                <a:lumMod val="20000"/>
                <a:lumOff val="80000"/>
              </a:schemeClr>
            </a:gs>
            <a:gs pos="80000">
              <a:schemeClr val="accent4">
                <a:lumMod val="20000"/>
                <a:lumOff val="80000"/>
              </a:schemeClr>
            </a:gs>
          </a:gsLst>
          <a:lin ang="6120000" scaled="1"/>
        </a:gradFill>
        <a:effectLst/>
      </p:bgPr>
    </p:bg>
    <p:spTree>
      <p:nvGrpSpPr>
        <p:cNvPr id="1" name="">
          <a:extLst>
            <a:ext uri="{FF2B5EF4-FFF2-40B4-BE49-F238E27FC236}">
              <a16:creationId xmlns:a16="http://schemas.microsoft.com/office/drawing/2014/main" id="{4BAFCDA6-8980-0934-19B8-78E3917BE32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8106E76-D085-A622-35DD-DE0F7B667EB2}"/>
              </a:ext>
            </a:extLst>
          </p:cNvPr>
          <p:cNvSpPr txBox="1"/>
          <p:nvPr/>
        </p:nvSpPr>
        <p:spPr>
          <a:xfrm>
            <a:off x="82738" y="1355447"/>
            <a:ext cx="8983133" cy="1731243"/>
          </a:xfrm>
          <a:prstGeom prst="rect">
            <a:avLst/>
          </a:prstGeom>
          <a:noFill/>
        </p:spPr>
        <p:txBody>
          <a:bodyPr wrap="square">
            <a:spAutoFit/>
          </a:bodyPr>
          <a:lstStyle/>
          <a:p>
            <a:pPr defTabSz="342900" eaLnBrk="1" fontAlgn="auto" hangingPunct="1">
              <a:spcBef>
                <a:spcPts val="0"/>
              </a:spcBef>
              <a:spcAft>
                <a:spcPts val="0"/>
              </a:spcAft>
            </a:pPr>
            <a:r>
              <a:rPr lang="en-US" sz="1950" b="1" dirty="0">
                <a:solidFill>
                  <a:prstClr val="black"/>
                </a:solidFill>
                <a:latin typeface="Century Gothic" panose="020B0502020202020204"/>
              </a:rPr>
              <a:t>PVD will add seven new Final Value Override Reason Codes that will allow counties to comply both with the new law to cap values and the law that requires them to determine fair market value.</a:t>
            </a:r>
          </a:p>
          <a:p>
            <a:pPr defTabSz="342900" eaLnBrk="1" fontAlgn="auto" hangingPunct="1">
              <a:spcBef>
                <a:spcPts val="0"/>
              </a:spcBef>
              <a:spcAft>
                <a:spcPts val="0"/>
              </a:spcAft>
            </a:pPr>
            <a:endParaRPr lang="en-US" sz="900" b="1" dirty="0">
              <a:solidFill>
                <a:prstClr val="black"/>
              </a:solidFill>
              <a:latin typeface="Century Gothic" panose="020B0502020202020204"/>
            </a:endParaRPr>
          </a:p>
          <a:p>
            <a:pPr defTabSz="342900" eaLnBrk="1" fontAlgn="auto" hangingPunct="1">
              <a:spcBef>
                <a:spcPts val="0"/>
              </a:spcBef>
              <a:spcAft>
                <a:spcPts val="0"/>
              </a:spcAft>
            </a:pPr>
            <a:r>
              <a:rPr lang="en-US" sz="1950" b="1" dirty="0">
                <a:solidFill>
                  <a:prstClr val="black"/>
                </a:solidFill>
                <a:latin typeface="Century Gothic" panose="020B0502020202020204"/>
              </a:rPr>
              <a:t>When applying a 5% Capped Tax Value, the appraiser will select the Final Value Method that would have been selected for that tax year.</a:t>
            </a:r>
          </a:p>
        </p:txBody>
      </p:sp>
      <p:sp>
        <p:nvSpPr>
          <p:cNvPr id="2" name="TextBox 1">
            <a:extLst>
              <a:ext uri="{FF2B5EF4-FFF2-40B4-BE49-F238E27FC236}">
                <a16:creationId xmlns:a16="http://schemas.microsoft.com/office/drawing/2014/main" id="{0B70D859-4C76-4285-DC74-974F3EAFD7F4}"/>
              </a:ext>
            </a:extLst>
          </p:cNvPr>
          <p:cNvSpPr txBox="1"/>
          <p:nvPr/>
        </p:nvSpPr>
        <p:spPr>
          <a:xfrm>
            <a:off x="234387" y="928288"/>
            <a:ext cx="8831484" cy="507831"/>
          </a:xfrm>
          <a:prstGeom prst="rect">
            <a:avLst/>
          </a:prstGeom>
          <a:noFill/>
        </p:spPr>
        <p:txBody>
          <a:bodyPr wrap="square">
            <a:spAutoFit/>
          </a:bodyPr>
          <a:lstStyle/>
          <a:p>
            <a:pPr algn="ctr" defTabSz="342900" eaLnBrk="1" fontAlgn="auto" hangingPunct="1">
              <a:spcBef>
                <a:spcPts val="0"/>
              </a:spcBef>
              <a:spcAft>
                <a:spcPts val="0"/>
              </a:spcAft>
            </a:pPr>
            <a:r>
              <a:rPr lang="en-US" sz="2700" b="1" dirty="0">
                <a:solidFill>
                  <a:prstClr val="black"/>
                </a:solidFill>
                <a:cs typeface="Arial" panose="020B0604020202020204" pitchFamily="34" charset="0"/>
              </a:rPr>
              <a:t>HB2644 – </a:t>
            </a:r>
            <a:r>
              <a:rPr lang="en-US" sz="2700" b="1" dirty="0">
                <a:solidFill>
                  <a:prstClr val="black"/>
                </a:solidFill>
                <a:latin typeface="Century Gothic" panose="020B0502020202020204"/>
              </a:rPr>
              <a:t>FV Override Reason Codes</a:t>
            </a:r>
            <a:endParaRPr lang="en-US" sz="2700" b="1" dirty="0">
              <a:solidFill>
                <a:prstClr val="black"/>
              </a:solidFill>
              <a:latin typeface="Calibri" panose="020F0502020204030204" pitchFamily="34" charset="0"/>
              <a:ea typeface="Calibri" panose="020F0502020204030204" pitchFamily="34" charset="0"/>
            </a:endParaRPr>
          </a:p>
        </p:txBody>
      </p:sp>
      <p:pic>
        <p:nvPicPr>
          <p:cNvPr id="9" name="Picture 8">
            <a:extLst>
              <a:ext uri="{FF2B5EF4-FFF2-40B4-BE49-F238E27FC236}">
                <a16:creationId xmlns:a16="http://schemas.microsoft.com/office/drawing/2014/main" id="{8A5F8D76-598B-0FB5-5B91-AF425AE0F95C}"/>
              </a:ext>
            </a:extLst>
          </p:cNvPr>
          <p:cNvPicPr>
            <a:picLocks noChangeAspect="1"/>
          </p:cNvPicPr>
          <p:nvPr/>
        </p:nvPicPr>
        <p:blipFill>
          <a:blip r:embed="rId2"/>
          <a:stretch>
            <a:fillRect/>
          </a:stretch>
        </p:blipFill>
        <p:spPr>
          <a:xfrm>
            <a:off x="5214514" y="3012598"/>
            <a:ext cx="3231263" cy="2917114"/>
          </a:xfrm>
          <a:prstGeom prst="rect">
            <a:avLst/>
          </a:prstGeom>
        </p:spPr>
      </p:pic>
      <p:sp>
        <p:nvSpPr>
          <p:cNvPr id="18" name="TextBox 17">
            <a:extLst>
              <a:ext uri="{FF2B5EF4-FFF2-40B4-BE49-F238E27FC236}">
                <a16:creationId xmlns:a16="http://schemas.microsoft.com/office/drawing/2014/main" id="{D5404D5F-6316-D51E-6A41-90E58C7451B1}"/>
              </a:ext>
            </a:extLst>
          </p:cNvPr>
          <p:cNvSpPr txBox="1"/>
          <p:nvPr/>
        </p:nvSpPr>
        <p:spPr>
          <a:xfrm>
            <a:off x="158562" y="3221619"/>
            <a:ext cx="4887572" cy="2516073"/>
          </a:xfrm>
          <a:prstGeom prst="rect">
            <a:avLst/>
          </a:prstGeom>
          <a:noFill/>
        </p:spPr>
        <p:txBody>
          <a:bodyPr wrap="square">
            <a:spAutoFit/>
          </a:bodyPr>
          <a:lstStyle/>
          <a:p>
            <a:pPr defTabSz="342900" eaLnBrk="1" fontAlgn="auto" hangingPunct="1">
              <a:spcBef>
                <a:spcPts val="0"/>
              </a:spcBef>
              <a:spcAft>
                <a:spcPts val="0"/>
              </a:spcAft>
            </a:pPr>
            <a:r>
              <a:rPr lang="en-US" sz="2250" b="1" dirty="0" err="1">
                <a:solidFill>
                  <a:prstClr val="black"/>
                </a:solidFill>
                <a:cs typeface="Arial" panose="020B0604020202020204" pitchFamily="34" charset="0"/>
              </a:rPr>
              <a:t>Capcomp</a:t>
            </a:r>
            <a:r>
              <a:rPr lang="en-US" sz="2250" b="1" dirty="0">
                <a:solidFill>
                  <a:prstClr val="black"/>
                </a:solidFill>
                <a:cs typeface="Arial" panose="020B0604020202020204" pitchFamily="34" charset="0"/>
              </a:rPr>
              <a:t>		Cap-Mkt=</a:t>
            </a:r>
            <a:r>
              <a:rPr lang="en-US" sz="2250" b="1" dirty="0" err="1">
                <a:solidFill>
                  <a:prstClr val="black"/>
                </a:solidFill>
                <a:cs typeface="Arial" panose="020B0604020202020204" pitchFamily="34" charset="0"/>
              </a:rPr>
              <a:t>CompSale</a:t>
            </a:r>
            <a:r>
              <a:rPr lang="en-US" sz="2250" b="1" dirty="0">
                <a:solidFill>
                  <a:prstClr val="black"/>
                </a:solidFill>
                <a:cs typeface="Arial" panose="020B0604020202020204" pitchFamily="34" charset="0"/>
              </a:rPr>
              <a:t> </a:t>
            </a:r>
            <a:endParaRPr lang="en-US" sz="2250" dirty="0">
              <a:solidFill>
                <a:prstClr val="black"/>
              </a:solidFill>
              <a:cs typeface="Arial" panose="020B0604020202020204" pitchFamily="34" charset="0"/>
            </a:endParaRPr>
          </a:p>
          <a:p>
            <a:pPr defTabSz="342900" eaLnBrk="1" fontAlgn="auto" hangingPunct="1">
              <a:spcBef>
                <a:spcPts val="0"/>
              </a:spcBef>
              <a:spcAft>
                <a:spcPts val="0"/>
              </a:spcAft>
            </a:pPr>
            <a:r>
              <a:rPr lang="en-US" sz="2250" b="1" dirty="0" err="1">
                <a:solidFill>
                  <a:prstClr val="black"/>
                </a:solidFill>
                <a:cs typeface="Arial" panose="020B0604020202020204" pitchFamily="34" charset="0"/>
              </a:rPr>
              <a:t>Capcost</a:t>
            </a:r>
            <a:r>
              <a:rPr lang="en-US" sz="2250" b="1" dirty="0">
                <a:solidFill>
                  <a:prstClr val="black"/>
                </a:solidFill>
                <a:cs typeface="Arial" panose="020B0604020202020204" pitchFamily="34" charset="0"/>
              </a:rPr>
              <a:t>		Cap-Mkt=Cost</a:t>
            </a:r>
            <a:endParaRPr lang="en-US" sz="2250" dirty="0">
              <a:solidFill>
                <a:prstClr val="black"/>
              </a:solidFill>
              <a:cs typeface="Arial" panose="020B0604020202020204" pitchFamily="34" charset="0"/>
            </a:endParaRPr>
          </a:p>
          <a:p>
            <a:pPr defTabSz="342900" eaLnBrk="1" fontAlgn="auto" hangingPunct="1">
              <a:spcBef>
                <a:spcPts val="0"/>
              </a:spcBef>
              <a:spcAft>
                <a:spcPts val="0"/>
              </a:spcAft>
            </a:pPr>
            <a:r>
              <a:rPr lang="en-US" sz="2250" b="1" dirty="0" err="1">
                <a:solidFill>
                  <a:prstClr val="black"/>
                </a:solidFill>
                <a:cs typeface="Arial" panose="020B0604020202020204" pitchFamily="34" charset="0"/>
              </a:rPr>
              <a:t>Capinc</a:t>
            </a:r>
            <a:r>
              <a:rPr lang="en-US" sz="2250" b="1" dirty="0">
                <a:solidFill>
                  <a:prstClr val="black"/>
                </a:solidFill>
                <a:cs typeface="Arial" panose="020B0604020202020204" pitchFamily="34" charset="0"/>
              </a:rPr>
              <a:t>			Cap-Mkt=Income</a:t>
            </a:r>
            <a:endParaRPr lang="en-US" sz="2250" dirty="0">
              <a:solidFill>
                <a:prstClr val="black"/>
              </a:solidFill>
              <a:cs typeface="Arial" panose="020B0604020202020204" pitchFamily="34" charset="0"/>
            </a:endParaRPr>
          </a:p>
          <a:p>
            <a:pPr defTabSz="342900" eaLnBrk="1" fontAlgn="auto" hangingPunct="1">
              <a:spcBef>
                <a:spcPts val="0"/>
              </a:spcBef>
              <a:spcAft>
                <a:spcPts val="0"/>
              </a:spcAft>
            </a:pPr>
            <a:r>
              <a:rPr lang="en-US" sz="2250" b="1" dirty="0" err="1">
                <a:solidFill>
                  <a:prstClr val="black"/>
                </a:solidFill>
                <a:cs typeface="Arial" panose="020B0604020202020204" pitchFamily="34" charset="0"/>
              </a:rPr>
              <a:t>Capmra</a:t>
            </a:r>
            <a:r>
              <a:rPr lang="en-US" sz="2250" b="1" dirty="0">
                <a:solidFill>
                  <a:prstClr val="black"/>
                </a:solidFill>
                <a:cs typeface="Arial" panose="020B0604020202020204" pitchFamily="34" charset="0"/>
              </a:rPr>
              <a:t>		Cap-Mkt=MRA </a:t>
            </a:r>
            <a:endParaRPr lang="en-US" sz="2250" dirty="0">
              <a:solidFill>
                <a:prstClr val="black"/>
              </a:solidFill>
              <a:cs typeface="Arial" panose="020B0604020202020204" pitchFamily="34" charset="0"/>
            </a:endParaRPr>
          </a:p>
          <a:p>
            <a:pPr defTabSz="342900" eaLnBrk="1" fontAlgn="auto" hangingPunct="1">
              <a:spcBef>
                <a:spcPts val="0"/>
              </a:spcBef>
              <a:spcAft>
                <a:spcPts val="0"/>
              </a:spcAft>
            </a:pPr>
            <a:r>
              <a:rPr lang="en-US" sz="2250" b="1" dirty="0" err="1">
                <a:solidFill>
                  <a:prstClr val="black"/>
                </a:solidFill>
                <a:cs typeface="Arial" panose="020B0604020202020204" pitchFamily="34" charset="0"/>
              </a:rPr>
              <a:t>Capovr</a:t>
            </a:r>
            <a:r>
              <a:rPr lang="en-US" sz="2250" b="1" dirty="0">
                <a:solidFill>
                  <a:prstClr val="black"/>
                </a:solidFill>
                <a:cs typeface="Arial" panose="020B0604020202020204" pitchFamily="34" charset="0"/>
              </a:rPr>
              <a:t>			Cap-Mkt=Override</a:t>
            </a:r>
            <a:endParaRPr lang="en-US" sz="2250" dirty="0">
              <a:solidFill>
                <a:prstClr val="black"/>
              </a:solidFill>
              <a:cs typeface="Arial" panose="020B0604020202020204" pitchFamily="34" charset="0"/>
            </a:endParaRPr>
          </a:p>
          <a:p>
            <a:pPr defTabSz="342900" eaLnBrk="1" fontAlgn="auto" hangingPunct="1">
              <a:spcBef>
                <a:spcPts val="0"/>
              </a:spcBef>
              <a:spcAft>
                <a:spcPts val="0"/>
              </a:spcAft>
            </a:pPr>
            <a:r>
              <a:rPr lang="en-US" sz="2250" b="1" dirty="0" err="1">
                <a:solidFill>
                  <a:prstClr val="black"/>
                </a:solidFill>
                <a:cs typeface="Arial" panose="020B0604020202020204" pitchFamily="34" charset="0"/>
              </a:rPr>
              <a:t>Capwtd</a:t>
            </a:r>
            <a:r>
              <a:rPr lang="en-US" sz="2250" b="1" dirty="0">
                <a:solidFill>
                  <a:prstClr val="black"/>
                </a:solidFill>
                <a:cs typeface="Arial" panose="020B0604020202020204" pitchFamily="34" charset="0"/>
              </a:rPr>
              <a:t>		Cap-Mkt=</a:t>
            </a:r>
            <a:r>
              <a:rPr lang="en-US" sz="2250" b="1" dirty="0" err="1">
                <a:solidFill>
                  <a:prstClr val="black"/>
                </a:solidFill>
                <a:cs typeface="Arial" panose="020B0604020202020204" pitchFamily="34" charset="0"/>
              </a:rPr>
              <a:t>WtEst</a:t>
            </a:r>
            <a:endParaRPr lang="en-US" sz="2250" dirty="0">
              <a:solidFill>
                <a:prstClr val="black"/>
              </a:solidFill>
              <a:cs typeface="Arial" panose="020B0604020202020204" pitchFamily="34" charset="0"/>
            </a:endParaRPr>
          </a:p>
          <a:p>
            <a:pPr defTabSz="342900" eaLnBrk="1" fontAlgn="auto" hangingPunct="1">
              <a:spcBef>
                <a:spcPts val="0"/>
              </a:spcBef>
              <a:spcAft>
                <a:spcPts val="0"/>
              </a:spcAft>
            </a:pPr>
            <a:r>
              <a:rPr lang="en-US" sz="2250" b="1" dirty="0" err="1">
                <a:solidFill>
                  <a:prstClr val="black"/>
                </a:solidFill>
                <a:cs typeface="Arial" panose="020B0604020202020204" pitchFamily="34" charset="0"/>
              </a:rPr>
              <a:t>Capindex</a:t>
            </a:r>
            <a:r>
              <a:rPr lang="en-US" sz="2250" b="1" dirty="0">
                <a:solidFill>
                  <a:prstClr val="black"/>
                </a:solidFill>
                <a:cs typeface="Arial" panose="020B0604020202020204" pitchFamily="34" charset="0"/>
              </a:rPr>
              <a:t>		Cap-Mkt=</a:t>
            </a:r>
            <a:r>
              <a:rPr lang="en-US" sz="2250" b="1" dirty="0" err="1">
                <a:solidFill>
                  <a:prstClr val="black"/>
                </a:solidFill>
                <a:cs typeface="Arial" panose="020B0604020202020204" pitchFamily="34" charset="0"/>
              </a:rPr>
              <a:t>IndexVal</a:t>
            </a:r>
            <a:endParaRPr lang="en-US" sz="2250" dirty="0">
              <a:solidFill>
                <a:prstClr val="black"/>
              </a:solidFill>
              <a:cs typeface="Arial" panose="020B0604020202020204" pitchFamily="34" charset="0"/>
            </a:endParaRPr>
          </a:p>
        </p:txBody>
      </p:sp>
    </p:spTree>
    <p:extLst>
      <p:ext uri="{BB962C8B-B14F-4D97-AF65-F5344CB8AC3E}">
        <p14:creationId xmlns:p14="http://schemas.microsoft.com/office/powerpoint/2010/main" val="1343851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12000">
              <a:schemeClr val="accent3">
                <a:lumMod val="20000"/>
                <a:lumOff val="80000"/>
              </a:schemeClr>
            </a:gs>
            <a:gs pos="80000">
              <a:schemeClr val="accent4">
                <a:lumMod val="20000"/>
                <a:lumOff val="80000"/>
              </a:schemeClr>
            </a:gs>
          </a:gsLst>
          <a:lin ang="6120000" scaled="1"/>
        </a:gradFill>
        <a:effectLst/>
      </p:bgPr>
    </p:bg>
    <p:spTree>
      <p:nvGrpSpPr>
        <p:cNvPr id="1" name="">
          <a:extLst>
            <a:ext uri="{FF2B5EF4-FFF2-40B4-BE49-F238E27FC236}">
              <a16:creationId xmlns:a16="http://schemas.microsoft.com/office/drawing/2014/main" id="{7E61E75D-7C8C-825B-A6D3-9310C9842E3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CEB0DD3-E06E-E801-8B59-7B18E3FC484D}"/>
              </a:ext>
            </a:extLst>
          </p:cNvPr>
          <p:cNvSpPr txBox="1"/>
          <p:nvPr/>
        </p:nvSpPr>
        <p:spPr>
          <a:xfrm>
            <a:off x="0" y="1374825"/>
            <a:ext cx="8909613" cy="784830"/>
          </a:xfrm>
          <a:prstGeom prst="rect">
            <a:avLst/>
          </a:prstGeom>
          <a:noFill/>
        </p:spPr>
        <p:txBody>
          <a:bodyPr wrap="square">
            <a:spAutoFit/>
          </a:bodyPr>
          <a:lstStyle/>
          <a:p>
            <a:pPr algn="ctr" defTabSz="342900" eaLnBrk="1" fontAlgn="auto" hangingPunct="1">
              <a:spcBef>
                <a:spcPts val="0"/>
              </a:spcBef>
              <a:spcAft>
                <a:spcPts val="0"/>
              </a:spcAft>
            </a:pPr>
            <a:r>
              <a:rPr lang="en-US" sz="2250" b="1" dirty="0">
                <a:solidFill>
                  <a:prstClr val="black"/>
                </a:solidFill>
                <a:latin typeface="Century Gothic" panose="020B0502020202020204"/>
              </a:rPr>
              <a:t>EVERY EXEMPTION MUST HAVE A RECORD ENTERED INTO ATPRO.  THIS INCLUDES NRP, IRB AND EDX EXEMPTIONS.</a:t>
            </a:r>
          </a:p>
        </p:txBody>
      </p:sp>
      <p:sp>
        <p:nvSpPr>
          <p:cNvPr id="2" name="TextBox 1">
            <a:extLst>
              <a:ext uri="{FF2B5EF4-FFF2-40B4-BE49-F238E27FC236}">
                <a16:creationId xmlns:a16="http://schemas.microsoft.com/office/drawing/2014/main" id="{CBD582BD-289E-F615-0D41-ACA784AF0E68}"/>
              </a:ext>
            </a:extLst>
          </p:cNvPr>
          <p:cNvSpPr txBox="1"/>
          <p:nvPr/>
        </p:nvSpPr>
        <p:spPr>
          <a:xfrm>
            <a:off x="234387" y="928288"/>
            <a:ext cx="8831484" cy="507831"/>
          </a:xfrm>
          <a:prstGeom prst="rect">
            <a:avLst/>
          </a:prstGeom>
          <a:noFill/>
        </p:spPr>
        <p:txBody>
          <a:bodyPr wrap="square">
            <a:spAutoFit/>
          </a:bodyPr>
          <a:lstStyle/>
          <a:p>
            <a:pPr algn="ctr" defTabSz="342900" eaLnBrk="1" fontAlgn="auto" hangingPunct="1">
              <a:spcBef>
                <a:spcPts val="0"/>
              </a:spcBef>
              <a:spcAft>
                <a:spcPts val="0"/>
              </a:spcAft>
            </a:pPr>
            <a:r>
              <a:rPr lang="en-US" sz="2700" b="1" dirty="0">
                <a:solidFill>
                  <a:prstClr val="black"/>
                </a:solidFill>
                <a:cs typeface="Arial" panose="020B0604020202020204" pitchFamily="34" charset="0"/>
              </a:rPr>
              <a:t>EXEMPTIONS</a:t>
            </a:r>
            <a:endParaRPr lang="en-US" sz="2700" b="1" dirty="0">
              <a:solidFill>
                <a:prstClr val="black"/>
              </a:solidFill>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A7A09541-601E-80C6-B383-D65C655C8230}"/>
              </a:ext>
            </a:extLst>
          </p:cNvPr>
          <p:cNvSpPr txBox="1"/>
          <p:nvPr/>
        </p:nvSpPr>
        <p:spPr>
          <a:xfrm>
            <a:off x="0" y="4557862"/>
            <a:ext cx="4696239" cy="1200329"/>
          </a:xfrm>
          <a:prstGeom prst="rect">
            <a:avLst/>
          </a:prstGeom>
          <a:noFill/>
        </p:spPr>
        <p:txBody>
          <a:bodyPr wrap="square">
            <a:spAutoFit/>
          </a:bodyPr>
          <a:lstStyle/>
          <a:p>
            <a:pPr defTabSz="342900" eaLnBrk="1" fontAlgn="auto" hangingPunct="1">
              <a:spcBef>
                <a:spcPts val="0"/>
              </a:spcBef>
              <a:spcAft>
                <a:spcPts val="0"/>
              </a:spcAft>
            </a:pPr>
            <a:r>
              <a:rPr lang="en-US" b="1" dirty="0">
                <a:solidFill>
                  <a:prstClr val="black"/>
                </a:solidFill>
                <a:latin typeface="Century Gothic" panose="020B0502020202020204"/>
              </a:rPr>
              <a:t>ONLY BASE CODES SHOULD BE USED.  </a:t>
            </a:r>
          </a:p>
          <a:p>
            <a:pPr defTabSz="342900" eaLnBrk="1" fontAlgn="auto" hangingPunct="1">
              <a:spcBef>
                <a:spcPts val="0"/>
              </a:spcBef>
              <a:spcAft>
                <a:spcPts val="0"/>
              </a:spcAft>
            </a:pPr>
            <a:r>
              <a:rPr lang="en-US" b="1" dirty="0">
                <a:solidFill>
                  <a:prstClr val="black"/>
                </a:solidFill>
                <a:latin typeface="Century Gothic" panose="020B0502020202020204"/>
              </a:rPr>
              <a:t>NEVER CREATE A NEW CODE FOR EXEMPTIONS WITHOUT APPROVAL FROM PVD</a:t>
            </a:r>
            <a:r>
              <a:rPr lang="en-US" sz="1650" b="1" dirty="0">
                <a:solidFill>
                  <a:prstClr val="black"/>
                </a:solidFill>
                <a:latin typeface="Century Gothic" panose="020B0502020202020204"/>
              </a:rPr>
              <a:t>. </a:t>
            </a:r>
          </a:p>
        </p:txBody>
      </p:sp>
      <p:pic>
        <p:nvPicPr>
          <p:cNvPr id="15" name="Picture 14">
            <a:extLst>
              <a:ext uri="{FF2B5EF4-FFF2-40B4-BE49-F238E27FC236}">
                <a16:creationId xmlns:a16="http://schemas.microsoft.com/office/drawing/2014/main" id="{4E6A8AAE-010D-1CD9-D078-9A92092BF0A0}"/>
              </a:ext>
            </a:extLst>
          </p:cNvPr>
          <p:cNvPicPr>
            <a:picLocks noChangeAspect="1"/>
          </p:cNvPicPr>
          <p:nvPr/>
        </p:nvPicPr>
        <p:blipFill>
          <a:blip r:embed="rId2"/>
          <a:stretch>
            <a:fillRect/>
          </a:stretch>
        </p:blipFill>
        <p:spPr>
          <a:xfrm>
            <a:off x="4519438" y="2223667"/>
            <a:ext cx="4463696" cy="3511441"/>
          </a:xfrm>
          <a:prstGeom prst="rect">
            <a:avLst/>
          </a:prstGeom>
        </p:spPr>
      </p:pic>
      <p:pic>
        <p:nvPicPr>
          <p:cNvPr id="17" name="Picture 16">
            <a:extLst>
              <a:ext uri="{FF2B5EF4-FFF2-40B4-BE49-F238E27FC236}">
                <a16:creationId xmlns:a16="http://schemas.microsoft.com/office/drawing/2014/main" id="{CB318B71-9566-201C-7144-A34767DE0C01}"/>
              </a:ext>
            </a:extLst>
          </p:cNvPr>
          <p:cNvPicPr>
            <a:picLocks noChangeAspect="1"/>
          </p:cNvPicPr>
          <p:nvPr/>
        </p:nvPicPr>
        <p:blipFill>
          <a:blip r:embed="rId3"/>
          <a:stretch>
            <a:fillRect/>
          </a:stretch>
        </p:blipFill>
        <p:spPr>
          <a:xfrm>
            <a:off x="122357" y="2495448"/>
            <a:ext cx="4274725" cy="1790635"/>
          </a:xfrm>
          <a:prstGeom prst="rect">
            <a:avLst/>
          </a:prstGeom>
        </p:spPr>
      </p:pic>
    </p:spTree>
    <p:extLst>
      <p:ext uri="{BB962C8B-B14F-4D97-AF65-F5344CB8AC3E}">
        <p14:creationId xmlns:p14="http://schemas.microsoft.com/office/powerpoint/2010/main" val="3363904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12000">
              <a:schemeClr val="accent3">
                <a:lumMod val="20000"/>
                <a:lumOff val="80000"/>
              </a:schemeClr>
            </a:gs>
            <a:gs pos="80000">
              <a:schemeClr val="accent4">
                <a:lumMod val="20000"/>
                <a:lumOff val="80000"/>
              </a:schemeClr>
            </a:gs>
          </a:gsLst>
          <a:lin ang="6120000" scaled="1"/>
        </a:gradFill>
        <a:effectLst/>
      </p:bgPr>
    </p:bg>
    <p:spTree>
      <p:nvGrpSpPr>
        <p:cNvPr id="1" name="">
          <a:extLst>
            <a:ext uri="{FF2B5EF4-FFF2-40B4-BE49-F238E27FC236}">
              <a16:creationId xmlns:a16="http://schemas.microsoft.com/office/drawing/2014/main" id="{C976BB19-0AD7-617B-29DE-F69961A261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76551D4-862B-BE7B-94DA-17964683D07D}"/>
              </a:ext>
            </a:extLst>
          </p:cNvPr>
          <p:cNvSpPr txBox="1"/>
          <p:nvPr/>
        </p:nvSpPr>
        <p:spPr>
          <a:xfrm>
            <a:off x="0" y="1386839"/>
            <a:ext cx="9144000" cy="692497"/>
          </a:xfrm>
          <a:prstGeom prst="rect">
            <a:avLst/>
          </a:prstGeom>
          <a:noFill/>
        </p:spPr>
        <p:txBody>
          <a:bodyPr wrap="square">
            <a:spAutoFit/>
          </a:bodyPr>
          <a:lstStyle/>
          <a:p>
            <a:pPr algn="ctr" defTabSz="342900" eaLnBrk="1" fontAlgn="auto" hangingPunct="1">
              <a:spcBef>
                <a:spcPts val="0"/>
              </a:spcBef>
              <a:spcAft>
                <a:spcPts val="0"/>
              </a:spcAft>
            </a:pPr>
            <a:r>
              <a:rPr lang="en-US" sz="1950" b="1" dirty="0">
                <a:solidFill>
                  <a:prstClr val="black"/>
                </a:solidFill>
                <a:latin typeface="Century Gothic" panose="020B0502020202020204"/>
              </a:rPr>
              <a:t>EVERY APPEAL MUST BE ENTERED INTO ATPRO.  </a:t>
            </a:r>
          </a:p>
          <a:p>
            <a:pPr algn="ctr" defTabSz="342900" eaLnBrk="1" fontAlgn="auto" hangingPunct="1">
              <a:spcBef>
                <a:spcPts val="0"/>
              </a:spcBef>
              <a:spcAft>
                <a:spcPts val="0"/>
              </a:spcAft>
            </a:pPr>
            <a:r>
              <a:rPr lang="en-US" sz="1950" b="1" dirty="0">
                <a:solidFill>
                  <a:prstClr val="black"/>
                </a:solidFill>
                <a:latin typeface="Century Gothic" panose="020B0502020202020204"/>
              </a:rPr>
              <a:t>INCLUDING INFORMAL, PUP, CLERICAL ERROR, BOTA AND COURT APPEALS</a:t>
            </a:r>
          </a:p>
        </p:txBody>
      </p:sp>
      <p:sp>
        <p:nvSpPr>
          <p:cNvPr id="2" name="TextBox 1">
            <a:extLst>
              <a:ext uri="{FF2B5EF4-FFF2-40B4-BE49-F238E27FC236}">
                <a16:creationId xmlns:a16="http://schemas.microsoft.com/office/drawing/2014/main" id="{7D18F5FB-29A6-D181-3708-CFA63EC94D92}"/>
              </a:ext>
            </a:extLst>
          </p:cNvPr>
          <p:cNvSpPr txBox="1"/>
          <p:nvPr/>
        </p:nvSpPr>
        <p:spPr>
          <a:xfrm>
            <a:off x="312516" y="903997"/>
            <a:ext cx="8831484" cy="507831"/>
          </a:xfrm>
          <a:prstGeom prst="rect">
            <a:avLst/>
          </a:prstGeom>
          <a:noFill/>
        </p:spPr>
        <p:txBody>
          <a:bodyPr wrap="square">
            <a:spAutoFit/>
          </a:bodyPr>
          <a:lstStyle/>
          <a:p>
            <a:pPr algn="ctr" defTabSz="342900" eaLnBrk="1" fontAlgn="auto" hangingPunct="1">
              <a:spcBef>
                <a:spcPts val="0"/>
              </a:spcBef>
              <a:spcAft>
                <a:spcPts val="0"/>
              </a:spcAft>
            </a:pPr>
            <a:r>
              <a:rPr lang="en-US" sz="2700" b="1" dirty="0">
                <a:solidFill>
                  <a:prstClr val="black"/>
                </a:solidFill>
                <a:cs typeface="Arial" panose="020B0604020202020204" pitchFamily="34" charset="0"/>
              </a:rPr>
              <a:t>APPEALS</a:t>
            </a:r>
            <a:endParaRPr lang="en-US" sz="2700" b="1" dirty="0">
              <a:solidFill>
                <a:prstClr val="black"/>
              </a:solidFill>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12980083-9275-77B8-2C26-96B063471FCA}"/>
              </a:ext>
            </a:extLst>
          </p:cNvPr>
          <p:cNvSpPr txBox="1"/>
          <p:nvPr/>
        </p:nvSpPr>
        <p:spPr>
          <a:xfrm>
            <a:off x="160867" y="2498270"/>
            <a:ext cx="2446868" cy="2793072"/>
          </a:xfrm>
          <a:prstGeom prst="rect">
            <a:avLst/>
          </a:prstGeom>
          <a:noFill/>
        </p:spPr>
        <p:txBody>
          <a:bodyPr wrap="square">
            <a:spAutoFit/>
          </a:bodyPr>
          <a:lstStyle/>
          <a:p>
            <a:pPr defTabSz="342900" eaLnBrk="1" fontAlgn="auto" hangingPunct="1">
              <a:spcBef>
                <a:spcPts val="0"/>
              </a:spcBef>
              <a:spcAft>
                <a:spcPts val="0"/>
              </a:spcAft>
            </a:pPr>
            <a:r>
              <a:rPr lang="en-US" sz="1950" b="1" dirty="0">
                <a:solidFill>
                  <a:prstClr val="black"/>
                </a:solidFill>
                <a:latin typeface="Century Gothic" panose="020B0502020202020204"/>
              </a:rPr>
              <a:t>ONLY BASE CODES SHOULD BE USED.  </a:t>
            </a:r>
          </a:p>
          <a:p>
            <a:pPr defTabSz="342900" eaLnBrk="1" fontAlgn="auto" hangingPunct="1">
              <a:spcBef>
                <a:spcPts val="0"/>
              </a:spcBef>
              <a:spcAft>
                <a:spcPts val="0"/>
              </a:spcAft>
            </a:pPr>
            <a:endParaRPr lang="en-US" sz="1950" b="1" dirty="0">
              <a:solidFill>
                <a:prstClr val="black"/>
              </a:solidFill>
              <a:latin typeface="Century Gothic" panose="020B0502020202020204"/>
            </a:endParaRPr>
          </a:p>
          <a:p>
            <a:pPr defTabSz="342900" eaLnBrk="1" fontAlgn="auto" hangingPunct="1">
              <a:spcBef>
                <a:spcPts val="0"/>
              </a:spcBef>
              <a:spcAft>
                <a:spcPts val="0"/>
              </a:spcAft>
            </a:pPr>
            <a:r>
              <a:rPr lang="en-US" sz="1950" b="1" dirty="0">
                <a:solidFill>
                  <a:prstClr val="black"/>
                </a:solidFill>
                <a:latin typeface="Century Gothic" panose="020B0502020202020204"/>
              </a:rPr>
              <a:t>NEVER CREATE A NEW APPEAL LEVEL,  ACTION OR STATUS WITHOUT APPROVAL FROM PVD. </a:t>
            </a:r>
          </a:p>
        </p:txBody>
      </p:sp>
      <p:pic>
        <p:nvPicPr>
          <p:cNvPr id="5" name="Picture 4">
            <a:extLst>
              <a:ext uri="{FF2B5EF4-FFF2-40B4-BE49-F238E27FC236}">
                <a16:creationId xmlns:a16="http://schemas.microsoft.com/office/drawing/2014/main" id="{FD8CAAFF-586D-6A02-F36D-64611CE4653C}"/>
              </a:ext>
            </a:extLst>
          </p:cNvPr>
          <p:cNvPicPr>
            <a:picLocks noChangeAspect="1"/>
          </p:cNvPicPr>
          <p:nvPr/>
        </p:nvPicPr>
        <p:blipFill>
          <a:blip r:embed="rId2"/>
          <a:stretch>
            <a:fillRect/>
          </a:stretch>
        </p:blipFill>
        <p:spPr>
          <a:xfrm>
            <a:off x="2607734" y="2188725"/>
            <a:ext cx="6375399" cy="3689164"/>
          </a:xfrm>
          <a:prstGeom prst="rect">
            <a:avLst/>
          </a:prstGeom>
        </p:spPr>
      </p:pic>
    </p:spTree>
    <p:extLst>
      <p:ext uri="{BB962C8B-B14F-4D97-AF65-F5344CB8AC3E}">
        <p14:creationId xmlns:p14="http://schemas.microsoft.com/office/powerpoint/2010/main" val="3369871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12000">
              <a:schemeClr val="accent3">
                <a:lumMod val="20000"/>
                <a:lumOff val="80000"/>
              </a:schemeClr>
            </a:gs>
            <a:gs pos="80000">
              <a:schemeClr val="accent4">
                <a:lumMod val="20000"/>
                <a:lumOff val="80000"/>
              </a:schemeClr>
            </a:gs>
          </a:gsLst>
          <a:lin ang="6120000" scaled="1"/>
        </a:gradFill>
        <a:effectLst/>
      </p:bgPr>
    </p:bg>
    <p:spTree>
      <p:nvGrpSpPr>
        <p:cNvPr id="1" name="">
          <a:extLst>
            <a:ext uri="{FF2B5EF4-FFF2-40B4-BE49-F238E27FC236}">
              <a16:creationId xmlns:a16="http://schemas.microsoft.com/office/drawing/2014/main" id="{D25EF140-C592-7F48-4ADC-B384873083F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29ECA6-F5A0-A8FC-AE4C-25800DD9FD64}"/>
              </a:ext>
            </a:extLst>
          </p:cNvPr>
          <p:cNvSpPr txBox="1"/>
          <p:nvPr/>
        </p:nvSpPr>
        <p:spPr>
          <a:xfrm>
            <a:off x="76200" y="4546506"/>
            <a:ext cx="9067800" cy="1477328"/>
          </a:xfrm>
          <a:prstGeom prst="rect">
            <a:avLst/>
          </a:prstGeom>
          <a:noFill/>
        </p:spPr>
        <p:txBody>
          <a:bodyPr wrap="square">
            <a:spAutoFit/>
          </a:bodyPr>
          <a:lstStyle/>
          <a:p>
            <a:pPr marL="257175" indent="-257175" defTabSz="342900" eaLnBrk="1" fontAlgn="auto" hangingPunct="1">
              <a:spcBef>
                <a:spcPts val="0"/>
              </a:spcBef>
              <a:spcAft>
                <a:spcPts val="0"/>
              </a:spcAft>
              <a:buFont typeface="Arial" panose="020B0604020202020204" pitchFamily="34" charset="0"/>
              <a:buChar char="•"/>
            </a:pPr>
            <a:r>
              <a:rPr lang="en-US" b="1" dirty="0">
                <a:solidFill>
                  <a:prstClr val="black"/>
                </a:solidFill>
                <a:latin typeface="Century Gothic" panose="020B0502020202020204"/>
              </a:rPr>
              <a:t>Base Only - codes that are populated by the system or by PVD and should not be changed by the county. </a:t>
            </a:r>
          </a:p>
          <a:p>
            <a:pPr marL="257175" indent="-257175" defTabSz="342900" eaLnBrk="1" fontAlgn="auto" hangingPunct="1">
              <a:spcBef>
                <a:spcPts val="0"/>
              </a:spcBef>
              <a:spcAft>
                <a:spcPts val="0"/>
              </a:spcAft>
              <a:buFont typeface="Arial" panose="020B0604020202020204" pitchFamily="34" charset="0"/>
              <a:buChar char="•"/>
            </a:pPr>
            <a:r>
              <a:rPr lang="en-US" b="1" dirty="0">
                <a:solidFill>
                  <a:prstClr val="black"/>
                </a:solidFill>
                <a:latin typeface="Century Gothic" panose="020B0502020202020204"/>
              </a:rPr>
              <a:t>County Specific Only – codes that will be created by the county. </a:t>
            </a:r>
          </a:p>
          <a:p>
            <a:pPr marL="257175" indent="-257175" defTabSz="342900" eaLnBrk="1" fontAlgn="auto" hangingPunct="1">
              <a:spcBef>
                <a:spcPts val="0"/>
              </a:spcBef>
              <a:spcAft>
                <a:spcPts val="0"/>
              </a:spcAft>
              <a:buFont typeface="Arial" panose="020B0604020202020204" pitchFamily="34" charset="0"/>
              <a:buChar char="•"/>
            </a:pPr>
            <a:r>
              <a:rPr lang="en-US" b="1" dirty="0">
                <a:solidFill>
                  <a:prstClr val="black"/>
                </a:solidFill>
                <a:latin typeface="Century Gothic" panose="020B0502020202020204"/>
              </a:rPr>
              <a:t>Base + County – codes that will have a base set of codes, but counties may add to the list.</a:t>
            </a:r>
          </a:p>
        </p:txBody>
      </p:sp>
      <p:sp>
        <p:nvSpPr>
          <p:cNvPr id="2" name="TextBox 1">
            <a:extLst>
              <a:ext uri="{FF2B5EF4-FFF2-40B4-BE49-F238E27FC236}">
                <a16:creationId xmlns:a16="http://schemas.microsoft.com/office/drawing/2014/main" id="{D1DF1666-1F73-980F-74E1-0EC80DE52C8A}"/>
              </a:ext>
            </a:extLst>
          </p:cNvPr>
          <p:cNvSpPr txBox="1"/>
          <p:nvPr/>
        </p:nvSpPr>
        <p:spPr>
          <a:xfrm>
            <a:off x="151649" y="964618"/>
            <a:ext cx="8831484" cy="507831"/>
          </a:xfrm>
          <a:prstGeom prst="rect">
            <a:avLst/>
          </a:prstGeom>
          <a:noFill/>
        </p:spPr>
        <p:txBody>
          <a:bodyPr wrap="square">
            <a:spAutoFit/>
          </a:bodyPr>
          <a:lstStyle/>
          <a:p>
            <a:pPr algn="ctr" defTabSz="342900" eaLnBrk="1" fontAlgn="auto" hangingPunct="1">
              <a:spcBef>
                <a:spcPts val="0"/>
              </a:spcBef>
              <a:spcAft>
                <a:spcPts val="0"/>
              </a:spcAft>
            </a:pPr>
            <a:r>
              <a:rPr lang="en-US" sz="2700" b="1" dirty="0">
                <a:solidFill>
                  <a:prstClr val="black"/>
                </a:solidFill>
                <a:latin typeface="Century Gothic" panose="020B0502020202020204"/>
              </a:rPr>
              <a:t>OVERVIEW of CODE FILES AND TABLES</a:t>
            </a:r>
            <a:endParaRPr lang="en-US" sz="2700" b="1" dirty="0">
              <a:solidFill>
                <a:prstClr val="black"/>
              </a:solidFill>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FB13F267-E334-5477-BF97-8E911AF90492}"/>
              </a:ext>
            </a:extLst>
          </p:cNvPr>
          <p:cNvSpPr txBox="1"/>
          <p:nvPr/>
        </p:nvSpPr>
        <p:spPr>
          <a:xfrm>
            <a:off x="194358" y="1594830"/>
            <a:ext cx="8831484" cy="461665"/>
          </a:xfrm>
          <a:prstGeom prst="rect">
            <a:avLst/>
          </a:prstGeom>
          <a:noFill/>
        </p:spPr>
        <p:txBody>
          <a:bodyPr wrap="square">
            <a:spAutoFit/>
          </a:bodyPr>
          <a:lstStyle/>
          <a:p>
            <a:pPr algn="ctr" defTabSz="342900" eaLnBrk="1" fontAlgn="auto" hangingPunct="1">
              <a:spcBef>
                <a:spcPts val="0"/>
              </a:spcBef>
              <a:spcAft>
                <a:spcPts val="0"/>
              </a:spcAft>
            </a:pPr>
            <a:r>
              <a:rPr lang="en-US" sz="2400" b="1" dirty="0">
                <a:solidFill>
                  <a:prstClr val="black"/>
                </a:solidFill>
                <a:latin typeface="Century Gothic" panose="020B0502020202020204"/>
              </a:rPr>
              <a:t>www.kdor.ks.gov/apps/pvdcama</a:t>
            </a:r>
          </a:p>
        </p:txBody>
      </p:sp>
      <p:pic>
        <p:nvPicPr>
          <p:cNvPr id="10" name="Picture 9">
            <a:extLst>
              <a:ext uri="{FF2B5EF4-FFF2-40B4-BE49-F238E27FC236}">
                <a16:creationId xmlns:a16="http://schemas.microsoft.com/office/drawing/2014/main" id="{8AFEEAFD-8516-515A-0304-A3E5445A2144}"/>
              </a:ext>
            </a:extLst>
          </p:cNvPr>
          <p:cNvPicPr>
            <a:picLocks noChangeAspect="1"/>
          </p:cNvPicPr>
          <p:nvPr/>
        </p:nvPicPr>
        <p:blipFill>
          <a:blip r:embed="rId2"/>
          <a:stretch>
            <a:fillRect/>
          </a:stretch>
        </p:blipFill>
        <p:spPr>
          <a:xfrm>
            <a:off x="76200" y="2097102"/>
            <a:ext cx="3742086" cy="1967303"/>
          </a:xfrm>
          <a:prstGeom prst="rect">
            <a:avLst/>
          </a:prstGeom>
        </p:spPr>
      </p:pic>
      <p:pic>
        <p:nvPicPr>
          <p:cNvPr id="14" name="Picture 13">
            <a:extLst>
              <a:ext uri="{FF2B5EF4-FFF2-40B4-BE49-F238E27FC236}">
                <a16:creationId xmlns:a16="http://schemas.microsoft.com/office/drawing/2014/main" id="{53D4C844-0374-0F13-FBFA-D53236AD8870}"/>
              </a:ext>
            </a:extLst>
          </p:cNvPr>
          <p:cNvPicPr>
            <a:picLocks noChangeAspect="1"/>
          </p:cNvPicPr>
          <p:nvPr/>
        </p:nvPicPr>
        <p:blipFill>
          <a:blip r:embed="rId3"/>
          <a:stretch>
            <a:fillRect/>
          </a:stretch>
        </p:blipFill>
        <p:spPr>
          <a:xfrm>
            <a:off x="3614994" y="2124568"/>
            <a:ext cx="5038606" cy="2421938"/>
          </a:xfrm>
          <a:prstGeom prst="rect">
            <a:avLst/>
          </a:prstGeom>
        </p:spPr>
      </p:pic>
      <p:sp>
        <p:nvSpPr>
          <p:cNvPr id="16" name="TextBox 15">
            <a:extLst>
              <a:ext uri="{FF2B5EF4-FFF2-40B4-BE49-F238E27FC236}">
                <a16:creationId xmlns:a16="http://schemas.microsoft.com/office/drawing/2014/main" id="{56E29221-3553-DF6A-DCDF-E5B72DA831FD}"/>
              </a:ext>
            </a:extLst>
          </p:cNvPr>
          <p:cNvSpPr txBox="1"/>
          <p:nvPr/>
        </p:nvSpPr>
        <p:spPr>
          <a:xfrm>
            <a:off x="834887" y="1357735"/>
            <a:ext cx="7305261" cy="507831"/>
          </a:xfrm>
          <a:prstGeom prst="rect">
            <a:avLst/>
          </a:prstGeom>
          <a:noFill/>
        </p:spPr>
        <p:txBody>
          <a:bodyPr wrap="square">
            <a:spAutoFit/>
          </a:bodyPr>
          <a:lstStyle/>
          <a:p>
            <a:pPr defTabSz="342900" eaLnBrk="1" fontAlgn="auto" hangingPunct="1">
              <a:spcBef>
                <a:spcPts val="0"/>
              </a:spcBef>
              <a:spcAft>
                <a:spcPts val="0"/>
              </a:spcAft>
            </a:pPr>
            <a:r>
              <a:rPr lang="en-US" sz="1350" b="1" dirty="0">
                <a:solidFill>
                  <a:prstClr val="black"/>
                </a:solidFill>
                <a:latin typeface="Century Gothic" panose="020B0502020202020204"/>
              </a:rPr>
              <a:t>DOCUMENT INCLUDES LIST OF CAMA CODES, SYSTEM CODES AND NAMED TABLE CODES</a:t>
            </a:r>
          </a:p>
        </p:txBody>
      </p:sp>
    </p:spTree>
    <p:extLst>
      <p:ext uri="{BB962C8B-B14F-4D97-AF65-F5344CB8AC3E}">
        <p14:creationId xmlns:p14="http://schemas.microsoft.com/office/powerpoint/2010/main" val="3327750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4">
                <a:lumMod val="20000"/>
                <a:lumOff val="80000"/>
              </a:schemeClr>
            </a:gs>
            <a:gs pos="66000">
              <a:srgbClr val="C3E2F7">
                <a:alpha val="40000"/>
              </a:srgbClr>
            </a:gs>
            <a:gs pos="99000">
              <a:schemeClr val="accent2">
                <a:lumMod val="20000"/>
                <a:lumOff val="80000"/>
              </a:schemeClr>
            </a:gs>
          </a:gsLst>
          <a:lin ang="6120000" scaled="1"/>
        </a:gra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10E7957-4253-4DA9-A40E-5A6789F4CFDC}"/>
              </a:ext>
            </a:extLst>
          </p:cNvPr>
          <p:cNvSpPr>
            <a:spLocks noGrp="1"/>
          </p:cNvSpPr>
          <p:nvPr>
            <p:ph type="body" idx="1"/>
          </p:nvPr>
        </p:nvSpPr>
        <p:spPr>
          <a:xfrm>
            <a:off x="640126" y="3138103"/>
            <a:ext cx="5210877" cy="353445"/>
          </a:xfrm>
        </p:spPr>
        <p:txBody>
          <a:bodyPr/>
          <a:lstStyle/>
          <a:p>
            <a:pPr lvl="1" algn="ctr">
              <a:spcBef>
                <a:spcPts val="0"/>
              </a:spcBef>
              <a:spcAft>
                <a:spcPts val="0"/>
              </a:spcAft>
              <a:buClrTx/>
              <a:buSzPct val="100000"/>
            </a:pPr>
            <a:r>
              <a:rPr lang="en-US" sz="2100" dirty="0">
                <a:solidFill>
                  <a:schemeClr val="bg1"/>
                </a:solidFill>
                <a:latin typeface="Arial"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https://ks2.screenconnect.com</a:t>
            </a:r>
            <a:endParaRPr lang="en-US" sz="2100" dirty="0">
              <a:solidFill>
                <a:schemeClr val="bg1"/>
              </a:solidFill>
              <a:latin typeface="Arial" panose="020B0604020202020204" pitchFamily="34" charset="0"/>
              <a:ea typeface="Calibri" panose="020F0502020204030204" pitchFamily="34" charset="0"/>
            </a:endParaRPr>
          </a:p>
        </p:txBody>
      </p:sp>
      <p:sp>
        <p:nvSpPr>
          <p:cNvPr id="2" name="Text Placeholder 12">
            <a:extLst>
              <a:ext uri="{FF2B5EF4-FFF2-40B4-BE49-F238E27FC236}">
                <a16:creationId xmlns:a16="http://schemas.microsoft.com/office/drawing/2014/main" id="{79B3EAD2-12FF-06C3-2C59-2331EB3E1BBB}"/>
              </a:ext>
            </a:extLst>
          </p:cNvPr>
          <p:cNvSpPr txBox="1">
            <a:spLocks/>
          </p:cNvSpPr>
          <p:nvPr/>
        </p:nvSpPr>
        <p:spPr>
          <a:xfrm>
            <a:off x="301327" y="1666915"/>
            <a:ext cx="8725221" cy="599855"/>
          </a:xfrm>
          <a:prstGeom prst="rect">
            <a:avLst/>
          </a:prstGeom>
        </p:spPr>
        <p:txBody>
          <a:bodyPr vert="horz" lIns="68580" tIns="34290" rIns="68580" bIns="34290" rtlCol="0" anchor="b">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800" b="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b="1" kern="1200" cap="none">
                <a:solidFill>
                  <a:schemeClr val="bg2">
                    <a:lumMod val="50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b="1" kern="1200" cap="none">
                <a:solidFill>
                  <a:schemeClr val="bg2">
                    <a:lumMod val="50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9pPr>
          </a:lstStyle>
          <a:p>
            <a:pPr marL="342900" lvl="1" defTabSz="342900" fontAlgn="auto">
              <a:spcBef>
                <a:spcPts val="0"/>
              </a:spcBef>
              <a:spcAft>
                <a:spcPts val="0"/>
              </a:spcAft>
              <a:buClrTx/>
              <a:buSzPct val="100000"/>
            </a:pPr>
            <a:r>
              <a:rPr lang="en-US" sz="1950" dirty="0">
                <a:solidFill>
                  <a:srgbClr val="000000"/>
                </a:solidFill>
                <a:latin typeface="Arial" panose="020B0604020202020204" pitchFamily="34" charset="0"/>
                <a:ea typeface="Calibri" panose="020F0502020204030204" pitchFamily="34" charset="0"/>
              </a:rPr>
              <a:t>PVD is now using ConnectWise </a:t>
            </a:r>
            <a:r>
              <a:rPr lang="en-US" sz="1950" dirty="0" err="1">
                <a:solidFill>
                  <a:srgbClr val="000000"/>
                </a:solidFill>
                <a:latin typeface="Arial" panose="020B0604020202020204" pitchFamily="34" charset="0"/>
                <a:ea typeface="Calibri" panose="020F0502020204030204" pitchFamily="34" charset="0"/>
              </a:rPr>
              <a:t>ScreenConnect</a:t>
            </a:r>
            <a:r>
              <a:rPr lang="en-US" sz="1950" dirty="0">
                <a:solidFill>
                  <a:srgbClr val="000000"/>
                </a:solidFill>
                <a:latin typeface="Arial" panose="020B0604020202020204" pitchFamily="34" charset="0"/>
                <a:ea typeface="Calibri" panose="020F0502020204030204" pitchFamily="34" charset="0"/>
              </a:rPr>
              <a:t> for remote access.</a:t>
            </a:r>
          </a:p>
          <a:p>
            <a:pPr marL="342900" lvl="1" defTabSz="342900" fontAlgn="auto">
              <a:spcBef>
                <a:spcPts val="0"/>
              </a:spcBef>
              <a:spcAft>
                <a:spcPts val="0"/>
              </a:spcAft>
              <a:buClrTx/>
              <a:buSzPct val="100000"/>
            </a:pPr>
            <a:endParaRPr lang="en-US" sz="1950" dirty="0">
              <a:solidFill>
                <a:srgbClr val="000000"/>
              </a:solidFill>
              <a:latin typeface="Arial" panose="020B0604020202020204" pitchFamily="34" charset="0"/>
              <a:ea typeface="Calibri" panose="020F0502020204030204" pitchFamily="34" charset="0"/>
            </a:endParaRPr>
          </a:p>
        </p:txBody>
      </p:sp>
      <p:sp>
        <p:nvSpPr>
          <p:cNvPr id="3" name="Text Placeholder 12">
            <a:extLst>
              <a:ext uri="{FF2B5EF4-FFF2-40B4-BE49-F238E27FC236}">
                <a16:creationId xmlns:a16="http://schemas.microsoft.com/office/drawing/2014/main" id="{0BC7A888-F1B5-8C71-0B1A-6168D1D8AF8C}"/>
              </a:ext>
            </a:extLst>
          </p:cNvPr>
          <p:cNvSpPr txBox="1">
            <a:spLocks/>
          </p:cNvSpPr>
          <p:nvPr/>
        </p:nvSpPr>
        <p:spPr>
          <a:xfrm>
            <a:off x="721569" y="4763330"/>
            <a:ext cx="7884737" cy="1043609"/>
          </a:xfrm>
          <a:prstGeom prst="rect">
            <a:avLst/>
          </a:prstGeom>
        </p:spPr>
        <p:txBody>
          <a:bodyPr vert="horz" lIns="68580" tIns="34290" rIns="68580" bIns="34290" rtlCol="0" anchor="b">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800" b="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b="1" kern="1200" cap="none">
                <a:solidFill>
                  <a:schemeClr val="bg2">
                    <a:lumMod val="50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b="1" kern="1200" cap="none">
                <a:solidFill>
                  <a:schemeClr val="bg2">
                    <a:lumMod val="50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9pPr>
          </a:lstStyle>
          <a:p>
            <a:pPr marL="342900" lvl="1" defTabSz="342900" fontAlgn="auto">
              <a:spcBef>
                <a:spcPts val="0"/>
              </a:spcBef>
              <a:spcAft>
                <a:spcPts val="0"/>
              </a:spcAft>
              <a:buClrTx/>
              <a:buSzPct val="100000"/>
            </a:pPr>
            <a:endParaRPr lang="en-US" sz="2100" dirty="0">
              <a:solidFill>
                <a:srgbClr val="000000"/>
              </a:solidFill>
              <a:latin typeface="Arial" panose="020B0604020202020204" pitchFamily="34" charset="0"/>
              <a:ea typeface="Calibri" panose="020F0502020204030204" pitchFamily="34" charset="0"/>
            </a:endParaRPr>
          </a:p>
        </p:txBody>
      </p:sp>
      <p:pic>
        <p:nvPicPr>
          <p:cNvPr id="5" name="Picture 4" descr="ScreenConnect: Quick Customization Tips">
            <a:extLst>
              <a:ext uri="{FF2B5EF4-FFF2-40B4-BE49-F238E27FC236}">
                <a16:creationId xmlns:a16="http://schemas.microsoft.com/office/drawing/2014/main" id="{D07B198C-F745-0A57-86C8-330F81B1C7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35043" r="641" b="35897"/>
          <a:stretch>
            <a:fillRect/>
          </a:stretch>
        </p:blipFill>
        <p:spPr bwMode="auto">
          <a:xfrm>
            <a:off x="2245168" y="947922"/>
            <a:ext cx="3941939" cy="648513"/>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C498A96B-EACB-B122-23DB-59C839100D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3180" y="3615670"/>
            <a:ext cx="4464368" cy="2029778"/>
          </a:xfrm>
          <a:prstGeom prst="rect">
            <a:avLst/>
          </a:prstGeom>
        </p:spPr>
      </p:pic>
      <p:pic>
        <p:nvPicPr>
          <p:cNvPr id="9" name="Picture 8">
            <a:extLst>
              <a:ext uri="{FF2B5EF4-FFF2-40B4-BE49-F238E27FC236}">
                <a16:creationId xmlns:a16="http://schemas.microsoft.com/office/drawing/2014/main" id="{3C17D534-1575-6481-2CE1-398E524E6F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0440" y="3177641"/>
            <a:ext cx="2634216" cy="2559037"/>
          </a:xfrm>
          <a:prstGeom prst="rect">
            <a:avLst/>
          </a:prstGeom>
        </p:spPr>
      </p:pic>
      <p:sp>
        <p:nvSpPr>
          <p:cNvPr id="10" name="Text Placeholder 12">
            <a:extLst>
              <a:ext uri="{FF2B5EF4-FFF2-40B4-BE49-F238E27FC236}">
                <a16:creationId xmlns:a16="http://schemas.microsoft.com/office/drawing/2014/main" id="{52C48A6A-7A37-6D8C-0085-BF5B10E419B6}"/>
              </a:ext>
            </a:extLst>
          </p:cNvPr>
          <p:cNvSpPr txBox="1">
            <a:spLocks/>
          </p:cNvSpPr>
          <p:nvPr/>
        </p:nvSpPr>
        <p:spPr>
          <a:xfrm>
            <a:off x="301327" y="2134717"/>
            <a:ext cx="7603436" cy="854704"/>
          </a:xfrm>
          <a:prstGeom prst="rect">
            <a:avLst/>
          </a:prstGeom>
        </p:spPr>
        <p:txBody>
          <a:bodyPr vert="horz" lIns="68580" tIns="34290" rIns="68580" bIns="34290" rtlCol="0" anchor="b">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800" b="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b="1" kern="1200" cap="none">
                <a:solidFill>
                  <a:schemeClr val="bg2">
                    <a:lumMod val="50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b="1" kern="1200" cap="none">
                <a:solidFill>
                  <a:schemeClr val="bg2">
                    <a:lumMod val="50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9pPr>
          </a:lstStyle>
          <a:p>
            <a:pPr marL="342900" lvl="1" defTabSz="342900" fontAlgn="auto">
              <a:spcBef>
                <a:spcPts val="0"/>
              </a:spcBef>
              <a:spcAft>
                <a:spcPts val="0"/>
              </a:spcAft>
              <a:buClrTx/>
              <a:buSzPct val="100000"/>
            </a:pPr>
            <a:r>
              <a:rPr lang="en-US" sz="1950" dirty="0">
                <a:solidFill>
                  <a:prstClr val="black"/>
                </a:solidFill>
                <a:latin typeface="Arial" panose="020B0604020202020204" pitchFamily="34" charset="0"/>
                <a:ea typeface="Calibri" panose="020F0502020204030204" pitchFamily="34" charset="0"/>
                <a:cs typeface="Arial" panose="020B0604020202020204" pitchFamily="34" charset="0"/>
              </a:rPr>
              <a:t>A Link or session code will be sent to the user, who will need to install the </a:t>
            </a:r>
            <a:r>
              <a:rPr lang="en-US" sz="1950" dirty="0" err="1">
                <a:solidFill>
                  <a:prstClr val="black"/>
                </a:solidFill>
                <a:latin typeface="Arial" panose="020B0604020202020204" pitchFamily="34" charset="0"/>
                <a:ea typeface="Calibri" panose="020F0502020204030204" pitchFamily="34" charset="0"/>
                <a:cs typeface="Arial" panose="020B0604020202020204" pitchFamily="34" charset="0"/>
              </a:rPr>
              <a:t>ScreenConnect</a:t>
            </a:r>
            <a:r>
              <a:rPr lang="en-US" sz="1950" dirty="0">
                <a:solidFill>
                  <a:prstClr val="black"/>
                </a:solidFill>
                <a:latin typeface="Arial" panose="020B0604020202020204" pitchFamily="34" charset="0"/>
                <a:ea typeface="Calibri" panose="020F0502020204030204" pitchFamily="34" charset="0"/>
                <a:cs typeface="Arial" panose="020B0604020202020204" pitchFamily="34" charset="0"/>
              </a:rPr>
              <a:t> agent or launcher on their machine.</a:t>
            </a:r>
            <a:endParaRPr lang="en-US" sz="2100" dirty="0">
              <a:solidFill>
                <a:prstClr val="black"/>
              </a:solidFill>
              <a:latin typeface="Arial" panose="020B0604020202020204" pitchFamily="34" charset="0"/>
              <a:ea typeface="Calibri" panose="020F0502020204030204" pitchFamily="34" charset="0"/>
            </a:endParaRPr>
          </a:p>
        </p:txBody>
      </p:sp>
      <p:pic>
        <p:nvPicPr>
          <p:cNvPr id="14" name="Picture 13">
            <a:extLst>
              <a:ext uri="{FF2B5EF4-FFF2-40B4-BE49-F238E27FC236}">
                <a16:creationId xmlns:a16="http://schemas.microsoft.com/office/drawing/2014/main" id="{57B51DC5-3E2F-D8FB-2E55-9E6441174C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48" y="3852460"/>
            <a:ext cx="4272439" cy="1741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9184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38000">
              <a:schemeClr val="bg2">
                <a:lumMod val="20000"/>
                <a:lumOff val="80000"/>
              </a:schemeClr>
            </a:gs>
            <a:gs pos="92661">
              <a:schemeClr val="accent4">
                <a:lumMod val="20000"/>
                <a:lumOff val="80000"/>
                <a:alpha val="9000"/>
              </a:schemeClr>
            </a:gs>
            <a:gs pos="83000">
              <a:schemeClr val="accent4">
                <a:lumMod val="20000"/>
                <a:lumOff val="80000"/>
                <a:alpha val="90000"/>
              </a:schemeClr>
            </a:gs>
          </a:gsLst>
          <a:lin ang="6120000" scaled="0"/>
        </a:gradFill>
        <a:effectLst/>
      </p:bgPr>
    </p:bg>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EB8643A0-1EB5-8319-0BD4-4FFA5F607651}"/>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artisticBlur/>
                    </a14:imgEffect>
                    <a14:imgEffect>
                      <a14:colorTemperature colorTemp="4700"/>
                    </a14:imgEffect>
                  </a14:imgLayer>
                </a14:imgProps>
              </a:ext>
            </a:extLst>
          </a:blip>
          <a:stretch>
            <a:fillRect/>
          </a:stretch>
        </p:blipFill>
        <p:spPr>
          <a:xfrm>
            <a:off x="0" y="931792"/>
            <a:ext cx="9118482" cy="5068958"/>
          </a:xfrm>
          <a:prstGeom prst="rect">
            <a:avLst/>
          </a:prstGeom>
          <a:effectLst>
            <a:glow rad="1841500">
              <a:schemeClr val="accent1">
                <a:alpha val="0"/>
              </a:schemeClr>
            </a:glow>
            <a:outerShdw blurRad="1231900" dist="2540000" dir="21540000" sx="200000" sy="200000" algn="ctr" rotWithShape="0">
              <a:srgbClr val="000000">
                <a:alpha val="0"/>
              </a:srgbClr>
            </a:outerShdw>
            <a:reflection blurRad="1244600" stA="0" dist="1219200" dir="5400000" sy="-100000" algn="bl" rotWithShape="0"/>
            <a:softEdge rad="101600"/>
          </a:effectLst>
        </p:spPr>
      </p:pic>
      <p:sp>
        <p:nvSpPr>
          <p:cNvPr id="2" name="Text Placeholder 12">
            <a:extLst>
              <a:ext uri="{FF2B5EF4-FFF2-40B4-BE49-F238E27FC236}">
                <a16:creationId xmlns:a16="http://schemas.microsoft.com/office/drawing/2014/main" id="{6F8F7422-7948-764E-2747-003434BC191B}"/>
              </a:ext>
            </a:extLst>
          </p:cNvPr>
          <p:cNvSpPr txBox="1">
            <a:spLocks/>
          </p:cNvSpPr>
          <p:nvPr/>
        </p:nvSpPr>
        <p:spPr>
          <a:xfrm>
            <a:off x="331458" y="931793"/>
            <a:ext cx="7884737" cy="469688"/>
          </a:xfrm>
          <a:prstGeom prst="rect">
            <a:avLst/>
          </a:prstGeom>
        </p:spPr>
        <p:txBody>
          <a:bodyPr vert="horz" lIns="68580" tIns="34290" rIns="68580" bIns="3429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342900" lvl="1" indent="0" algn="ctr" defTabSz="342900" fontAlgn="auto">
              <a:spcBef>
                <a:spcPts val="0"/>
              </a:spcBef>
              <a:spcAft>
                <a:spcPts val="0"/>
              </a:spcAft>
              <a:buClrTx/>
              <a:buSzPct val="100000"/>
              <a:buNone/>
            </a:pPr>
            <a:r>
              <a:rPr lang="en-US" sz="3600" b="1" dirty="0">
                <a:solidFill>
                  <a:srgbClr val="000000"/>
                </a:solidFill>
                <a:latin typeface="Arial" panose="020B0604020202020204" pitchFamily="34" charset="0"/>
                <a:ea typeface="Calibri" panose="020F0502020204030204" pitchFamily="34" charset="0"/>
              </a:rPr>
              <a:t>MVP</a:t>
            </a:r>
          </a:p>
        </p:txBody>
      </p:sp>
      <p:sp>
        <p:nvSpPr>
          <p:cNvPr id="3" name="Text Placeholder 12">
            <a:extLst>
              <a:ext uri="{FF2B5EF4-FFF2-40B4-BE49-F238E27FC236}">
                <a16:creationId xmlns:a16="http://schemas.microsoft.com/office/drawing/2014/main" id="{332DD972-9D36-F6B0-C387-B81CBAD941D9}"/>
              </a:ext>
            </a:extLst>
          </p:cNvPr>
          <p:cNvSpPr txBox="1">
            <a:spLocks/>
          </p:cNvSpPr>
          <p:nvPr/>
        </p:nvSpPr>
        <p:spPr>
          <a:xfrm>
            <a:off x="80755" y="2061210"/>
            <a:ext cx="8982488" cy="832247"/>
          </a:xfrm>
          <a:prstGeom prst="rect">
            <a:avLst/>
          </a:prstGeom>
        </p:spPr>
        <p:txBody>
          <a:bodyPr vert="horz" lIns="68580" tIns="34290" rIns="68580" bIns="34290" rtlCol="0" anchor="b">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800" b="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b="1" kern="1200" cap="none">
                <a:solidFill>
                  <a:schemeClr val="bg2">
                    <a:lumMod val="50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b="1" kern="1200" cap="none">
                <a:solidFill>
                  <a:schemeClr val="bg2">
                    <a:lumMod val="50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9pPr>
          </a:lstStyle>
          <a:p>
            <a:pPr marL="342900" lvl="1" defTabSz="342900" fontAlgn="auto">
              <a:spcBef>
                <a:spcPts val="0"/>
              </a:spcBef>
              <a:spcAft>
                <a:spcPts val="0"/>
              </a:spcAft>
              <a:buClrTx/>
              <a:buSzPct val="100000"/>
            </a:pPr>
            <a:endParaRPr lang="en-US" sz="1950" dirty="0">
              <a:solidFill>
                <a:srgbClr val="000000"/>
              </a:solidFill>
              <a:latin typeface="Arial" panose="020B0604020202020204" pitchFamily="34" charset="0"/>
              <a:ea typeface="Times New Roman" panose="02020603050405020304" pitchFamily="18" charset="0"/>
            </a:endParaRPr>
          </a:p>
          <a:p>
            <a:pPr marL="600075" lvl="1" indent="-257175" defTabSz="342900" fontAlgn="auto">
              <a:spcBef>
                <a:spcPts val="0"/>
              </a:spcBef>
              <a:spcAft>
                <a:spcPts val="0"/>
              </a:spcAft>
              <a:buClrTx/>
              <a:buSzPct val="100000"/>
              <a:buFont typeface="Arial" panose="020B0604020202020204" pitchFamily="34" charset="0"/>
              <a:buChar char="•"/>
            </a:pPr>
            <a:r>
              <a:rPr lang="en-US" sz="1950" dirty="0">
                <a:solidFill>
                  <a:srgbClr val="000000"/>
                </a:solidFill>
                <a:latin typeface="Arial" panose="020B0604020202020204" pitchFamily="34" charset="0"/>
                <a:ea typeface="Calibri" panose="020F0502020204030204" pitchFamily="34" charset="0"/>
              </a:rPr>
              <a:t>PVD CAMA team will be adding the 2027 Custom Component values soon after. </a:t>
            </a:r>
          </a:p>
        </p:txBody>
      </p:sp>
      <p:sp>
        <p:nvSpPr>
          <p:cNvPr id="4" name="Text Placeholder 12">
            <a:extLst>
              <a:ext uri="{FF2B5EF4-FFF2-40B4-BE49-F238E27FC236}">
                <a16:creationId xmlns:a16="http://schemas.microsoft.com/office/drawing/2014/main" id="{C2F71494-D864-0617-8C67-92F3DACF8B43}"/>
              </a:ext>
            </a:extLst>
          </p:cNvPr>
          <p:cNvSpPr txBox="1">
            <a:spLocks/>
          </p:cNvSpPr>
          <p:nvPr/>
        </p:nvSpPr>
        <p:spPr>
          <a:xfrm>
            <a:off x="0" y="2893457"/>
            <a:ext cx="9063244" cy="2985373"/>
          </a:xfrm>
          <a:prstGeom prst="rect">
            <a:avLst/>
          </a:prstGeom>
        </p:spPr>
        <p:txBody>
          <a:bodyPr vert="horz" lIns="68580" tIns="34290" rIns="68580" bIns="34290" rtlCol="0" anchor="b">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800" b="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b="1" kern="1200" cap="none">
                <a:solidFill>
                  <a:schemeClr val="bg2">
                    <a:lumMod val="50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b="1" kern="1200" cap="none">
                <a:solidFill>
                  <a:schemeClr val="bg2">
                    <a:lumMod val="50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9pPr>
          </a:lstStyle>
          <a:p>
            <a:pPr marL="342900" lvl="1" algn="ctr" defTabSz="342900" fontAlgn="auto">
              <a:spcBef>
                <a:spcPts val="0"/>
              </a:spcBef>
              <a:spcAft>
                <a:spcPts val="0"/>
              </a:spcAft>
              <a:buClrTx/>
              <a:buSzPct val="100000"/>
            </a:pPr>
            <a:r>
              <a:rPr lang="en-US" sz="2100" dirty="0">
                <a:solidFill>
                  <a:srgbClr val="000000"/>
                </a:solidFill>
                <a:latin typeface="Arial" panose="020B0604020202020204" pitchFamily="34" charset="0"/>
                <a:ea typeface="Calibri" panose="020F0502020204030204" pitchFamily="34" charset="0"/>
              </a:rPr>
              <a:t>New MVP Code Changes includes allowing</a:t>
            </a:r>
          </a:p>
          <a:p>
            <a:pPr marL="342900" lvl="1" algn="ctr" defTabSz="342900" fontAlgn="auto">
              <a:spcBef>
                <a:spcPts val="0"/>
              </a:spcBef>
              <a:spcAft>
                <a:spcPts val="0"/>
              </a:spcAft>
              <a:buClrTx/>
              <a:buSzPct val="100000"/>
            </a:pPr>
            <a:r>
              <a:rPr lang="en-US" sz="2100" dirty="0">
                <a:solidFill>
                  <a:srgbClr val="000000"/>
                </a:solidFill>
                <a:latin typeface="Arial" panose="020B0604020202020204" pitchFamily="34" charset="0"/>
                <a:ea typeface="Calibri" panose="020F0502020204030204" pitchFamily="34" charset="0"/>
              </a:rPr>
              <a:t>Water Tanks / Towers under 162/163 non-buildings</a:t>
            </a:r>
            <a:r>
              <a:rPr lang="en-US" sz="1800" dirty="0">
                <a:solidFill>
                  <a:srgbClr val="000000"/>
                </a:solidFill>
                <a:latin typeface="Arial" panose="020B0604020202020204" pitchFamily="34" charset="0"/>
                <a:ea typeface="Calibri" panose="020F0502020204030204" pitchFamily="34" charset="0"/>
              </a:rPr>
              <a:t>: </a:t>
            </a:r>
          </a:p>
          <a:p>
            <a:pPr marL="342900" lvl="1" algn="ctr" defTabSz="342900" fontAlgn="auto">
              <a:spcBef>
                <a:spcPts val="0"/>
              </a:spcBef>
              <a:spcAft>
                <a:spcPts val="0"/>
              </a:spcAft>
              <a:buClrTx/>
              <a:buSzPct val="100000"/>
            </a:pPr>
            <a:endParaRPr lang="en-US" sz="1500" dirty="0">
              <a:solidFill>
                <a:srgbClr val="000000"/>
              </a:solidFill>
              <a:latin typeface="Arial" panose="020B0604020202020204" pitchFamily="34" charset="0"/>
              <a:ea typeface="Calibri" panose="020F0502020204030204" pitchFamily="34" charset="0"/>
            </a:endParaRPr>
          </a:p>
          <a:p>
            <a:pPr marL="600075" lvl="1" indent="-257175" defTabSz="342900" fontAlgn="auto">
              <a:spcBef>
                <a:spcPts val="0"/>
              </a:spcBef>
              <a:spcAft>
                <a:spcPts val="0"/>
              </a:spcAft>
              <a:buClrTx/>
              <a:buSzPct val="100000"/>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Comp Code 6104001 </a:t>
            </a:r>
            <a:r>
              <a:rPr lang="en-US" sz="1500" dirty="0">
                <a:solidFill>
                  <a:srgbClr val="000000"/>
                </a:solidFill>
                <a:latin typeface="Arial" panose="020B0604020202020204" pitchFamily="34" charset="0"/>
                <a:ea typeface="Calibri" panose="020F0502020204030204" pitchFamily="34" charset="0"/>
              </a:rPr>
              <a:t>–</a:t>
            </a:r>
            <a:r>
              <a:rPr lang="en-US" sz="1500" dirty="0">
                <a:solidFill>
                  <a:prstClr val="black"/>
                </a:solidFill>
                <a:latin typeface="Arial" panose="020B0604020202020204" pitchFamily="34" charset="0"/>
                <a:cs typeface="Arial" panose="020B0604020202020204" pitchFamily="34" charset="0"/>
              </a:rPr>
              <a:t> 		Wood Tank </a:t>
            </a:r>
            <a:r>
              <a:rPr lang="en-US" sz="1500" dirty="0">
                <a:solidFill>
                  <a:srgbClr val="000000"/>
                </a:solidFill>
                <a:latin typeface="Arial" panose="020B0604020202020204" pitchFamily="34" charset="0"/>
                <a:ea typeface="Calibri" panose="020F0502020204030204" pitchFamily="34" charset="0"/>
              </a:rPr>
              <a:t> 				– </a:t>
            </a:r>
            <a:r>
              <a:rPr lang="en-US" sz="1500" dirty="0">
                <a:solidFill>
                  <a:prstClr val="black"/>
                </a:solidFill>
                <a:latin typeface="Arial" panose="020B0604020202020204" pitchFamily="34" charset="0"/>
                <a:cs typeface="Arial" panose="020B0604020202020204" pitchFamily="34" charset="0"/>
              </a:rPr>
              <a:t>Min 200, Max 200,000 gallon </a:t>
            </a:r>
          </a:p>
          <a:p>
            <a:pPr marL="600075" lvl="1" indent="-257175" defTabSz="342900" fontAlgn="auto">
              <a:spcBef>
                <a:spcPts val="0"/>
              </a:spcBef>
              <a:spcAft>
                <a:spcPts val="0"/>
              </a:spcAft>
              <a:buClrTx/>
              <a:buSzPct val="100000"/>
              <a:buFont typeface="Arial" panose="020B0604020202020204" pitchFamily="34" charset="0"/>
              <a:buChar char="•"/>
            </a:pPr>
            <a:r>
              <a:rPr lang="en-US" sz="1500" dirty="0">
                <a:solidFill>
                  <a:srgbClr val="000000"/>
                </a:solidFill>
                <a:latin typeface="Arial" panose="020B0604020202020204" pitchFamily="34" charset="0"/>
                <a:ea typeface="Calibri" panose="020F0502020204030204" pitchFamily="34" charset="0"/>
              </a:rPr>
              <a:t>Comp Code 6104008 – 		Wood Tower			 	– Min 1,000, Max 40,000 gallon</a:t>
            </a:r>
          </a:p>
          <a:p>
            <a:pPr marL="600075" lvl="1" indent="-257175" defTabSz="342900" fontAlgn="auto">
              <a:spcBef>
                <a:spcPts val="0"/>
              </a:spcBef>
              <a:spcAft>
                <a:spcPts val="0"/>
              </a:spcAft>
              <a:buClrTx/>
              <a:buSzPct val="100000"/>
              <a:buFont typeface="Arial" panose="020B0604020202020204" pitchFamily="34" charset="0"/>
              <a:buChar char="•"/>
            </a:pPr>
            <a:r>
              <a:rPr lang="en-US" sz="1500" dirty="0">
                <a:solidFill>
                  <a:srgbClr val="000000"/>
                </a:solidFill>
                <a:latin typeface="Arial" panose="020B0604020202020204" pitchFamily="34" charset="0"/>
                <a:ea typeface="Calibri" panose="020F0502020204030204" pitchFamily="34" charset="0"/>
              </a:rPr>
              <a:t>Comp Code 6103011 – 		Welded Steel Water Tank 	– Min 10,000, Max 10,000,000 gallon</a:t>
            </a:r>
          </a:p>
          <a:p>
            <a:pPr marL="600075" lvl="1" indent="-257175" defTabSz="342900" fontAlgn="auto">
              <a:spcBef>
                <a:spcPts val="0"/>
              </a:spcBef>
              <a:spcAft>
                <a:spcPts val="0"/>
              </a:spcAft>
              <a:buClrTx/>
              <a:buSzPct val="100000"/>
              <a:buFont typeface="Arial" panose="020B0604020202020204" pitchFamily="34" charset="0"/>
              <a:buChar char="•"/>
            </a:pPr>
            <a:r>
              <a:rPr lang="en-US" sz="1500" dirty="0">
                <a:solidFill>
                  <a:srgbClr val="000000"/>
                </a:solidFill>
                <a:latin typeface="Arial" panose="020B0604020202020204" pitchFamily="34" charset="0"/>
                <a:ea typeface="Calibri" panose="020F0502020204030204" pitchFamily="34" charset="0"/>
              </a:rPr>
              <a:t>Comp Code 6103012 – 		Bolted Steel Water Tank 	– Min 10,000, Max 1,200,000 gallon</a:t>
            </a:r>
          </a:p>
          <a:p>
            <a:pPr marL="600075" lvl="1" indent="-257175" defTabSz="342900" fontAlgn="auto">
              <a:spcBef>
                <a:spcPts val="0"/>
              </a:spcBef>
              <a:spcAft>
                <a:spcPts val="0"/>
              </a:spcAft>
              <a:buClrTx/>
              <a:buSzPct val="100000"/>
              <a:buFont typeface="Arial" panose="020B0604020202020204" pitchFamily="34" charset="0"/>
              <a:buChar char="•"/>
            </a:pPr>
            <a:r>
              <a:rPr lang="en-US" sz="1500" dirty="0">
                <a:solidFill>
                  <a:srgbClr val="000000"/>
                </a:solidFill>
                <a:latin typeface="Arial" panose="020B0604020202020204" pitchFamily="34" charset="0"/>
                <a:ea typeface="Calibri" panose="020F0502020204030204" pitchFamily="34" charset="0"/>
              </a:rPr>
              <a:t>Comp Code 6103013 – 		Concrete Water Tank 		– Min 10,000, Max 10,000,000 gallon</a:t>
            </a:r>
          </a:p>
          <a:p>
            <a:pPr marL="600075" lvl="1" indent="-257175" defTabSz="342900" fontAlgn="auto">
              <a:spcBef>
                <a:spcPts val="0"/>
              </a:spcBef>
              <a:spcAft>
                <a:spcPts val="0"/>
              </a:spcAft>
              <a:buClrTx/>
              <a:buSzPct val="100000"/>
              <a:buFont typeface="Arial" panose="020B0604020202020204" pitchFamily="34" charset="0"/>
              <a:buChar char="•"/>
            </a:pPr>
            <a:r>
              <a:rPr lang="en-US" sz="1500" dirty="0">
                <a:solidFill>
                  <a:srgbClr val="000000"/>
                </a:solidFill>
                <a:latin typeface="Arial" panose="020B0604020202020204" pitchFamily="34" charset="0"/>
                <a:ea typeface="Calibri" panose="020F0502020204030204" pitchFamily="34" charset="0"/>
              </a:rPr>
              <a:t>Comp Code 6104007 – 		Galvanized Steel Tank 		– Min 10,000, Max 100,000 gallon </a:t>
            </a:r>
          </a:p>
          <a:p>
            <a:pPr marL="600075" lvl="1" indent="-257175" defTabSz="342900" fontAlgn="auto">
              <a:spcBef>
                <a:spcPts val="0"/>
              </a:spcBef>
              <a:spcAft>
                <a:spcPts val="0"/>
              </a:spcAft>
              <a:buClrTx/>
              <a:buSzPct val="100000"/>
              <a:buFont typeface="Arial" panose="020B0604020202020204" pitchFamily="34" charset="0"/>
              <a:buChar char="•"/>
            </a:pPr>
            <a:r>
              <a:rPr lang="en-US" sz="1500" dirty="0">
                <a:solidFill>
                  <a:srgbClr val="000000"/>
                </a:solidFill>
                <a:latin typeface="Arial" panose="020B0604020202020204" pitchFamily="34" charset="0"/>
                <a:ea typeface="Calibri" panose="020F0502020204030204" pitchFamily="34" charset="0"/>
              </a:rPr>
              <a:t>Comp Code 6105005 – 		Welded Steel Tank 		– Min 2,000, Max 500,000 gallon </a:t>
            </a:r>
          </a:p>
          <a:p>
            <a:pPr marL="600075" lvl="1" indent="-257175" defTabSz="342900" fontAlgn="auto">
              <a:spcBef>
                <a:spcPts val="0"/>
              </a:spcBef>
              <a:spcAft>
                <a:spcPts val="0"/>
              </a:spcAft>
              <a:buClrTx/>
              <a:buSzPct val="100000"/>
              <a:buFont typeface="Arial" panose="020B0604020202020204" pitchFamily="34" charset="0"/>
              <a:buChar char="•"/>
            </a:pPr>
            <a:r>
              <a:rPr lang="en-US" sz="1500" dirty="0">
                <a:solidFill>
                  <a:srgbClr val="000000"/>
                </a:solidFill>
                <a:latin typeface="Arial" panose="020B0604020202020204" pitchFamily="34" charset="0"/>
                <a:ea typeface="Calibri" panose="020F0502020204030204" pitchFamily="34" charset="0"/>
              </a:rPr>
              <a:t>Comp Code 6106004 – 		Vertical Water Tank 		– Min 1,500, Max 60,000 gallon</a:t>
            </a:r>
          </a:p>
          <a:p>
            <a:pPr marL="600075" lvl="1" indent="-257175" defTabSz="342900" fontAlgn="auto">
              <a:spcBef>
                <a:spcPts val="0"/>
              </a:spcBef>
              <a:spcAft>
                <a:spcPts val="0"/>
              </a:spcAft>
              <a:buClrTx/>
              <a:buSzPct val="100000"/>
              <a:buFont typeface="Arial" panose="020B0604020202020204" pitchFamily="34" charset="0"/>
              <a:buChar char="•"/>
            </a:pPr>
            <a:endParaRPr lang="en-US" sz="1500" dirty="0">
              <a:solidFill>
                <a:srgbClr val="000000"/>
              </a:solidFill>
              <a:latin typeface="Arial" panose="020B0604020202020204" pitchFamily="34" charset="0"/>
              <a:ea typeface="Calibri" panose="020F0502020204030204" pitchFamily="34" charset="0"/>
            </a:endParaRPr>
          </a:p>
        </p:txBody>
      </p:sp>
      <p:sp>
        <p:nvSpPr>
          <p:cNvPr id="5" name="Text Placeholder 12">
            <a:extLst>
              <a:ext uri="{FF2B5EF4-FFF2-40B4-BE49-F238E27FC236}">
                <a16:creationId xmlns:a16="http://schemas.microsoft.com/office/drawing/2014/main" id="{D2EE3E3F-F485-4D17-BF1A-C8EFE6596657}"/>
              </a:ext>
            </a:extLst>
          </p:cNvPr>
          <p:cNvSpPr txBox="1">
            <a:spLocks/>
          </p:cNvSpPr>
          <p:nvPr/>
        </p:nvSpPr>
        <p:spPr>
          <a:xfrm>
            <a:off x="80755" y="1460836"/>
            <a:ext cx="8982488" cy="722293"/>
          </a:xfrm>
          <a:prstGeom prst="rect">
            <a:avLst/>
          </a:prstGeom>
        </p:spPr>
        <p:txBody>
          <a:bodyPr vert="horz" lIns="68580" tIns="34290" rIns="68580" bIns="34290" rtlCol="0" anchor="b">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800" b="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b="1" kern="1200" cap="none">
                <a:solidFill>
                  <a:schemeClr val="bg2">
                    <a:lumMod val="50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b="1" kern="1200" cap="none">
                <a:solidFill>
                  <a:schemeClr val="bg2">
                    <a:lumMod val="50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50000"/>
                  </a:schemeClr>
                </a:solidFill>
                <a:effectLst/>
                <a:latin typeface="+mn-lt"/>
                <a:ea typeface="+mn-ea"/>
                <a:cs typeface="+mn-cs"/>
              </a:defRPr>
            </a:lvl9pPr>
          </a:lstStyle>
          <a:p>
            <a:pPr marL="685800" lvl="1" indent="-342900" defTabSz="342900" fontAlgn="auto">
              <a:spcBef>
                <a:spcPts val="0"/>
              </a:spcBef>
              <a:spcAft>
                <a:spcPts val="0"/>
              </a:spcAft>
              <a:buClrTx/>
              <a:buSzPct val="100000"/>
              <a:buFont typeface="Arial" panose="020B0604020202020204" pitchFamily="34" charset="0"/>
              <a:buChar char="•"/>
            </a:pPr>
            <a:r>
              <a:rPr lang="en-US" sz="1950" dirty="0">
                <a:solidFill>
                  <a:srgbClr val="000000"/>
                </a:solidFill>
                <a:latin typeface="Arial" panose="020B0604020202020204" pitchFamily="34" charset="0"/>
                <a:ea typeface="Times New Roman" panose="02020603050405020304" pitchFamily="18" charset="0"/>
              </a:rPr>
              <a:t>Tyler is currently adding the Res Q1 and Com Q2 MVP values to all county sites for the 2027 tax year.</a:t>
            </a:r>
          </a:p>
        </p:txBody>
      </p:sp>
    </p:spTree>
    <p:extLst>
      <p:ext uri="{BB962C8B-B14F-4D97-AF65-F5344CB8AC3E}">
        <p14:creationId xmlns:p14="http://schemas.microsoft.com/office/powerpoint/2010/main" val="3922836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7847B7-F16F-3F97-D4BC-D1CF4E99883E}"/>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B455B88A-C127-47B3-B317-724BD4EAAD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12" name="Straight Connector 11">
              <a:extLst>
                <a:ext uri="{FF2B5EF4-FFF2-40B4-BE49-F238E27FC236}">
                  <a16:creationId xmlns:a16="http://schemas.microsoft.com/office/drawing/2014/main" id="{3F07A923-368D-45E6-AACC-9ECE4057A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FE16B44-FE3C-4330-AF20-E869FC7B78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CB6733-6A12-4A1C-87C3-B676FB381D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754CCFD-DC5E-453F-B95A-F045ED9B29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826A39-89EA-44EA-ABC5-F446934921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Rectangle 17">
            <a:extLst>
              <a:ext uri="{FF2B5EF4-FFF2-40B4-BE49-F238E27FC236}">
                <a16:creationId xmlns:a16="http://schemas.microsoft.com/office/drawing/2014/main" id="{44C5530E-85F5-4469-A5C9-54B113C112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D73D569E-1E6F-75CF-DFD0-2A07217228F9}"/>
              </a:ext>
            </a:extLst>
          </p:cNvPr>
          <p:cNvSpPr txBox="1">
            <a:spLocks/>
          </p:cNvSpPr>
          <p:nvPr/>
        </p:nvSpPr>
        <p:spPr>
          <a:xfrm>
            <a:off x="5649532" y="620722"/>
            <a:ext cx="2740574" cy="3532989"/>
          </a:xfrm>
          <a:prstGeom prst="rect">
            <a:avLst/>
          </a:prstGeom>
        </p:spPr>
        <p:txBody>
          <a:bodyPr vert="horz" lIns="91440" tIns="45720" rIns="91440" bIns="45720" rtlCol="0" anchor="b">
            <a:norm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algn="ctr" defTabSz="457200" fontAlgn="auto">
              <a:spcBef>
                <a:spcPct val="0"/>
              </a:spcBef>
              <a:spcAft>
                <a:spcPts val="1800"/>
              </a:spcAft>
            </a:pPr>
            <a:r>
              <a:rPr lang="en-US" sz="3600" i="1" kern="1200" cap="all" dirty="0">
                <a:ln w="3175" cmpd="sng">
                  <a:noFill/>
                </a:ln>
                <a:solidFill>
                  <a:srgbClr val="FFFFFF"/>
                </a:solidFill>
                <a:effectLst/>
                <a:latin typeface="+mj-lt"/>
                <a:ea typeface="+mj-ea"/>
                <a:cs typeface="+mj-cs"/>
              </a:rPr>
              <a:t>RMA Recipient Recent History</a:t>
            </a:r>
          </a:p>
        </p:txBody>
      </p:sp>
      <p:sp useBgFill="1">
        <p:nvSpPr>
          <p:cNvPr id="20" name="Snip Diagonal Corner Rectangle 21">
            <a:extLst>
              <a:ext uri="{FF2B5EF4-FFF2-40B4-BE49-F238E27FC236}">
                <a16:creationId xmlns:a16="http://schemas.microsoft.com/office/drawing/2014/main" id="{A9CEB52D-0D40-45E3-94F9-CDB2083A9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500" y="620722"/>
            <a:ext cx="4931622" cy="5286838"/>
          </a:xfrm>
          <a:prstGeom prst="snip2DiagRect">
            <a:avLst>
              <a:gd name="adj1" fmla="val 8741"/>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0F7EB202-DE79-4E39-BCF0-D9855DA173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23" name="Straight Connector 22">
              <a:extLst>
                <a:ext uri="{FF2B5EF4-FFF2-40B4-BE49-F238E27FC236}">
                  <a16:creationId xmlns:a16="http://schemas.microsoft.com/office/drawing/2014/main" id="{4DF8FC51-F3B0-4D84-A367-A147071636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B3C3EDB-3DD5-4F8C-84C2-B598DB12A2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9DD3267-7A88-4810-94C1-0176A11D9CC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9F7E30E-9755-4BB4-B799-15752AE275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A0A74F5-C569-4A54-9AA8-8F85E9E7E0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graphicFrame>
        <p:nvGraphicFramePr>
          <p:cNvPr id="7" name="TextBox 3">
            <a:extLst>
              <a:ext uri="{FF2B5EF4-FFF2-40B4-BE49-F238E27FC236}">
                <a16:creationId xmlns:a16="http://schemas.microsoft.com/office/drawing/2014/main" id="{E148D3D6-7F9F-A766-2AEF-5B961591AFFB}"/>
              </a:ext>
            </a:extLst>
          </p:cNvPr>
          <p:cNvGraphicFramePr/>
          <p:nvPr>
            <p:extLst>
              <p:ext uri="{D42A27DB-BD31-4B8C-83A1-F6EECF244321}">
                <p14:modId xmlns:p14="http://schemas.microsoft.com/office/powerpoint/2010/main" val="2600380681"/>
              </p:ext>
            </p:extLst>
          </p:nvPr>
        </p:nvGraphicFramePr>
        <p:xfrm>
          <a:off x="823912" y="1096963"/>
          <a:ext cx="4232672" cy="4333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9566855"/>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5">
                <a:lumMod val="20000"/>
                <a:lumOff val="80000"/>
              </a:schemeClr>
            </a:gs>
            <a:gs pos="100000">
              <a:srgbClr val="167BF3"/>
            </a:gs>
          </a:gsLst>
          <a:lin ang="6120000" scaled="1"/>
        </a:gradFill>
        <a:effectLst/>
      </p:bgPr>
    </p:bg>
    <p:spTree>
      <p:nvGrpSpPr>
        <p:cNvPr id="1" name="">
          <a:extLst>
            <a:ext uri="{FF2B5EF4-FFF2-40B4-BE49-F238E27FC236}">
              <a16:creationId xmlns:a16="http://schemas.microsoft.com/office/drawing/2014/main" id="{BAB0EE75-8806-ED4D-B2D3-02CB133EB163}"/>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9E04345-1043-4D96-ABE6-00F6ACF696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863600"/>
            <a:ext cx="2857500" cy="28575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7EE1466-9BC6-4EB8-9018-C6B91A8C8B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8" y="925909"/>
            <a:ext cx="4560491" cy="456049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1E67979-53DE-4CF0-9CA5-9AF63F6738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9" y="1028700"/>
            <a:ext cx="3714750" cy="371475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F843DF4-BA4F-4BAE-B081-09118B7CE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8" y="881459"/>
            <a:ext cx="3639742" cy="363974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27259AD-7457-460C-8758-B05705CFD0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70" y="1314451"/>
            <a:ext cx="3257549" cy="325754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3" name="Rectangle 22">
            <a:extLst>
              <a:ext uri="{FF2B5EF4-FFF2-40B4-BE49-F238E27FC236}">
                <a16:creationId xmlns:a16="http://schemas.microsoft.com/office/drawing/2014/main" id="{66636809-3F8B-47DD-A379-B1C5ECE17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entury Gothic" panose="020B0502020202020204"/>
            </a:endParaRPr>
          </a:p>
        </p:txBody>
      </p:sp>
      <p:sp>
        <p:nvSpPr>
          <p:cNvPr id="25" name="Snip Diagonal Corner Rectangle 6">
            <a:extLst>
              <a:ext uri="{FF2B5EF4-FFF2-40B4-BE49-F238E27FC236}">
                <a16:creationId xmlns:a16="http://schemas.microsoft.com/office/drawing/2014/main" id="{681BEBA3-7D46-4536-ADF6-B991CF616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500" y="1322791"/>
            <a:ext cx="4931622" cy="3965129"/>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entury Gothic" panose="020B0502020202020204"/>
            </a:endParaRPr>
          </a:p>
        </p:txBody>
      </p:sp>
      <p:pic>
        <p:nvPicPr>
          <p:cNvPr id="6" name="Picture 5">
            <a:extLst>
              <a:ext uri="{FF2B5EF4-FFF2-40B4-BE49-F238E27FC236}">
                <a16:creationId xmlns:a16="http://schemas.microsoft.com/office/drawing/2014/main" id="{3C69BA5B-5CA8-10B8-4D18-A0F377E7BFBC}"/>
              </a:ext>
            </a:extLst>
          </p:cNvPr>
          <p:cNvPicPr>
            <a:picLocks noChangeAspect="1"/>
          </p:cNvPicPr>
          <p:nvPr/>
        </p:nvPicPr>
        <p:blipFill>
          <a:blip r:embed="rId3"/>
          <a:srcRect r="17459" b="-1"/>
          <a:stretch>
            <a:fillRect/>
          </a:stretch>
        </p:blipFill>
        <p:spPr>
          <a:xfrm>
            <a:off x="607022" y="1462532"/>
            <a:ext cx="4684014" cy="3717036"/>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27" name="Group 26">
            <a:extLst>
              <a:ext uri="{FF2B5EF4-FFF2-40B4-BE49-F238E27FC236}">
                <a16:creationId xmlns:a16="http://schemas.microsoft.com/office/drawing/2014/main" id="{9BF16551-D19C-4721-B946-C83EF9AD5D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7" y="3079750"/>
            <a:ext cx="2236394" cy="2406650"/>
            <a:chOff x="9206969" y="2963333"/>
            <a:chExt cx="2981858" cy="3208867"/>
          </a:xfrm>
        </p:grpSpPr>
        <p:cxnSp>
          <p:nvCxnSpPr>
            <p:cNvPr id="28" name="Straight Connector 27">
              <a:extLst>
                <a:ext uri="{FF2B5EF4-FFF2-40B4-BE49-F238E27FC236}">
                  <a16:creationId xmlns:a16="http://schemas.microsoft.com/office/drawing/2014/main" id="{D680F65F-4BC4-45B2-B3BE-0720044C23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7E03B76-AD69-478E-97A9-B4D954590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2A6A871-1C8D-45D7-A9AE-80A07DD6F2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62DC79E-659F-4033-82AA-D3E62C8FECE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B645FB0-C8DF-41DF-8E28-E362DB08DA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CC5D0B58-9452-DE24-8C21-5175150AA038}"/>
              </a:ext>
            </a:extLst>
          </p:cNvPr>
          <p:cNvSpPr txBox="1"/>
          <p:nvPr/>
        </p:nvSpPr>
        <p:spPr>
          <a:xfrm>
            <a:off x="5482132" y="1028700"/>
            <a:ext cx="3469583" cy="1084165"/>
          </a:xfrm>
          <a:prstGeom prst="rect">
            <a:avLst/>
          </a:prstGeom>
        </p:spPr>
        <p:txBody>
          <a:bodyPr vert="horz" lIns="68580" tIns="34290" rIns="68580" bIns="34290" rtlCol="0" anchor="b">
            <a:noAutofit/>
          </a:bodyPr>
          <a:lstStyle/>
          <a:p>
            <a:pPr algn="ctr" defTabSz="342900" eaLnBrk="1" fontAlgn="auto" hangingPunct="1">
              <a:spcBef>
                <a:spcPts val="0"/>
              </a:spcBef>
              <a:spcAft>
                <a:spcPts val="0"/>
              </a:spcAft>
            </a:pPr>
            <a:r>
              <a:rPr lang="en-US" sz="3000" b="1" dirty="0">
                <a:solidFill>
                  <a:prstClr val="black"/>
                </a:solidFill>
                <a:ea typeface="Times New Roman" panose="02020603050405020304" pitchFamily="18" charset="0"/>
              </a:rPr>
              <a:t> Tyler Patch 2026.1.1 </a:t>
            </a:r>
          </a:p>
        </p:txBody>
      </p:sp>
      <p:sp>
        <p:nvSpPr>
          <p:cNvPr id="4" name="TextBox 3">
            <a:extLst>
              <a:ext uri="{FF2B5EF4-FFF2-40B4-BE49-F238E27FC236}">
                <a16:creationId xmlns:a16="http://schemas.microsoft.com/office/drawing/2014/main" id="{21FE5E54-19B8-DC63-722C-26F6D0C2C48D}"/>
              </a:ext>
            </a:extLst>
          </p:cNvPr>
          <p:cNvSpPr txBox="1"/>
          <p:nvPr/>
        </p:nvSpPr>
        <p:spPr>
          <a:xfrm>
            <a:off x="5558926" y="2267005"/>
            <a:ext cx="3469583" cy="2503583"/>
          </a:xfrm>
          <a:prstGeom prst="rect">
            <a:avLst/>
          </a:prstGeom>
        </p:spPr>
        <p:txBody>
          <a:bodyPr vert="horz" lIns="68580" tIns="34290" rIns="68580" bIns="34290" rtlCol="0" anchor="b">
            <a:noAutofit/>
          </a:bodyPr>
          <a:lstStyle/>
          <a:p>
            <a:pPr defTabSz="342900" eaLnBrk="1" fontAlgn="auto" hangingPunct="1">
              <a:spcBef>
                <a:spcPts val="0"/>
              </a:spcBef>
              <a:spcAft>
                <a:spcPts val="0"/>
              </a:spcAft>
            </a:pPr>
            <a:endParaRPr lang="en-US" sz="900" b="1" dirty="0">
              <a:solidFill>
                <a:prstClr val="black"/>
              </a:solidFill>
              <a:ea typeface="Times New Roman" panose="02020603050405020304" pitchFamily="18" charset="0"/>
            </a:endParaRPr>
          </a:p>
          <a:p>
            <a:pPr defTabSz="342900" eaLnBrk="1" fontAlgn="auto" hangingPunct="1">
              <a:spcBef>
                <a:spcPts val="0"/>
              </a:spcBef>
              <a:spcAft>
                <a:spcPts val="0"/>
              </a:spcAft>
            </a:pPr>
            <a:endParaRPr lang="en-US" sz="2100" b="1" dirty="0">
              <a:solidFill>
                <a:prstClr val="black"/>
              </a:solidFill>
              <a:ea typeface="Times New Roman" panose="02020603050405020304" pitchFamily="18" charset="0"/>
            </a:endParaRPr>
          </a:p>
          <a:p>
            <a:pPr defTabSz="342900" eaLnBrk="1" fontAlgn="auto" hangingPunct="1">
              <a:spcBef>
                <a:spcPts val="0"/>
              </a:spcBef>
              <a:spcAft>
                <a:spcPts val="0"/>
              </a:spcAft>
              <a:buFont typeface="Arial" panose="020B0604020202020204" pitchFamily="34" charset="0"/>
              <a:buChar char="•"/>
            </a:pPr>
            <a:r>
              <a:rPr lang="en-US" sz="2250" b="1" dirty="0">
                <a:solidFill>
                  <a:prstClr val="black"/>
                </a:solidFill>
                <a:ea typeface="Times New Roman" panose="02020603050405020304" pitchFamily="18" charset="0"/>
              </a:rPr>
              <a:t>PVD is currently testing the patch</a:t>
            </a:r>
          </a:p>
          <a:p>
            <a:pPr defTabSz="342900" eaLnBrk="1" fontAlgn="auto" hangingPunct="1">
              <a:spcBef>
                <a:spcPts val="0"/>
              </a:spcBef>
              <a:spcAft>
                <a:spcPts val="0"/>
              </a:spcAft>
            </a:pPr>
            <a:endParaRPr lang="en-US" sz="2250" b="1" dirty="0">
              <a:solidFill>
                <a:prstClr val="black"/>
              </a:solidFill>
              <a:ea typeface="Times New Roman" panose="02020603050405020304" pitchFamily="18" charset="0"/>
            </a:endParaRPr>
          </a:p>
          <a:p>
            <a:pPr defTabSz="342900" eaLnBrk="1" fontAlgn="auto" hangingPunct="1">
              <a:spcBef>
                <a:spcPts val="0"/>
              </a:spcBef>
              <a:spcAft>
                <a:spcPts val="0"/>
              </a:spcAft>
              <a:buFont typeface="Arial" panose="020B0604020202020204" pitchFamily="34" charset="0"/>
              <a:buChar char="•"/>
            </a:pPr>
            <a:r>
              <a:rPr lang="en-US" sz="2250" b="1" dirty="0">
                <a:solidFill>
                  <a:prstClr val="black"/>
                </a:solidFill>
                <a:ea typeface="Times New Roman" panose="02020603050405020304" pitchFamily="18" charset="0"/>
              </a:rPr>
              <a:t>Once testing is complete, we will send the deployment schedule to all counties.   </a:t>
            </a:r>
          </a:p>
        </p:txBody>
      </p:sp>
    </p:spTree>
    <p:extLst>
      <p:ext uri="{BB962C8B-B14F-4D97-AF65-F5344CB8AC3E}">
        <p14:creationId xmlns:p14="http://schemas.microsoft.com/office/powerpoint/2010/main" val="622445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65000">
              <a:srgbClr val="86C5EF"/>
            </a:gs>
            <a:gs pos="7965">
              <a:schemeClr val="bg2">
                <a:lumMod val="20000"/>
                <a:lumOff val="80000"/>
              </a:schemeClr>
            </a:gs>
            <a:gs pos="100000">
              <a:schemeClr val="accent4">
                <a:lumMod val="20000"/>
                <a:lumOff val="80000"/>
              </a:schemeClr>
            </a:gs>
          </a:gsLst>
          <a:lin ang="6120000" scaled="1"/>
        </a:gradFill>
        <a:effectLst/>
      </p:bgPr>
    </p:bg>
    <p:spTree>
      <p:nvGrpSpPr>
        <p:cNvPr id="1" name="">
          <a:extLst>
            <a:ext uri="{FF2B5EF4-FFF2-40B4-BE49-F238E27FC236}">
              <a16:creationId xmlns:a16="http://schemas.microsoft.com/office/drawing/2014/main" id="{50C5DD8C-0E5C-BFE8-273A-C2CB63D367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438DF-FB74-15E1-F9D8-137F169DFFC3}"/>
              </a:ext>
            </a:extLst>
          </p:cNvPr>
          <p:cNvSpPr>
            <a:spLocks noGrp="1"/>
          </p:cNvSpPr>
          <p:nvPr>
            <p:ph sz="half" idx="2"/>
          </p:nvPr>
        </p:nvSpPr>
        <p:spPr>
          <a:xfrm>
            <a:off x="1592931" y="1299593"/>
            <a:ext cx="5608569" cy="431567"/>
          </a:xfrm>
        </p:spPr>
        <p:txBody>
          <a:bodyPr>
            <a:noAutofit/>
          </a:bodyPr>
          <a:lstStyle/>
          <a:p>
            <a:pPr marL="0" indent="0" algn="ctr">
              <a:spcBef>
                <a:spcPts val="0"/>
              </a:spcBef>
              <a:spcAft>
                <a:spcPts val="0"/>
              </a:spcAft>
              <a:buNone/>
            </a:pPr>
            <a:r>
              <a:rPr lang="en-US" sz="2400" b="1" dirty="0">
                <a:solidFill>
                  <a:schemeClr val="bg1"/>
                </a:solidFill>
                <a:latin typeface="Arial" panose="020B0604020202020204" pitchFamily="34" charset="0"/>
                <a:ea typeface="Calibri" panose="020F0502020204030204" pitchFamily="34" charset="0"/>
                <a:cs typeface="Calibri" panose="020F0502020204030204" pitchFamily="34" charset="0"/>
              </a:rPr>
              <a:t>NEIGHBORHOOD PROFILE REPORT</a:t>
            </a:r>
          </a:p>
          <a:p>
            <a:pPr marL="0" indent="0" algn="ctr">
              <a:spcBef>
                <a:spcPts val="0"/>
              </a:spcBef>
              <a:spcAft>
                <a:spcPts val="0"/>
              </a:spcAft>
              <a:buNone/>
            </a:pPr>
            <a:endParaRPr lang="en-US" sz="2400" b="1" dirty="0">
              <a:solidFill>
                <a:schemeClr val="bg1"/>
              </a:solidFill>
              <a:latin typeface="Arial" panose="020B0604020202020204" pitchFamily="34" charset="0"/>
              <a:ea typeface="Calibri" panose="020F0502020204030204" pitchFamily="34" charset="0"/>
              <a:cs typeface="Calibri" panose="020F0502020204030204" pitchFamily="34" charset="0"/>
            </a:endParaRPr>
          </a:p>
          <a:p>
            <a:pPr marL="0" indent="0" algn="ctr">
              <a:spcBef>
                <a:spcPts val="0"/>
              </a:spcBef>
              <a:spcAft>
                <a:spcPts val="0"/>
              </a:spcAft>
              <a:buNone/>
            </a:pPr>
            <a:endParaRPr lang="en-US" sz="2100" b="1" dirty="0">
              <a:solidFill>
                <a:schemeClr val="bg1"/>
              </a:solidFill>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CA45E42A-60D3-C94D-3298-31F0CA0B0817}"/>
              </a:ext>
            </a:extLst>
          </p:cNvPr>
          <p:cNvSpPr txBox="1">
            <a:spLocks/>
          </p:cNvSpPr>
          <p:nvPr/>
        </p:nvSpPr>
        <p:spPr>
          <a:xfrm>
            <a:off x="114300" y="864704"/>
            <a:ext cx="8823463" cy="431567"/>
          </a:xfrm>
          <a:prstGeom prst="rect">
            <a:avLst/>
          </a:prstGeom>
        </p:spPr>
        <p:txBody>
          <a:bodyPr vert="horz" lIns="68580" tIns="34290" rIns="68580" bIns="3429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0" indent="0" algn="ctr" defTabSz="342900" fontAlgn="auto">
              <a:spcBef>
                <a:spcPts val="0"/>
              </a:spcBef>
              <a:spcAft>
                <a:spcPts val="0"/>
              </a:spcAft>
              <a:buClr>
                <a:prstClr val="white"/>
              </a:buClr>
              <a:buNone/>
            </a:pPr>
            <a:r>
              <a:rPr lang="en-US" sz="2700" b="1" dirty="0">
                <a:solidFill>
                  <a:prstClr val="black"/>
                </a:solidFill>
                <a:latin typeface="Arial" panose="020B0604020202020204" pitchFamily="34" charset="0"/>
                <a:ea typeface="Calibri" panose="020F0502020204030204" pitchFamily="34" charset="0"/>
              </a:rPr>
              <a:t>KCAA ENHANCEMENT</a:t>
            </a:r>
          </a:p>
        </p:txBody>
      </p:sp>
      <p:sp>
        <p:nvSpPr>
          <p:cNvPr id="5" name="Content Placeholder 2">
            <a:extLst>
              <a:ext uri="{FF2B5EF4-FFF2-40B4-BE49-F238E27FC236}">
                <a16:creationId xmlns:a16="http://schemas.microsoft.com/office/drawing/2014/main" id="{FDD5F976-6E2A-EC73-59AF-39510F9BA9FD}"/>
              </a:ext>
            </a:extLst>
          </p:cNvPr>
          <p:cNvSpPr txBox="1">
            <a:spLocks/>
          </p:cNvSpPr>
          <p:nvPr/>
        </p:nvSpPr>
        <p:spPr>
          <a:xfrm>
            <a:off x="-38744" y="1825992"/>
            <a:ext cx="3939343" cy="758120"/>
          </a:xfrm>
          <a:prstGeom prst="rect">
            <a:avLst/>
          </a:prstGeom>
        </p:spPr>
        <p:txBody>
          <a:bodyPr vert="horz" lIns="68580" tIns="34290" rIns="68580" bIns="3429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0" indent="0" algn="ctr" defTabSz="342900" fontAlgn="auto">
              <a:spcBef>
                <a:spcPts val="0"/>
              </a:spcBef>
              <a:spcAft>
                <a:spcPts val="0"/>
              </a:spcAft>
              <a:buClr>
                <a:prstClr val="white"/>
              </a:buClr>
              <a:buNone/>
            </a:pPr>
            <a:r>
              <a:rPr lang="en-US" sz="1950" b="1" dirty="0">
                <a:solidFill>
                  <a:prstClr val="black"/>
                </a:solidFill>
                <a:latin typeface="Arial" panose="020B0604020202020204" pitchFamily="34" charset="0"/>
                <a:ea typeface="Calibri" panose="020F0502020204030204" pitchFamily="34" charset="0"/>
                <a:cs typeface="Calibri" panose="020F0502020204030204" pitchFamily="34" charset="0"/>
              </a:rPr>
              <a:t>Reporting – Kansas Reports –Neighborhood Profile Report</a:t>
            </a:r>
          </a:p>
          <a:p>
            <a:pPr marL="0" indent="0" algn="ctr" defTabSz="342900" fontAlgn="auto">
              <a:spcBef>
                <a:spcPts val="0"/>
              </a:spcBef>
              <a:spcAft>
                <a:spcPts val="0"/>
              </a:spcAft>
              <a:buClr>
                <a:prstClr val="white"/>
              </a:buClr>
              <a:buNone/>
            </a:pPr>
            <a:endParaRPr lang="en-US" sz="1800" b="1" dirty="0">
              <a:solidFill>
                <a:prstClr val="black"/>
              </a:solidFill>
              <a:latin typeface="Arial" panose="020B0604020202020204" pitchFamily="34" charset="0"/>
              <a:ea typeface="Calibri" panose="020F0502020204030204" pitchFamily="34" charset="0"/>
              <a:cs typeface="Calibri" panose="020F0502020204030204" pitchFamily="34" charset="0"/>
            </a:endParaRPr>
          </a:p>
          <a:p>
            <a:pPr marL="0" indent="0" algn="ctr" defTabSz="342900" fontAlgn="auto">
              <a:spcBef>
                <a:spcPts val="0"/>
              </a:spcBef>
              <a:spcAft>
                <a:spcPts val="0"/>
              </a:spcAft>
              <a:buClr>
                <a:prstClr val="white"/>
              </a:buClr>
              <a:buNone/>
            </a:pPr>
            <a:endParaRPr lang="en-US" sz="1800" b="1" dirty="0">
              <a:solidFill>
                <a:prstClr val="black"/>
              </a:solidFill>
              <a:latin typeface="Arial" panose="020B0604020202020204" pitchFamily="34" charset="0"/>
              <a:ea typeface="Calibri" panose="020F0502020204030204" pitchFamily="34" charset="0"/>
              <a:cs typeface="Calibri" panose="020F0502020204030204" pitchFamily="34" charset="0"/>
            </a:endParaRPr>
          </a:p>
          <a:p>
            <a:pPr marL="0" indent="0" algn="ctr" defTabSz="342900" fontAlgn="auto">
              <a:spcBef>
                <a:spcPts val="0"/>
              </a:spcBef>
              <a:spcAft>
                <a:spcPts val="0"/>
              </a:spcAft>
              <a:buClr>
                <a:prstClr val="white"/>
              </a:buClr>
              <a:buNone/>
            </a:pPr>
            <a:endParaRPr lang="en-US" sz="2100" b="1" dirty="0">
              <a:solidFill>
                <a:prstClr val="black"/>
              </a:solidFill>
              <a:latin typeface="Calibri" panose="020F0502020204030204" pitchFamily="34" charset="0"/>
              <a:cs typeface="Calibri" panose="020F0502020204030204" pitchFamily="34" charset="0"/>
            </a:endParaRPr>
          </a:p>
        </p:txBody>
      </p:sp>
      <p:sp>
        <p:nvSpPr>
          <p:cNvPr id="23" name="Content Placeholder 2">
            <a:extLst>
              <a:ext uri="{FF2B5EF4-FFF2-40B4-BE49-F238E27FC236}">
                <a16:creationId xmlns:a16="http://schemas.microsoft.com/office/drawing/2014/main" id="{4500FF32-9F09-F060-CC6B-19CCDC322913}"/>
              </a:ext>
            </a:extLst>
          </p:cNvPr>
          <p:cNvSpPr txBox="1">
            <a:spLocks/>
          </p:cNvSpPr>
          <p:nvPr/>
        </p:nvSpPr>
        <p:spPr>
          <a:xfrm>
            <a:off x="114300" y="5136103"/>
            <a:ext cx="3501059" cy="588837"/>
          </a:xfrm>
          <a:prstGeom prst="rect">
            <a:avLst/>
          </a:prstGeom>
        </p:spPr>
        <p:txBody>
          <a:bodyPr vert="horz" lIns="68580" tIns="34290" rIns="68580" bIns="3429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0" indent="0" algn="ctr" defTabSz="342900" fontAlgn="auto">
              <a:spcBef>
                <a:spcPts val="0"/>
              </a:spcBef>
              <a:spcAft>
                <a:spcPts val="0"/>
              </a:spcAft>
              <a:buClr>
                <a:prstClr val="white"/>
              </a:buClr>
              <a:buNone/>
            </a:pPr>
            <a:endParaRPr lang="en-US" sz="1800" b="1" dirty="0">
              <a:solidFill>
                <a:prstClr val="black"/>
              </a:solidFill>
              <a:latin typeface="Arial" panose="020B0604020202020204" pitchFamily="34" charset="0"/>
              <a:ea typeface="Calibri" panose="020F0502020204030204" pitchFamily="34" charset="0"/>
              <a:cs typeface="Calibri" panose="020F0502020204030204" pitchFamily="34" charset="0"/>
            </a:endParaRPr>
          </a:p>
          <a:p>
            <a:pPr marL="0" indent="0" algn="ctr" defTabSz="342900" fontAlgn="auto">
              <a:spcBef>
                <a:spcPts val="0"/>
              </a:spcBef>
              <a:spcAft>
                <a:spcPts val="0"/>
              </a:spcAft>
              <a:buClr>
                <a:prstClr val="white"/>
              </a:buClr>
              <a:buNone/>
            </a:pPr>
            <a:endParaRPr lang="en-US" sz="1800" b="1" dirty="0">
              <a:solidFill>
                <a:prstClr val="black"/>
              </a:solidFill>
              <a:latin typeface="Arial" panose="020B0604020202020204" pitchFamily="34" charset="0"/>
              <a:ea typeface="Calibri" panose="020F0502020204030204" pitchFamily="34" charset="0"/>
              <a:cs typeface="Calibri" panose="020F0502020204030204" pitchFamily="34" charset="0"/>
            </a:endParaRPr>
          </a:p>
          <a:p>
            <a:pPr marL="0" indent="0" algn="ctr" defTabSz="342900" fontAlgn="auto">
              <a:spcBef>
                <a:spcPts val="0"/>
              </a:spcBef>
              <a:spcAft>
                <a:spcPts val="0"/>
              </a:spcAft>
              <a:buClr>
                <a:prstClr val="white"/>
              </a:buClr>
              <a:buNone/>
            </a:pPr>
            <a:endParaRPr lang="en-US" sz="1800" b="1" dirty="0">
              <a:solidFill>
                <a:prstClr val="black"/>
              </a:solidFill>
              <a:latin typeface="Arial" panose="020B0604020202020204" pitchFamily="34" charset="0"/>
              <a:ea typeface="Calibri" panose="020F0502020204030204" pitchFamily="34" charset="0"/>
              <a:cs typeface="Calibri" panose="020F0502020204030204" pitchFamily="34" charset="0"/>
            </a:endParaRPr>
          </a:p>
          <a:p>
            <a:pPr marL="0" indent="0" algn="ctr" defTabSz="342900" fontAlgn="auto">
              <a:spcBef>
                <a:spcPts val="0"/>
              </a:spcBef>
              <a:spcAft>
                <a:spcPts val="0"/>
              </a:spcAft>
              <a:buClr>
                <a:prstClr val="white"/>
              </a:buClr>
              <a:buNone/>
            </a:pPr>
            <a:endParaRPr lang="en-US" sz="2100" b="1" dirty="0">
              <a:solidFill>
                <a:prstClr val="black"/>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51C7D50-DDA8-F223-2E5B-3CC7694F6755}"/>
              </a:ext>
            </a:extLst>
          </p:cNvPr>
          <p:cNvSpPr txBox="1"/>
          <p:nvPr/>
        </p:nvSpPr>
        <p:spPr>
          <a:xfrm>
            <a:off x="250451" y="4983096"/>
            <a:ext cx="3360951" cy="784830"/>
          </a:xfrm>
          <a:prstGeom prst="rect">
            <a:avLst/>
          </a:prstGeom>
          <a:noFill/>
        </p:spPr>
        <p:txBody>
          <a:bodyPr wrap="square">
            <a:spAutoFit/>
          </a:bodyPr>
          <a:lstStyle/>
          <a:p>
            <a:pPr defTabSz="342900" eaLnBrk="1" fontAlgn="auto" hangingPunct="1">
              <a:spcBef>
                <a:spcPts val="0"/>
              </a:spcBef>
              <a:spcAft>
                <a:spcPts val="0"/>
              </a:spcAft>
            </a:pPr>
            <a:r>
              <a:rPr lang="en-US" sz="1500" b="1" dirty="0">
                <a:solidFill>
                  <a:prstClr val="black"/>
                </a:solidFill>
                <a:latin typeface="Century Gothic" panose="020B0502020202020204"/>
              </a:rPr>
              <a:t>Note: The security right for Kansas Neighborhood Profile Report must be selected under the Reports tab</a:t>
            </a:r>
            <a:endParaRPr lang="en-US" sz="1350" b="1" dirty="0">
              <a:solidFill>
                <a:prstClr val="black"/>
              </a:solidFill>
              <a:latin typeface="Century Gothic" panose="020B0502020202020204"/>
            </a:endParaRPr>
          </a:p>
        </p:txBody>
      </p:sp>
      <p:pic>
        <p:nvPicPr>
          <p:cNvPr id="15" name="Picture 14">
            <a:extLst>
              <a:ext uri="{FF2B5EF4-FFF2-40B4-BE49-F238E27FC236}">
                <a16:creationId xmlns:a16="http://schemas.microsoft.com/office/drawing/2014/main" id="{FEF29B20-0EF8-FBB7-F14F-6B5FE43CDBC9}"/>
              </a:ext>
            </a:extLst>
          </p:cNvPr>
          <p:cNvPicPr>
            <a:picLocks noChangeAspect="1"/>
          </p:cNvPicPr>
          <p:nvPr/>
        </p:nvPicPr>
        <p:blipFill>
          <a:blip r:embed="rId3"/>
          <a:stretch>
            <a:fillRect/>
          </a:stretch>
        </p:blipFill>
        <p:spPr>
          <a:xfrm>
            <a:off x="67945" y="2678943"/>
            <a:ext cx="4458086" cy="2154742"/>
          </a:xfrm>
          <a:prstGeom prst="rect">
            <a:avLst/>
          </a:prstGeom>
        </p:spPr>
      </p:pic>
      <p:pic>
        <p:nvPicPr>
          <p:cNvPr id="16" name="Picture 15">
            <a:extLst>
              <a:ext uri="{FF2B5EF4-FFF2-40B4-BE49-F238E27FC236}">
                <a16:creationId xmlns:a16="http://schemas.microsoft.com/office/drawing/2014/main" id="{E01F6F51-001C-D839-7AF7-79D608901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941" y="1876300"/>
            <a:ext cx="5282145" cy="3997726"/>
          </a:xfrm>
          <a:prstGeom prst="rect">
            <a:avLst/>
          </a:prstGeom>
        </p:spPr>
      </p:pic>
    </p:spTree>
    <p:extLst>
      <p:ext uri="{BB962C8B-B14F-4D97-AF65-F5344CB8AC3E}">
        <p14:creationId xmlns:p14="http://schemas.microsoft.com/office/powerpoint/2010/main" val="273394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69000">
              <a:srgbClr val="C3E2F7"/>
            </a:gs>
            <a:gs pos="7965">
              <a:schemeClr val="bg2">
                <a:lumMod val="20000"/>
                <a:lumOff val="80000"/>
              </a:schemeClr>
            </a:gs>
            <a:gs pos="91000">
              <a:schemeClr val="accent4">
                <a:lumMod val="20000"/>
                <a:lumOff val="80000"/>
              </a:schemeClr>
            </a:gs>
          </a:gsLst>
          <a:lin ang="6120000" scaled="1"/>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76BFB49-5CA1-D61D-F33E-DAE40EC41185}"/>
              </a:ext>
            </a:extLst>
          </p:cNvPr>
          <p:cNvPicPr>
            <a:picLocks noChangeAspect="1"/>
          </p:cNvPicPr>
          <p:nvPr/>
        </p:nvPicPr>
        <p:blipFill>
          <a:blip r:embed="rId3"/>
          <a:stretch>
            <a:fillRect/>
          </a:stretch>
        </p:blipFill>
        <p:spPr>
          <a:xfrm>
            <a:off x="4482217" y="907024"/>
            <a:ext cx="4315734" cy="5006525"/>
          </a:xfrm>
          <a:prstGeom prst="rect">
            <a:avLst/>
          </a:prstGeom>
        </p:spPr>
      </p:pic>
      <p:pic>
        <p:nvPicPr>
          <p:cNvPr id="15" name="Picture 14">
            <a:extLst>
              <a:ext uri="{FF2B5EF4-FFF2-40B4-BE49-F238E27FC236}">
                <a16:creationId xmlns:a16="http://schemas.microsoft.com/office/drawing/2014/main" id="{7E5CFE9B-CACD-526A-F9DD-8BE3DE5C69D4}"/>
              </a:ext>
            </a:extLst>
          </p:cNvPr>
          <p:cNvPicPr>
            <a:picLocks noChangeAspect="1"/>
          </p:cNvPicPr>
          <p:nvPr/>
        </p:nvPicPr>
        <p:blipFill>
          <a:blip r:embed="rId4"/>
          <a:stretch>
            <a:fillRect/>
          </a:stretch>
        </p:blipFill>
        <p:spPr>
          <a:xfrm>
            <a:off x="346049" y="907024"/>
            <a:ext cx="3833889" cy="5006525"/>
          </a:xfrm>
          <a:prstGeom prst="rect">
            <a:avLst/>
          </a:prstGeom>
        </p:spPr>
      </p:pic>
    </p:spTree>
    <p:extLst>
      <p:ext uri="{BB962C8B-B14F-4D97-AF65-F5344CB8AC3E}">
        <p14:creationId xmlns:p14="http://schemas.microsoft.com/office/powerpoint/2010/main" val="3778306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77622">
              <a:schemeClr val="accent5">
                <a:lumMod val="40000"/>
                <a:lumOff val="60000"/>
              </a:schemeClr>
            </a:gs>
            <a:gs pos="41000">
              <a:schemeClr val="tx2">
                <a:lumMod val="20000"/>
                <a:lumOff val="80000"/>
              </a:schemeClr>
            </a:gs>
            <a:gs pos="58000">
              <a:schemeClr val="accent4">
                <a:lumMod val="20000"/>
                <a:lumOff val="80000"/>
                <a:alpha val="71000"/>
              </a:schemeClr>
            </a:gs>
          </a:gsLst>
          <a:lin ang="612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CA7A7E-52E9-BFB6-C0AA-99769387D41C}"/>
              </a:ext>
            </a:extLst>
          </p:cNvPr>
          <p:cNvSpPr/>
          <p:nvPr/>
        </p:nvSpPr>
        <p:spPr>
          <a:xfrm>
            <a:off x="228600" y="975824"/>
            <a:ext cx="8686800" cy="1107996"/>
          </a:xfrm>
          <a:prstGeom prst="rect">
            <a:avLst/>
          </a:prstGeom>
        </p:spPr>
        <p:txBody>
          <a:bodyPr wrap="square">
            <a:spAutoFit/>
          </a:bodyPr>
          <a:lstStyle/>
          <a:p>
            <a:pPr algn="ctr" defTabSz="342900" eaLnBrk="1" fontAlgn="auto" hangingPunct="1">
              <a:spcBef>
                <a:spcPts val="0"/>
              </a:spcBef>
              <a:spcAft>
                <a:spcPts val="0"/>
              </a:spcAft>
            </a:pPr>
            <a:r>
              <a:rPr lang="en-US" sz="2400" b="1" dirty="0">
                <a:solidFill>
                  <a:prstClr val="black"/>
                </a:solidFill>
                <a:cs typeface="Arial" panose="020B0604020202020204" pitchFamily="34" charset="0"/>
              </a:rPr>
              <a:t>ENHANCEMENT:   FINAL VALUE REVIEW PROGRAM </a:t>
            </a:r>
          </a:p>
          <a:p>
            <a:pPr algn="ctr" defTabSz="342900" eaLnBrk="1" fontAlgn="auto" hangingPunct="1">
              <a:spcBef>
                <a:spcPts val="0"/>
              </a:spcBef>
              <a:spcAft>
                <a:spcPts val="0"/>
              </a:spcAft>
            </a:pPr>
            <a:r>
              <a:rPr lang="en-US" sz="2100" b="1" dirty="0">
                <a:solidFill>
                  <a:prstClr val="black"/>
                </a:solidFill>
                <a:cs typeface="Arial" panose="020B0604020202020204" pitchFamily="34" charset="0"/>
              </a:rPr>
              <a:t>Added ability to launch a property in a peer window </a:t>
            </a:r>
          </a:p>
          <a:p>
            <a:pPr algn="ctr" defTabSz="342900" eaLnBrk="1" fontAlgn="auto" hangingPunct="1">
              <a:spcBef>
                <a:spcPts val="0"/>
              </a:spcBef>
              <a:spcAft>
                <a:spcPts val="0"/>
              </a:spcAft>
            </a:pPr>
            <a:r>
              <a:rPr lang="en-US" sz="2100" b="1" dirty="0">
                <a:solidFill>
                  <a:prstClr val="black"/>
                </a:solidFill>
                <a:cs typeface="Arial" panose="020B0604020202020204" pitchFamily="34" charset="0"/>
              </a:rPr>
              <a:t>from Final Value Review tab.</a:t>
            </a:r>
            <a:endParaRPr lang="en-US" sz="2100" dirty="0">
              <a:solidFill>
                <a:prstClr val="black"/>
              </a:solidFill>
              <a:cs typeface="Arial" panose="020B0604020202020204" pitchFamily="34" charset="0"/>
            </a:endParaRPr>
          </a:p>
        </p:txBody>
      </p:sp>
      <p:pic>
        <p:nvPicPr>
          <p:cNvPr id="6" name="Picture 5">
            <a:extLst>
              <a:ext uri="{FF2B5EF4-FFF2-40B4-BE49-F238E27FC236}">
                <a16:creationId xmlns:a16="http://schemas.microsoft.com/office/drawing/2014/main" id="{E4C4C2A2-60AE-3E76-A915-A326524DCA8E}"/>
              </a:ext>
            </a:extLst>
          </p:cNvPr>
          <p:cNvPicPr>
            <a:picLocks noChangeAspect="1"/>
          </p:cNvPicPr>
          <p:nvPr/>
        </p:nvPicPr>
        <p:blipFill>
          <a:blip r:embed="rId3"/>
          <a:stretch>
            <a:fillRect/>
          </a:stretch>
        </p:blipFill>
        <p:spPr>
          <a:xfrm>
            <a:off x="788569" y="2060736"/>
            <a:ext cx="7566863" cy="3706102"/>
          </a:xfrm>
          <a:prstGeom prst="rect">
            <a:avLst/>
          </a:prstGeom>
        </p:spPr>
      </p:pic>
    </p:spTree>
    <p:extLst>
      <p:ext uri="{BB962C8B-B14F-4D97-AF65-F5344CB8AC3E}">
        <p14:creationId xmlns:p14="http://schemas.microsoft.com/office/powerpoint/2010/main" val="2931962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47000">
              <a:schemeClr val="tx2">
                <a:lumMod val="20000"/>
                <a:lumOff val="80000"/>
              </a:schemeClr>
            </a:gs>
            <a:gs pos="73000">
              <a:schemeClr val="accent5">
                <a:lumMod val="20000"/>
                <a:lumOff val="80000"/>
              </a:schemeClr>
            </a:gs>
          </a:gsLst>
          <a:lin ang="6120000" scaled="1"/>
        </a:gra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B4E77FC-647E-E85E-F6A3-D15D26070DED}"/>
              </a:ext>
            </a:extLst>
          </p:cNvPr>
          <p:cNvSpPr txBox="1"/>
          <p:nvPr/>
        </p:nvSpPr>
        <p:spPr>
          <a:xfrm>
            <a:off x="108283" y="857250"/>
            <a:ext cx="8927432" cy="923502"/>
          </a:xfrm>
          <a:prstGeom prst="rect">
            <a:avLst/>
          </a:prstGeom>
        </p:spPr>
        <p:txBody>
          <a:bodyPr vert="horz" lIns="68580" tIns="34290" rIns="68580" bIns="34290" rtlCol="0" anchor="b">
            <a:noAutofit/>
          </a:bodyPr>
          <a:lstStyle/>
          <a:p>
            <a:pPr algn="ctr" defTabSz="342900" eaLnBrk="1" fontAlgn="auto" hangingPunct="1">
              <a:spcBef>
                <a:spcPts val="0"/>
              </a:spcBef>
              <a:spcAft>
                <a:spcPts val="0"/>
              </a:spcAft>
            </a:pPr>
            <a:r>
              <a:rPr lang="en-US" sz="2400" b="1" dirty="0">
                <a:solidFill>
                  <a:prstClr val="black"/>
                </a:solidFill>
                <a:cs typeface="Arial" panose="020B0604020202020204" pitchFamily="34" charset="0"/>
              </a:rPr>
              <a:t>ENHANCEMENT: FINAL VALUE REVIEW</a:t>
            </a:r>
          </a:p>
          <a:p>
            <a:pPr algn="ctr" defTabSz="342900" eaLnBrk="1" fontAlgn="auto" hangingPunct="1">
              <a:spcBef>
                <a:spcPts val="0"/>
              </a:spcBef>
              <a:spcAft>
                <a:spcPts val="0"/>
              </a:spcAft>
            </a:pPr>
            <a:r>
              <a:rPr lang="en-US" sz="2100" b="1" dirty="0">
                <a:solidFill>
                  <a:prstClr val="black"/>
                </a:solidFill>
                <a:cs typeface="Arial" panose="020B0604020202020204" pitchFamily="34" charset="0"/>
              </a:rPr>
              <a:t>Job Outputs of type 'Text’ can now be Viewed before saving</a:t>
            </a:r>
            <a:r>
              <a:rPr lang="en-US" sz="2400" b="1" dirty="0">
                <a:solidFill>
                  <a:prstClr val="black"/>
                </a:solidFill>
                <a:cs typeface="Arial" panose="020B0604020202020204" pitchFamily="34" charset="0"/>
              </a:rPr>
              <a:t>. </a:t>
            </a:r>
            <a:endParaRPr lang="en-US" sz="2400" dirty="0">
              <a:solidFill>
                <a:prstClr val="black"/>
              </a:solidFill>
              <a:cs typeface="Arial" panose="020B0604020202020204" pitchFamily="34" charset="0"/>
            </a:endParaRPr>
          </a:p>
        </p:txBody>
      </p:sp>
      <p:sp>
        <p:nvSpPr>
          <p:cNvPr id="12" name="TextBox 11">
            <a:extLst>
              <a:ext uri="{FF2B5EF4-FFF2-40B4-BE49-F238E27FC236}">
                <a16:creationId xmlns:a16="http://schemas.microsoft.com/office/drawing/2014/main" id="{0BD8C1DD-8CC3-6C9F-74E8-1A85E21EE175}"/>
              </a:ext>
            </a:extLst>
          </p:cNvPr>
          <p:cNvSpPr txBox="1"/>
          <p:nvPr/>
        </p:nvSpPr>
        <p:spPr>
          <a:xfrm>
            <a:off x="248194" y="1078763"/>
            <a:ext cx="8647612" cy="1156705"/>
          </a:xfrm>
          <a:prstGeom prst="rect">
            <a:avLst/>
          </a:prstGeom>
        </p:spPr>
        <p:txBody>
          <a:bodyPr vert="horz" lIns="68580" tIns="34290" rIns="68580" bIns="34290" rtlCol="0" anchor="b">
            <a:noAutofit/>
          </a:bodyPr>
          <a:lstStyle/>
          <a:p>
            <a:pPr defTabSz="342900" eaLnBrk="1" fontAlgn="auto" hangingPunct="1">
              <a:spcAft>
                <a:spcPts val="900"/>
              </a:spcAft>
            </a:pPr>
            <a:endParaRPr lang="en-US" sz="1500" b="1" cap="all" dirty="0">
              <a:ln w="3175" cmpd="sng">
                <a:noFill/>
              </a:ln>
              <a:solidFill>
                <a:prstClr val="black"/>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549E0B-3FF6-DD31-D4C0-45FB0B76566B}"/>
              </a:ext>
            </a:extLst>
          </p:cNvPr>
          <p:cNvSpPr txBox="1"/>
          <p:nvPr/>
        </p:nvSpPr>
        <p:spPr>
          <a:xfrm>
            <a:off x="665260" y="1904521"/>
            <a:ext cx="7551254" cy="1309700"/>
          </a:xfrm>
          <a:prstGeom prst="rect">
            <a:avLst/>
          </a:prstGeom>
        </p:spPr>
        <p:txBody>
          <a:bodyPr vert="horz" lIns="68580" tIns="34290" rIns="68580" bIns="34290" rtlCol="0" anchor="b">
            <a:noAutofit/>
          </a:bodyPr>
          <a:lstStyle/>
          <a:p>
            <a:pPr algn="ctr" defTabSz="342900" eaLnBrk="1" fontAlgn="auto" hangingPunct="1">
              <a:spcAft>
                <a:spcPts val="0"/>
              </a:spcAft>
            </a:pPr>
            <a:r>
              <a:rPr lang="en-US" sz="2100" b="1" dirty="0">
                <a:solidFill>
                  <a:prstClr val="black"/>
                </a:solidFill>
                <a:cs typeface="Arial" panose="020B0604020202020204" pitchFamily="34" charset="0"/>
              </a:rPr>
              <a:t>Example:  When posting the approved Final Values, go to Job History and click View Output – displays </a:t>
            </a:r>
          </a:p>
          <a:p>
            <a:pPr algn="ctr" defTabSz="342900" eaLnBrk="1" fontAlgn="auto" hangingPunct="1">
              <a:spcAft>
                <a:spcPts val="0"/>
              </a:spcAft>
            </a:pPr>
            <a:r>
              <a:rPr lang="en-US" sz="2100" b="1" dirty="0">
                <a:solidFill>
                  <a:prstClr val="black"/>
                </a:solidFill>
                <a:cs typeface="Arial" panose="020B0604020202020204" pitchFamily="34" charset="0"/>
              </a:rPr>
              <a:t>Report with option to Save or Print.</a:t>
            </a:r>
            <a:endParaRPr lang="en-US" sz="2100" dirty="0">
              <a:solidFill>
                <a:prstClr val="black"/>
              </a:solidFill>
              <a:cs typeface="Arial" panose="020B0604020202020204" pitchFamily="34" charset="0"/>
            </a:endParaRPr>
          </a:p>
          <a:p>
            <a:pPr algn="ctr" defTabSz="342900" eaLnBrk="1" fontAlgn="auto" hangingPunct="1">
              <a:spcAft>
                <a:spcPts val="900"/>
              </a:spcAft>
            </a:pPr>
            <a:endParaRPr lang="en-US" b="1" kern="100" dirty="0">
              <a:solidFill>
                <a:prstClr val="black"/>
              </a:solidFill>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C03762A-E9F2-71EA-F2AF-B82B5D12F9BD}"/>
              </a:ext>
            </a:extLst>
          </p:cNvPr>
          <p:cNvPicPr>
            <a:picLocks noChangeAspect="1"/>
          </p:cNvPicPr>
          <p:nvPr/>
        </p:nvPicPr>
        <p:blipFill>
          <a:blip r:embed="rId3"/>
          <a:stretch>
            <a:fillRect/>
          </a:stretch>
        </p:blipFill>
        <p:spPr>
          <a:xfrm>
            <a:off x="665260" y="3038174"/>
            <a:ext cx="7789280" cy="2741064"/>
          </a:xfrm>
          <a:prstGeom prst="rect">
            <a:avLst/>
          </a:prstGeom>
        </p:spPr>
      </p:pic>
    </p:spTree>
    <p:extLst>
      <p:ext uri="{BB962C8B-B14F-4D97-AF65-F5344CB8AC3E}">
        <p14:creationId xmlns:p14="http://schemas.microsoft.com/office/powerpoint/2010/main" val="4279820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29000">
              <a:schemeClr val="tx2">
                <a:lumMod val="20000"/>
                <a:lumOff val="80000"/>
              </a:schemeClr>
            </a:gs>
            <a:gs pos="58000">
              <a:schemeClr val="accent5">
                <a:lumMod val="20000"/>
                <a:lumOff val="80000"/>
              </a:schemeClr>
            </a:gs>
          </a:gsLst>
          <a:lin ang="6120000" scaled="1"/>
        </a:gradFill>
        <a:effectLst/>
      </p:bgPr>
    </p:bg>
    <p:spTree>
      <p:nvGrpSpPr>
        <p:cNvPr id="1" name="">
          <a:extLst>
            <a:ext uri="{FF2B5EF4-FFF2-40B4-BE49-F238E27FC236}">
              <a16:creationId xmlns:a16="http://schemas.microsoft.com/office/drawing/2014/main" id="{A5C420D4-4A2D-7CB1-6A35-6C6B9DFFE6E6}"/>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130A174-15C3-4026-D0FE-9203834DB1A5}"/>
              </a:ext>
            </a:extLst>
          </p:cNvPr>
          <p:cNvSpPr txBox="1"/>
          <p:nvPr/>
        </p:nvSpPr>
        <p:spPr>
          <a:xfrm>
            <a:off x="108283" y="1051097"/>
            <a:ext cx="8927432" cy="1379126"/>
          </a:xfrm>
          <a:prstGeom prst="rect">
            <a:avLst/>
          </a:prstGeom>
        </p:spPr>
        <p:txBody>
          <a:bodyPr vert="horz" lIns="68580" tIns="34290" rIns="68580" bIns="34290" rtlCol="0" anchor="b">
            <a:noAutofit/>
          </a:bodyPr>
          <a:lstStyle/>
          <a:p>
            <a:pPr algn="ctr" defTabSz="342900" eaLnBrk="1" fontAlgn="auto" hangingPunct="1">
              <a:spcBef>
                <a:spcPts val="0"/>
              </a:spcBef>
              <a:spcAft>
                <a:spcPts val="0"/>
              </a:spcAft>
            </a:pPr>
            <a:r>
              <a:rPr lang="en-US" sz="2400" b="1" dirty="0">
                <a:solidFill>
                  <a:prstClr val="black"/>
                </a:solidFill>
                <a:cs typeface="Arial" panose="020B0604020202020204" pitchFamily="34" charset="0"/>
              </a:rPr>
              <a:t>ENHANCEMENT – FIND A PROPERTY PAGE</a:t>
            </a:r>
          </a:p>
          <a:p>
            <a:pPr algn="ctr" defTabSz="342900" eaLnBrk="1" fontAlgn="auto" hangingPunct="1">
              <a:spcBef>
                <a:spcPts val="0"/>
              </a:spcBef>
              <a:spcAft>
                <a:spcPts val="0"/>
              </a:spcAft>
            </a:pPr>
            <a:endParaRPr lang="en-US" sz="900" b="1" dirty="0">
              <a:solidFill>
                <a:prstClr val="black"/>
              </a:solidFill>
              <a:cs typeface="Arial" panose="020B0604020202020204" pitchFamily="34" charset="0"/>
            </a:endParaRPr>
          </a:p>
          <a:p>
            <a:pPr algn="ctr" defTabSz="342900" eaLnBrk="1" fontAlgn="auto" hangingPunct="1">
              <a:spcBef>
                <a:spcPts val="0"/>
              </a:spcBef>
              <a:spcAft>
                <a:spcPts val="0"/>
              </a:spcAft>
            </a:pPr>
            <a:r>
              <a:rPr lang="en-US" sz="2100" b="1" dirty="0">
                <a:solidFill>
                  <a:prstClr val="black"/>
                </a:solidFill>
                <a:latin typeface="Century Gothic" panose="020B0502020202020204"/>
              </a:rPr>
              <a:t>In the Advanced Property Search, the Appeal Case Number now supports the wild cards</a:t>
            </a:r>
            <a:r>
              <a:rPr lang="en-US" sz="2100" b="1" dirty="0">
                <a:solidFill>
                  <a:srgbClr val="FF0000"/>
                </a:solidFill>
                <a:latin typeface="Century Gothic" panose="020B0502020202020204"/>
              </a:rPr>
              <a:t> * </a:t>
            </a:r>
            <a:r>
              <a:rPr lang="en-US" sz="2100" b="1" dirty="0">
                <a:solidFill>
                  <a:prstClr val="black"/>
                </a:solidFill>
                <a:latin typeface="Century Gothic" panose="020B0502020202020204"/>
              </a:rPr>
              <a:t>and </a:t>
            </a:r>
            <a:r>
              <a:rPr lang="en-US" sz="2100" b="1" dirty="0">
                <a:solidFill>
                  <a:srgbClr val="FF0000"/>
                </a:solidFill>
                <a:latin typeface="Century Gothic" panose="020B0502020202020204"/>
              </a:rPr>
              <a:t>%</a:t>
            </a:r>
            <a:r>
              <a:rPr lang="en-US" sz="2100" b="1" dirty="0">
                <a:solidFill>
                  <a:prstClr val="black"/>
                </a:solidFill>
                <a:latin typeface="Century Gothic" panose="020B0502020202020204"/>
              </a:rPr>
              <a:t> search option</a:t>
            </a:r>
          </a:p>
        </p:txBody>
      </p:sp>
      <p:sp>
        <p:nvSpPr>
          <p:cNvPr id="12" name="TextBox 11">
            <a:extLst>
              <a:ext uri="{FF2B5EF4-FFF2-40B4-BE49-F238E27FC236}">
                <a16:creationId xmlns:a16="http://schemas.microsoft.com/office/drawing/2014/main" id="{0BF0D067-ACE9-6CCC-CCFB-4B2EF8C056AD}"/>
              </a:ext>
            </a:extLst>
          </p:cNvPr>
          <p:cNvSpPr txBox="1"/>
          <p:nvPr/>
        </p:nvSpPr>
        <p:spPr>
          <a:xfrm>
            <a:off x="248194" y="1078763"/>
            <a:ext cx="8647612" cy="923503"/>
          </a:xfrm>
          <a:prstGeom prst="rect">
            <a:avLst/>
          </a:prstGeom>
        </p:spPr>
        <p:txBody>
          <a:bodyPr vert="horz" lIns="68580" tIns="34290" rIns="68580" bIns="34290" rtlCol="0" anchor="b">
            <a:noAutofit/>
          </a:bodyPr>
          <a:lstStyle/>
          <a:p>
            <a:pPr defTabSz="342900" eaLnBrk="1" fontAlgn="auto" hangingPunct="1">
              <a:spcAft>
                <a:spcPts val="900"/>
              </a:spcAft>
            </a:pPr>
            <a:endParaRPr lang="en-US" sz="1500" b="1" cap="all" dirty="0">
              <a:ln w="3175" cmpd="sng">
                <a:noFill/>
              </a:ln>
              <a:solidFill>
                <a:prstClr val="black"/>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01FC208-FB6A-07C0-7D83-84536FB86D8E}"/>
              </a:ext>
            </a:extLst>
          </p:cNvPr>
          <p:cNvPicPr>
            <a:picLocks noChangeAspect="1"/>
          </p:cNvPicPr>
          <p:nvPr/>
        </p:nvPicPr>
        <p:blipFill>
          <a:blip r:embed="rId3"/>
          <a:stretch>
            <a:fillRect/>
          </a:stretch>
        </p:blipFill>
        <p:spPr>
          <a:xfrm>
            <a:off x="248194" y="2778229"/>
            <a:ext cx="7113142" cy="1701834"/>
          </a:xfrm>
          <a:prstGeom prst="rect">
            <a:avLst/>
          </a:prstGeom>
        </p:spPr>
      </p:pic>
      <p:pic>
        <p:nvPicPr>
          <p:cNvPr id="4" name="Picture 3">
            <a:extLst>
              <a:ext uri="{FF2B5EF4-FFF2-40B4-BE49-F238E27FC236}">
                <a16:creationId xmlns:a16="http://schemas.microsoft.com/office/drawing/2014/main" id="{E78E2668-BF42-A4A7-7C7D-E2741372D9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424" y="4077404"/>
            <a:ext cx="7118004" cy="1701834"/>
          </a:xfrm>
          <a:prstGeom prst="rect">
            <a:avLst/>
          </a:prstGeom>
        </p:spPr>
      </p:pic>
    </p:spTree>
    <p:extLst>
      <p:ext uri="{BB962C8B-B14F-4D97-AF65-F5344CB8AC3E}">
        <p14:creationId xmlns:p14="http://schemas.microsoft.com/office/powerpoint/2010/main" val="3280604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47000">
              <a:schemeClr val="accent2">
                <a:lumMod val="20000"/>
                <a:lumOff val="80000"/>
              </a:schemeClr>
            </a:gs>
            <a:gs pos="72000">
              <a:schemeClr val="accent5">
                <a:lumMod val="20000"/>
                <a:lumOff val="80000"/>
              </a:schemeClr>
            </a:gs>
          </a:gsLst>
          <a:lin ang="6120000" scaled="1"/>
        </a:gradFill>
        <a:effectLst/>
      </p:bgPr>
    </p:bg>
    <p:spTree>
      <p:nvGrpSpPr>
        <p:cNvPr id="1" name="">
          <a:extLst>
            <a:ext uri="{FF2B5EF4-FFF2-40B4-BE49-F238E27FC236}">
              <a16:creationId xmlns:a16="http://schemas.microsoft.com/office/drawing/2014/main" id="{E3CC9A6D-4FF4-5981-408A-5B84EE124D6B}"/>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9BAF3C6B-8CD7-1108-FAAC-CFD2C629701D}"/>
              </a:ext>
            </a:extLst>
          </p:cNvPr>
          <p:cNvSpPr txBox="1"/>
          <p:nvPr/>
        </p:nvSpPr>
        <p:spPr>
          <a:xfrm>
            <a:off x="108283" y="961611"/>
            <a:ext cx="8927432" cy="923502"/>
          </a:xfrm>
          <a:prstGeom prst="rect">
            <a:avLst/>
          </a:prstGeom>
        </p:spPr>
        <p:txBody>
          <a:bodyPr vert="horz" lIns="68580" tIns="34290" rIns="68580" bIns="34290" rtlCol="0" anchor="b">
            <a:noAutofit/>
          </a:bodyPr>
          <a:lstStyle/>
          <a:p>
            <a:pPr algn="ctr" defTabSz="342900" eaLnBrk="1" fontAlgn="auto" hangingPunct="1">
              <a:spcBef>
                <a:spcPts val="0"/>
              </a:spcBef>
              <a:spcAft>
                <a:spcPts val="0"/>
              </a:spcAft>
            </a:pPr>
            <a:r>
              <a:rPr lang="en-US" sz="2400" b="1" dirty="0">
                <a:solidFill>
                  <a:prstClr val="black"/>
                </a:solidFill>
                <a:cs typeface="Arial" panose="020B0604020202020204" pitchFamily="34" charset="0"/>
              </a:rPr>
              <a:t>ENHANCEMENT:  PERMIT TAB</a:t>
            </a:r>
          </a:p>
          <a:p>
            <a:pPr algn="ctr" defTabSz="342900" eaLnBrk="1" fontAlgn="auto" hangingPunct="1">
              <a:spcBef>
                <a:spcPts val="0"/>
              </a:spcBef>
              <a:spcAft>
                <a:spcPts val="0"/>
              </a:spcAft>
            </a:pPr>
            <a:r>
              <a:rPr lang="en-US" sz="2100" b="1" dirty="0">
                <a:solidFill>
                  <a:prstClr val="black"/>
                </a:solidFill>
                <a:cs typeface="Arial" panose="020B0604020202020204" pitchFamily="34" charset="0"/>
              </a:rPr>
              <a:t>Updates made to the Permits tab list page</a:t>
            </a:r>
            <a:endParaRPr lang="en-US" sz="2400" b="1" dirty="0">
              <a:solidFill>
                <a:prstClr val="black"/>
              </a:solidFill>
              <a:cs typeface="Arial" panose="020B0604020202020204" pitchFamily="34" charset="0"/>
            </a:endParaRPr>
          </a:p>
        </p:txBody>
      </p:sp>
      <p:sp>
        <p:nvSpPr>
          <p:cNvPr id="12" name="TextBox 11">
            <a:extLst>
              <a:ext uri="{FF2B5EF4-FFF2-40B4-BE49-F238E27FC236}">
                <a16:creationId xmlns:a16="http://schemas.microsoft.com/office/drawing/2014/main" id="{7755F10C-7C0E-18C1-A487-7855D395E810}"/>
              </a:ext>
            </a:extLst>
          </p:cNvPr>
          <p:cNvSpPr txBox="1"/>
          <p:nvPr/>
        </p:nvSpPr>
        <p:spPr>
          <a:xfrm>
            <a:off x="248194" y="1078762"/>
            <a:ext cx="8647612" cy="923503"/>
          </a:xfrm>
          <a:prstGeom prst="rect">
            <a:avLst/>
          </a:prstGeom>
        </p:spPr>
        <p:txBody>
          <a:bodyPr vert="horz" lIns="68580" tIns="34290" rIns="68580" bIns="34290" rtlCol="0" anchor="b">
            <a:noAutofit/>
          </a:bodyPr>
          <a:lstStyle/>
          <a:p>
            <a:pPr defTabSz="342900" eaLnBrk="1" fontAlgn="auto" hangingPunct="1">
              <a:spcAft>
                <a:spcPts val="900"/>
              </a:spcAft>
            </a:pPr>
            <a:endParaRPr lang="en-US" sz="1500" b="1" cap="all" dirty="0">
              <a:ln w="3175" cmpd="sng">
                <a:noFill/>
              </a:ln>
              <a:solidFill>
                <a:prstClr val="black"/>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E8DC51A-7D61-C776-2CB3-1AE5648BED33}"/>
              </a:ext>
            </a:extLst>
          </p:cNvPr>
          <p:cNvSpPr txBox="1"/>
          <p:nvPr/>
        </p:nvSpPr>
        <p:spPr>
          <a:xfrm>
            <a:off x="248194" y="3429001"/>
            <a:ext cx="8704478" cy="2370482"/>
          </a:xfrm>
          <a:prstGeom prst="rect">
            <a:avLst/>
          </a:prstGeom>
        </p:spPr>
        <p:txBody>
          <a:bodyPr vert="horz" lIns="68580" tIns="34290" rIns="68580" bIns="34290" rtlCol="0" anchor="b">
            <a:noAutofit/>
          </a:bodyPr>
          <a:lstStyle/>
          <a:p>
            <a:pPr marL="342900" indent="-342900" defTabSz="342900" eaLnBrk="1" fontAlgn="auto" hangingPunct="1">
              <a:lnSpc>
                <a:spcPct val="150000"/>
              </a:lnSpc>
              <a:spcBef>
                <a:spcPts val="0"/>
              </a:spcBef>
              <a:spcAft>
                <a:spcPts val="0"/>
              </a:spcAft>
              <a:buFont typeface="Arial" panose="020B0604020202020204" pitchFamily="34" charset="0"/>
              <a:buChar char="•"/>
            </a:pPr>
            <a:r>
              <a:rPr lang="en-US" b="1" dirty="0">
                <a:solidFill>
                  <a:prstClr val="black"/>
                </a:solidFill>
                <a:latin typeface="Century Gothic" panose="020B0502020202020204"/>
              </a:rPr>
              <a:t>Columns now reflect edits made without having to refresh grid. </a:t>
            </a:r>
          </a:p>
          <a:p>
            <a:pPr marL="342900" indent="-342900" defTabSz="342900" eaLnBrk="1" fontAlgn="auto" hangingPunct="1">
              <a:lnSpc>
                <a:spcPct val="150000"/>
              </a:lnSpc>
              <a:spcBef>
                <a:spcPts val="0"/>
              </a:spcBef>
              <a:spcAft>
                <a:spcPts val="0"/>
              </a:spcAft>
              <a:buFont typeface="Arial" panose="020B0604020202020204" pitchFamily="34" charset="0"/>
              <a:buChar char="•"/>
            </a:pPr>
            <a:r>
              <a:rPr lang="en-US" b="1" dirty="0">
                <a:solidFill>
                  <a:prstClr val="black"/>
                </a:solidFill>
                <a:latin typeface="Century Gothic" panose="020B0502020202020204"/>
              </a:rPr>
              <a:t>Additional Information fields will now sort date type (</a:t>
            </a:r>
            <a:r>
              <a:rPr lang="en-US" b="1" dirty="0" err="1">
                <a:solidFill>
                  <a:prstClr val="black"/>
                </a:solidFill>
                <a:latin typeface="Century Gothic" panose="020B0502020202020204"/>
              </a:rPr>
              <a:t>ie</a:t>
            </a:r>
            <a:r>
              <a:rPr lang="en-US" b="1" dirty="0">
                <a:solidFill>
                  <a:prstClr val="black"/>
                </a:solidFill>
                <a:latin typeface="Century Gothic" panose="020B0502020202020204"/>
              </a:rPr>
              <a:t> MM/DD/YYYY)</a:t>
            </a:r>
          </a:p>
          <a:p>
            <a:pPr marL="342900" indent="-342900" defTabSz="342900" eaLnBrk="1" fontAlgn="auto" hangingPunct="1">
              <a:lnSpc>
                <a:spcPct val="150000"/>
              </a:lnSpc>
              <a:spcBef>
                <a:spcPts val="0"/>
              </a:spcBef>
              <a:spcAft>
                <a:spcPts val="0"/>
              </a:spcAft>
              <a:buFont typeface="Arial" panose="020B0604020202020204" pitchFamily="34" charset="0"/>
              <a:buChar char="•"/>
            </a:pPr>
            <a:r>
              <a:rPr lang="en-US" b="1" dirty="0">
                <a:solidFill>
                  <a:prstClr val="black"/>
                </a:solidFill>
                <a:latin typeface="Century Gothic" panose="020B0502020202020204"/>
              </a:rPr>
              <a:t>Columns sizes of the grid now respect the memorize settings. </a:t>
            </a:r>
          </a:p>
          <a:p>
            <a:pPr marL="342900" indent="-342900" defTabSz="342900" eaLnBrk="1" fontAlgn="auto" hangingPunct="1">
              <a:lnSpc>
                <a:spcPct val="150000"/>
              </a:lnSpc>
              <a:spcBef>
                <a:spcPts val="0"/>
              </a:spcBef>
              <a:spcAft>
                <a:spcPts val="0"/>
              </a:spcAft>
              <a:buFont typeface="Arial" panose="020B0604020202020204" pitchFamily="34" charset="0"/>
              <a:buChar char="•"/>
            </a:pPr>
            <a:r>
              <a:rPr lang="en-US" b="1" dirty="0">
                <a:solidFill>
                  <a:prstClr val="black"/>
                </a:solidFill>
                <a:latin typeface="Century Gothic" panose="020B0502020202020204"/>
              </a:rPr>
              <a:t>Clicking the save button in the Modify Permit modal no longer relaunches </a:t>
            </a:r>
          </a:p>
          <a:p>
            <a:pPr defTabSz="342900" eaLnBrk="1" fontAlgn="auto" hangingPunct="1">
              <a:lnSpc>
                <a:spcPct val="150000"/>
              </a:lnSpc>
              <a:spcBef>
                <a:spcPts val="0"/>
              </a:spcBef>
              <a:spcAft>
                <a:spcPts val="0"/>
              </a:spcAft>
            </a:pPr>
            <a:r>
              <a:rPr lang="en-US" b="1" dirty="0">
                <a:solidFill>
                  <a:prstClr val="black"/>
                </a:solidFill>
                <a:latin typeface="Century Gothic" panose="020B0502020202020204"/>
              </a:rPr>
              <a:t>	the dialog box.</a:t>
            </a:r>
          </a:p>
        </p:txBody>
      </p:sp>
      <p:pic>
        <p:nvPicPr>
          <p:cNvPr id="8" name="Picture 7">
            <a:extLst>
              <a:ext uri="{FF2B5EF4-FFF2-40B4-BE49-F238E27FC236}">
                <a16:creationId xmlns:a16="http://schemas.microsoft.com/office/drawing/2014/main" id="{E4F26D30-0FE0-02A0-FED1-97547BB83B52}"/>
              </a:ext>
            </a:extLst>
          </p:cNvPr>
          <p:cNvPicPr>
            <a:picLocks noChangeAspect="1"/>
          </p:cNvPicPr>
          <p:nvPr/>
        </p:nvPicPr>
        <p:blipFill>
          <a:blip r:embed="rId3"/>
          <a:stretch>
            <a:fillRect/>
          </a:stretch>
        </p:blipFill>
        <p:spPr>
          <a:xfrm>
            <a:off x="654265" y="1885113"/>
            <a:ext cx="7636295" cy="1774379"/>
          </a:xfrm>
          <a:prstGeom prst="rect">
            <a:avLst/>
          </a:prstGeom>
        </p:spPr>
      </p:pic>
    </p:spTree>
    <p:extLst>
      <p:ext uri="{BB962C8B-B14F-4D97-AF65-F5344CB8AC3E}">
        <p14:creationId xmlns:p14="http://schemas.microsoft.com/office/powerpoint/2010/main" val="402645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27000">
              <a:schemeClr val="accent5">
                <a:lumMod val="20000"/>
                <a:lumOff val="80000"/>
              </a:schemeClr>
            </a:gs>
            <a:gs pos="100000">
              <a:schemeClr val="tx2">
                <a:lumMod val="20000"/>
                <a:lumOff val="80000"/>
              </a:schemeClr>
            </a:gs>
          </a:gsLst>
          <a:lin ang="6120000" scaled="1"/>
        </a:gradFill>
        <a:effectLst/>
      </p:bgPr>
    </p:bg>
    <p:spTree>
      <p:nvGrpSpPr>
        <p:cNvPr id="1" name="">
          <a:extLst>
            <a:ext uri="{FF2B5EF4-FFF2-40B4-BE49-F238E27FC236}">
              <a16:creationId xmlns:a16="http://schemas.microsoft.com/office/drawing/2014/main" id="{A10B184C-CB53-D841-60A3-ED13082A082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9A458E4-55BC-3602-3065-D6B9F864D74D}"/>
              </a:ext>
            </a:extLst>
          </p:cNvPr>
          <p:cNvSpPr txBox="1"/>
          <p:nvPr/>
        </p:nvSpPr>
        <p:spPr>
          <a:xfrm>
            <a:off x="1127761" y="1167880"/>
            <a:ext cx="7059429" cy="458780"/>
          </a:xfrm>
          <a:prstGeom prst="rect">
            <a:avLst/>
          </a:prstGeom>
          <a:noFill/>
        </p:spPr>
        <p:txBody>
          <a:bodyPr wrap="square" rtlCol="0">
            <a:spAutoFit/>
          </a:bodyPr>
          <a:lstStyle/>
          <a:p>
            <a:pPr algn="ctr" defTabSz="342900" eaLnBrk="1" fontAlgn="auto" hangingPunct="1">
              <a:lnSpc>
                <a:spcPct val="107000"/>
              </a:lnSpc>
              <a:spcBef>
                <a:spcPts val="0"/>
              </a:spcBef>
              <a:spcAft>
                <a:spcPts val="0"/>
              </a:spcAft>
            </a:pPr>
            <a:r>
              <a:rPr lang="en-US" sz="2400" b="1" kern="100" dirty="0">
                <a:solidFill>
                  <a:prstClr val="black"/>
                </a:solidFill>
                <a:ea typeface="Calibri" panose="020F0502020204030204" pitchFamily="34" charset="0"/>
                <a:cs typeface="Times New Roman" panose="02020603050405020304" pitchFamily="18" charset="0"/>
              </a:rPr>
              <a:t>ENHANCEMENT:  HEARING CALENDARS</a:t>
            </a:r>
          </a:p>
        </p:txBody>
      </p:sp>
      <p:sp>
        <p:nvSpPr>
          <p:cNvPr id="12" name="TextBox 11">
            <a:extLst>
              <a:ext uri="{FF2B5EF4-FFF2-40B4-BE49-F238E27FC236}">
                <a16:creationId xmlns:a16="http://schemas.microsoft.com/office/drawing/2014/main" id="{5A228B07-B846-C824-B531-356F7CCFAB0E}"/>
              </a:ext>
            </a:extLst>
          </p:cNvPr>
          <p:cNvSpPr txBox="1"/>
          <p:nvPr/>
        </p:nvSpPr>
        <p:spPr>
          <a:xfrm>
            <a:off x="850127" y="1880165"/>
            <a:ext cx="7789793" cy="412998"/>
          </a:xfrm>
          <a:prstGeom prst="rect">
            <a:avLst/>
          </a:prstGeom>
          <a:noFill/>
        </p:spPr>
        <p:txBody>
          <a:bodyPr wrap="square" rtlCol="0">
            <a:spAutoFit/>
          </a:bodyPr>
          <a:lstStyle/>
          <a:p>
            <a:pPr defTabSz="342900" eaLnBrk="1" fontAlgn="auto" hangingPunct="1">
              <a:lnSpc>
                <a:spcPct val="107000"/>
              </a:lnSpc>
              <a:spcBef>
                <a:spcPts val="0"/>
              </a:spcBef>
              <a:spcAft>
                <a:spcPts val="600"/>
              </a:spcAft>
            </a:pPr>
            <a:r>
              <a:rPr lang="en-US" sz="2100" b="1" dirty="0">
                <a:solidFill>
                  <a:prstClr val="black"/>
                </a:solidFill>
                <a:cs typeface="Arial" panose="020B0604020202020204" pitchFamily="34" charset="0"/>
              </a:rPr>
              <a:t>View Appeal Hearing Calendars will default to "All Levels".</a:t>
            </a:r>
            <a:endParaRPr lang="en-US" sz="2100" kern="100" dirty="0">
              <a:solidFill>
                <a:prstClr val="black"/>
              </a:solidFill>
              <a:ea typeface="Aptos" panose="020B00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641713E-8905-49B4-EB3F-AF5EC1BA6521}"/>
              </a:ext>
            </a:extLst>
          </p:cNvPr>
          <p:cNvPicPr>
            <a:picLocks noChangeAspect="1"/>
          </p:cNvPicPr>
          <p:nvPr/>
        </p:nvPicPr>
        <p:blipFill>
          <a:blip r:embed="rId3"/>
          <a:stretch>
            <a:fillRect/>
          </a:stretch>
        </p:blipFill>
        <p:spPr>
          <a:xfrm>
            <a:off x="506138" y="2685923"/>
            <a:ext cx="8131725" cy="2590927"/>
          </a:xfrm>
          <a:prstGeom prst="rect">
            <a:avLst/>
          </a:prstGeom>
        </p:spPr>
      </p:pic>
    </p:spTree>
    <p:extLst>
      <p:ext uri="{BB962C8B-B14F-4D97-AF65-F5344CB8AC3E}">
        <p14:creationId xmlns:p14="http://schemas.microsoft.com/office/powerpoint/2010/main" val="952363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92000">
              <a:schemeClr val="accent5">
                <a:lumMod val="20000"/>
                <a:lumOff val="80000"/>
              </a:schemeClr>
            </a:gs>
            <a:gs pos="7965">
              <a:schemeClr val="bg2">
                <a:lumMod val="20000"/>
                <a:lumOff val="80000"/>
              </a:schemeClr>
            </a:gs>
            <a:gs pos="100000">
              <a:srgbClr val="C3E2F7"/>
            </a:gs>
          </a:gsLst>
          <a:lin ang="612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F1DC4C-F27A-4C81-87D6-6BBF2B051B05}"/>
              </a:ext>
            </a:extLst>
          </p:cNvPr>
          <p:cNvSpPr>
            <a:spLocks noGrp="1"/>
          </p:cNvSpPr>
          <p:nvPr>
            <p:ph sz="half" idx="2"/>
          </p:nvPr>
        </p:nvSpPr>
        <p:spPr>
          <a:xfrm>
            <a:off x="89848" y="940547"/>
            <a:ext cx="8964305" cy="1303212"/>
          </a:xfrm>
        </p:spPr>
        <p:txBody>
          <a:bodyPr>
            <a:noAutofit/>
          </a:bodyPr>
          <a:lstStyle/>
          <a:p>
            <a:pPr marL="0" indent="0" algn="ctr">
              <a:buNone/>
            </a:pPr>
            <a:r>
              <a:rPr lang="en-US" sz="2400" b="1" dirty="0">
                <a:solidFill>
                  <a:schemeClr val="bg1"/>
                </a:solidFill>
                <a:latin typeface="Arial" panose="020B0604020202020204" pitchFamily="34" charset="0"/>
                <a:cs typeface="Arial" panose="020B0604020202020204" pitchFamily="34" charset="0"/>
              </a:rPr>
              <a:t>ENHANCEMENT:  DOCUMENT TAB </a:t>
            </a:r>
          </a:p>
          <a:p>
            <a:pPr marL="0" indent="0" algn="ctr">
              <a:spcAft>
                <a:spcPts val="0"/>
              </a:spcAft>
              <a:buNone/>
            </a:pPr>
            <a:r>
              <a:rPr lang="en-US" sz="2100" b="1" dirty="0">
                <a:solidFill>
                  <a:schemeClr val="bg1"/>
                </a:solidFill>
                <a:latin typeface="Arial" panose="020B0604020202020204" pitchFamily="34" charset="0"/>
                <a:cs typeface="Arial" panose="020B0604020202020204" pitchFamily="34" charset="0"/>
              </a:rPr>
              <a:t>The Document Type dropdown will now sort </a:t>
            </a:r>
          </a:p>
          <a:p>
            <a:pPr marL="0" indent="0" algn="ctr">
              <a:spcAft>
                <a:spcPts val="0"/>
              </a:spcAft>
              <a:buNone/>
            </a:pPr>
            <a:r>
              <a:rPr lang="en-US" sz="2100" b="1" dirty="0">
                <a:solidFill>
                  <a:schemeClr val="bg1"/>
                </a:solidFill>
                <a:latin typeface="Arial" panose="020B0604020202020204" pitchFamily="34" charset="0"/>
                <a:cs typeface="Arial" panose="020B0604020202020204" pitchFamily="34" charset="0"/>
              </a:rPr>
              <a:t>in alphabetical order.</a:t>
            </a:r>
            <a:endParaRPr lang="en-US" sz="21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E9EC5E5-4804-1AE8-EBD6-377AA93B1F2C}"/>
              </a:ext>
            </a:extLst>
          </p:cNvPr>
          <p:cNvPicPr>
            <a:picLocks noChangeAspect="1"/>
          </p:cNvPicPr>
          <p:nvPr/>
        </p:nvPicPr>
        <p:blipFill>
          <a:blip r:embed="rId3"/>
          <a:stretch>
            <a:fillRect/>
          </a:stretch>
        </p:blipFill>
        <p:spPr>
          <a:xfrm>
            <a:off x="518132" y="2520230"/>
            <a:ext cx="8107736" cy="2976753"/>
          </a:xfrm>
          <a:prstGeom prst="rect">
            <a:avLst/>
          </a:prstGeom>
        </p:spPr>
      </p:pic>
    </p:spTree>
    <p:extLst>
      <p:ext uri="{BB962C8B-B14F-4D97-AF65-F5344CB8AC3E}">
        <p14:creationId xmlns:p14="http://schemas.microsoft.com/office/powerpoint/2010/main" val="3286183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27000">
              <a:schemeClr val="accent5">
                <a:lumMod val="20000"/>
                <a:lumOff val="80000"/>
              </a:schemeClr>
            </a:gs>
            <a:gs pos="100000">
              <a:schemeClr val="tx2">
                <a:lumMod val="20000"/>
                <a:lumOff val="80000"/>
              </a:schemeClr>
            </a:gs>
          </a:gsLst>
          <a:lin ang="612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89B802-8AF0-6F30-6C16-256F9870CBFE}"/>
              </a:ext>
            </a:extLst>
          </p:cNvPr>
          <p:cNvSpPr txBox="1"/>
          <p:nvPr/>
        </p:nvSpPr>
        <p:spPr>
          <a:xfrm>
            <a:off x="1871042" y="1000571"/>
            <a:ext cx="5157463" cy="458780"/>
          </a:xfrm>
          <a:prstGeom prst="rect">
            <a:avLst/>
          </a:prstGeom>
          <a:noFill/>
        </p:spPr>
        <p:txBody>
          <a:bodyPr wrap="square" rtlCol="0">
            <a:spAutoFit/>
          </a:bodyPr>
          <a:lstStyle/>
          <a:p>
            <a:pPr algn="ctr" defTabSz="342900" eaLnBrk="1" fontAlgn="auto" hangingPunct="1">
              <a:lnSpc>
                <a:spcPct val="107000"/>
              </a:lnSpc>
              <a:spcBef>
                <a:spcPts val="0"/>
              </a:spcBef>
              <a:spcAft>
                <a:spcPts val="0"/>
              </a:spcAft>
            </a:pPr>
            <a:r>
              <a:rPr lang="en-US" sz="2400" b="1" kern="100" dirty="0">
                <a:solidFill>
                  <a:prstClr val="black"/>
                </a:solidFill>
                <a:ea typeface="Calibri" panose="020F0502020204030204" pitchFamily="34" charset="0"/>
                <a:cs typeface="Times New Roman" panose="02020603050405020304" pitchFamily="18" charset="0"/>
              </a:rPr>
              <a:t>ENHANCEMENT:  LIST MANAGER</a:t>
            </a:r>
          </a:p>
        </p:txBody>
      </p:sp>
      <p:sp>
        <p:nvSpPr>
          <p:cNvPr id="6" name="TextBox 5">
            <a:extLst>
              <a:ext uri="{FF2B5EF4-FFF2-40B4-BE49-F238E27FC236}">
                <a16:creationId xmlns:a16="http://schemas.microsoft.com/office/drawing/2014/main" id="{D70C36EE-5CD2-A248-A988-11CF300DEB1E}"/>
              </a:ext>
            </a:extLst>
          </p:cNvPr>
          <p:cNvSpPr txBox="1"/>
          <p:nvPr/>
        </p:nvSpPr>
        <p:spPr>
          <a:xfrm>
            <a:off x="70343" y="1436316"/>
            <a:ext cx="8758859" cy="738664"/>
          </a:xfrm>
          <a:prstGeom prst="rect">
            <a:avLst/>
          </a:prstGeom>
          <a:noFill/>
        </p:spPr>
        <p:txBody>
          <a:bodyPr wrap="square" rtlCol="0">
            <a:spAutoFit/>
          </a:bodyPr>
          <a:lstStyle/>
          <a:p>
            <a:pPr algn="ctr" defTabSz="342900" eaLnBrk="1" fontAlgn="auto" hangingPunct="1">
              <a:spcBef>
                <a:spcPts val="0"/>
              </a:spcBef>
              <a:spcAft>
                <a:spcPts val="0"/>
              </a:spcAft>
            </a:pPr>
            <a:r>
              <a:rPr lang="en-US" sz="2100" b="1" dirty="0">
                <a:solidFill>
                  <a:prstClr val="black"/>
                </a:solidFill>
                <a:cs typeface="Arial" panose="020B0604020202020204" pitchFamily="34" charset="0"/>
              </a:rPr>
              <a:t>Property List Identifier for List Manager Imports will </a:t>
            </a:r>
          </a:p>
          <a:p>
            <a:pPr algn="ctr" defTabSz="342900" eaLnBrk="1" fontAlgn="auto" hangingPunct="1">
              <a:spcBef>
                <a:spcPts val="0"/>
              </a:spcBef>
              <a:spcAft>
                <a:spcPts val="0"/>
              </a:spcAft>
            </a:pPr>
            <a:r>
              <a:rPr lang="en-US" sz="2100" b="1" dirty="0">
                <a:solidFill>
                  <a:prstClr val="black"/>
                </a:solidFill>
                <a:cs typeface="Arial" panose="020B0604020202020204" pitchFamily="34" charset="0"/>
              </a:rPr>
              <a:t>now default to </a:t>
            </a:r>
            <a:r>
              <a:rPr lang="en-US" sz="2100" b="1" dirty="0" err="1">
                <a:solidFill>
                  <a:prstClr val="black"/>
                </a:solidFill>
                <a:cs typeface="Arial" panose="020B0604020202020204" pitchFamily="34" charset="0"/>
              </a:rPr>
              <a:t>QuickRefID</a:t>
            </a:r>
            <a:r>
              <a:rPr lang="en-US" sz="2100" b="1" dirty="0">
                <a:solidFill>
                  <a:prstClr val="black"/>
                </a:solidFill>
                <a:cs typeface="Arial" panose="020B0604020202020204" pitchFamily="34" charset="0"/>
              </a:rPr>
              <a:t>.</a:t>
            </a:r>
          </a:p>
        </p:txBody>
      </p:sp>
      <p:pic>
        <p:nvPicPr>
          <p:cNvPr id="5" name="Picture 4">
            <a:extLst>
              <a:ext uri="{FF2B5EF4-FFF2-40B4-BE49-F238E27FC236}">
                <a16:creationId xmlns:a16="http://schemas.microsoft.com/office/drawing/2014/main" id="{B58755BB-DD11-D6B3-7301-E1E2AF099757}"/>
              </a:ext>
            </a:extLst>
          </p:cNvPr>
          <p:cNvPicPr>
            <a:picLocks noChangeAspect="1"/>
          </p:cNvPicPr>
          <p:nvPr/>
        </p:nvPicPr>
        <p:blipFill>
          <a:blip r:embed="rId3"/>
          <a:stretch>
            <a:fillRect/>
          </a:stretch>
        </p:blipFill>
        <p:spPr>
          <a:xfrm>
            <a:off x="931544" y="2151896"/>
            <a:ext cx="7280912" cy="3632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15663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35000">
              <a:schemeClr val="accent1">
                <a:lumMod val="11000"/>
                <a:lumOff val="89000"/>
              </a:schemeClr>
            </a:gs>
            <a:gs pos="67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a:extLst>
            <a:ext uri="{FF2B5EF4-FFF2-40B4-BE49-F238E27FC236}">
              <a16:creationId xmlns:a16="http://schemas.microsoft.com/office/drawing/2014/main" id="{2879F22A-3158-CDEC-A28F-EECA0F92B2F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FC8544-B240-7FB2-A428-C705BE4A7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iew of city skyscrapers">
            <a:extLst>
              <a:ext uri="{FF2B5EF4-FFF2-40B4-BE49-F238E27FC236}">
                <a16:creationId xmlns:a16="http://schemas.microsoft.com/office/drawing/2014/main" id="{FFF314DA-123E-4378-050D-529FE8F4E1EE}"/>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l="11000" r="-1" b="-1"/>
          <a:stretch>
            <a:fillRect/>
          </a:stretch>
        </p:blipFill>
        <p:spPr>
          <a:xfrm>
            <a:off x="-11161" y="-26458"/>
            <a:ext cx="9143306" cy="6884458"/>
          </a:xfrm>
          <a:prstGeom prst="rect">
            <a:avLst/>
          </a:prstGeom>
        </p:spPr>
      </p:pic>
      <p:sp>
        <p:nvSpPr>
          <p:cNvPr id="11" name="Snip Diagonal Corner Rectangle 6">
            <a:extLst>
              <a:ext uri="{FF2B5EF4-FFF2-40B4-BE49-F238E27FC236}">
                <a16:creationId xmlns:a16="http://schemas.microsoft.com/office/drawing/2014/main" id="{448C7F46-9F44-CF93-3B98-4249450AD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3306" cy="6857998"/>
          </a:xfrm>
          <a:prstGeom prst="snip2DiagRect">
            <a:avLst>
              <a:gd name="adj1" fmla="val 0"/>
              <a:gd name="adj2" fmla="val 42414"/>
            </a:avLst>
          </a:prstGeom>
          <a:gradFill>
            <a:gsLst>
              <a:gs pos="2000">
                <a:schemeClr val="dk2">
                  <a:tint val="97000"/>
                  <a:hueMod val="92000"/>
                  <a:satMod val="169000"/>
                  <a:lumMod val="164000"/>
                  <a:alpha val="79000"/>
                </a:schemeClr>
              </a:gs>
              <a:gs pos="100000">
                <a:schemeClr val="dk2">
                  <a:shade val="96000"/>
                  <a:satMod val="120000"/>
                  <a:lumMod val="90000"/>
                  <a:alpha val="88000"/>
                </a:schemeClr>
              </a:gs>
            </a:gsLst>
          </a:gradFill>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7BCF408F-4020-7570-E9FC-1E38DC254862}"/>
              </a:ext>
            </a:extLst>
          </p:cNvPr>
          <p:cNvSpPr>
            <a:spLocks noGrp="1"/>
          </p:cNvSpPr>
          <p:nvPr>
            <p:ph type="subTitle" idx="1"/>
          </p:nvPr>
        </p:nvSpPr>
        <p:spPr>
          <a:xfrm>
            <a:off x="113111" y="169099"/>
            <a:ext cx="8425644" cy="789262"/>
          </a:xfrm>
        </p:spPr>
        <p:txBody>
          <a:bodyPr>
            <a:noAutofit/>
          </a:bodyPr>
          <a:lstStyle/>
          <a:p>
            <a:pPr>
              <a:spcBef>
                <a:spcPts val="0"/>
              </a:spcBef>
              <a:spcAft>
                <a:spcPts val="1800"/>
              </a:spcAft>
            </a:pPr>
            <a:r>
              <a:rPr lang="en-US" sz="4000" i="1" kern="100" dirty="0">
                <a:solidFill>
                  <a:schemeClr val="accent1">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Registered Mass Appraiser Summary</a:t>
            </a:r>
          </a:p>
        </p:txBody>
      </p:sp>
      <p:grpSp>
        <p:nvGrpSpPr>
          <p:cNvPr id="13" name="Group 12">
            <a:extLst>
              <a:ext uri="{FF2B5EF4-FFF2-40B4-BE49-F238E27FC236}">
                <a16:creationId xmlns:a16="http://schemas.microsoft.com/office/drawing/2014/main" id="{4AA3AD9B-DBA1-1DC1-7526-749DD7E03A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3508" y="9144"/>
            <a:ext cx="4560492" cy="6163733"/>
            <a:chOff x="6108170" y="8467"/>
            <a:chExt cx="6080656" cy="6163733"/>
          </a:xfrm>
        </p:grpSpPr>
        <p:cxnSp>
          <p:nvCxnSpPr>
            <p:cNvPr id="14" name="Straight Connector 13">
              <a:extLst>
                <a:ext uri="{FF2B5EF4-FFF2-40B4-BE49-F238E27FC236}">
                  <a16:creationId xmlns:a16="http://schemas.microsoft.com/office/drawing/2014/main" id="{996CEB37-0545-0C3C-4CAA-B6B25A806D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0858215-9F8A-20E7-7FE7-64244C40F4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2D6C0A8-FAA8-A1F8-5D1F-4B50D61178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FA4D81C-3783-341E-9515-FF7CCD965C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A9FF663-FDF1-2FF8-A2D2-5608FB90D5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Subtitle 2">
            <a:extLst>
              <a:ext uri="{FF2B5EF4-FFF2-40B4-BE49-F238E27FC236}">
                <a16:creationId xmlns:a16="http://schemas.microsoft.com/office/drawing/2014/main" id="{7C8CCA16-DC08-21CA-BA22-D60957BCB5EE}"/>
              </a:ext>
            </a:extLst>
          </p:cNvPr>
          <p:cNvSpPr txBox="1">
            <a:spLocks/>
          </p:cNvSpPr>
          <p:nvPr/>
        </p:nvSpPr>
        <p:spPr>
          <a:xfrm>
            <a:off x="582231" y="1599490"/>
            <a:ext cx="7956523" cy="4710442"/>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fontAlgn="auto">
              <a:spcBef>
                <a:spcPts val="0"/>
              </a:spcBef>
              <a:spcAft>
                <a:spcPts val="1800"/>
              </a:spcAft>
              <a:buClr>
                <a:schemeClr val="bg1"/>
              </a:buClr>
            </a:pPr>
            <a:endParaRPr lang="en-US" sz="4000" i="1"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FCBEA70-4636-9D75-AB31-DEB863780751}"/>
              </a:ext>
            </a:extLst>
          </p:cNvPr>
          <p:cNvSpPr txBox="1"/>
          <p:nvPr/>
        </p:nvSpPr>
        <p:spPr>
          <a:xfrm>
            <a:off x="642386" y="1747602"/>
            <a:ext cx="8183307" cy="3862596"/>
          </a:xfrm>
          <a:prstGeom prst="rect">
            <a:avLst/>
          </a:prstGeom>
          <a:noFill/>
        </p:spPr>
        <p:txBody>
          <a:bodyPr wrap="square">
            <a:spAutoFit/>
          </a:bodyPr>
          <a:lstStyle/>
          <a:p>
            <a:pPr marL="457200" indent="-228600">
              <a:spcAft>
                <a:spcPts val="3000"/>
              </a:spcAft>
              <a:buSzPct val="75000"/>
              <a:buFont typeface="Wingdings" panose="05000000000000000000" pitchFamily="2" charset="2"/>
              <a:buChar char="§"/>
            </a:pPr>
            <a:r>
              <a:rPr lang="en-US" sz="3400" i="1" dirty="0">
                <a:latin typeface="Times New Roman" panose="02020603050405020304" pitchFamily="18" charset="0"/>
                <a:cs typeface="Times New Roman" panose="02020603050405020304" pitchFamily="18" charset="0"/>
              </a:rPr>
              <a:t>RMA’s before the end of last maintenance period – 238</a:t>
            </a:r>
          </a:p>
          <a:p>
            <a:pPr marL="457200" indent="-228600">
              <a:spcAft>
                <a:spcPts val="3000"/>
              </a:spcAft>
              <a:buSzPct val="75000"/>
              <a:buFont typeface="Wingdings" panose="05000000000000000000" pitchFamily="2" charset="2"/>
              <a:buChar char="§"/>
            </a:pPr>
            <a:r>
              <a:rPr lang="en-US" sz="3400" i="1" dirty="0">
                <a:latin typeface="Times New Roman" panose="02020603050405020304" pitchFamily="18" charset="0"/>
                <a:cs typeface="Times New Roman" panose="02020603050405020304" pitchFamily="18" charset="0"/>
              </a:rPr>
              <a:t>Total of 67 lost from last period</a:t>
            </a:r>
          </a:p>
          <a:p>
            <a:pPr marL="457200" indent="-228600">
              <a:spcAft>
                <a:spcPts val="3000"/>
              </a:spcAft>
              <a:buSzPct val="75000"/>
              <a:buFont typeface="Wingdings" panose="05000000000000000000" pitchFamily="2" charset="2"/>
              <a:buChar char="§"/>
            </a:pPr>
            <a:r>
              <a:rPr lang="en-US" sz="3400" i="1" dirty="0">
                <a:latin typeface="Times New Roman" panose="02020603050405020304" pitchFamily="18" charset="0"/>
                <a:cs typeface="Times New Roman" panose="02020603050405020304" pitchFamily="18" charset="0"/>
              </a:rPr>
              <a:t>2026 RMA’s added - 4</a:t>
            </a:r>
          </a:p>
          <a:p>
            <a:pPr marL="457200" indent="-228600">
              <a:spcAft>
                <a:spcPts val="3000"/>
              </a:spcAft>
              <a:buSzPct val="75000"/>
              <a:buFont typeface="Wingdings" panose="05000000000000000000" pitchFamily="2" charset="2"/>
              <a:buChar char="§"/>
            </a:pPr>
            <a:r>
              <a:rPr lang="en-US" sz="3400" i="1" dirty="0">
                <a:latin typeface="Times New Roman" panose="02020603050405020304" pitchFamily="18" charset="0"/>
                <a:cs typeface="Times New Roman" panose="02020603050405020304" pitchFamily="18" charset="0"/>
              </a:rPr>
              <a:t>Total RMA’s today – 175</a:t>
            </a:r>
          </a:p>
        </p:txBody>
      </p:sp>
    </p:spTree>
    <p:extLst>
      <p:ext uri="{BB962C8B-B14F-4D97-AF65-F5344CB8AC3E}">
        <p14:creationId xmlns:p14="http://schemas.microsoft.com/office/powerpoint/2010/main" val="1414653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51000">
              <a:schemeClr val="accent5">
                <a:lumMod val="20000"/>
                <a:lumOff val="80000"/>
              </a:schemeClr>
            </a:gs>
            <a:gs pos="100000">
              <a:schemeClr val="tx2">
                <a:lumMod val="20000"/>
                <a:lumOff val="80000"/>
              </a:schemeClr>
            </a:gs>
          </a:gsLst>
          <a:lin ang="6120000" scaled="1"/>
        </a:gradFill>
        <a:effectLst/>
      </p:bgPr>
    </p:bg>
    <p:spTree>
      <p:nvGrpSpPr>
        <p:cNvPr id="1" name="">
          <a:extLst>
            <a:ext uri="{FF2B5EF4-FFF2-40B4-BE49-F238E27FC236}">
              <a16:creationId xmlns:a16="http://schemas.microsoft.com/office/drawing/2014/main" id="{BE8ECE31-A677-C54A-CEE8-91826C8FEAC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5FCC703-DA4B-1103-D4FC-6D75FB61302C}"/>
              </a:ext>
            </a:extLst>
          </p:cNvPr>
          <p:cNvPicPr>
            <a:picLocks noChangeAspect="1"/>
          </p:cNvPicPr>
          <p:nvPr/>
        </p:nvPicPr>
        <p:blipFill>
          <a:blip r:embed="rId2"/>
          <a:stretch>
            <a:fillRect/>
          </a:stretch>
        </p:blipFill>
        <p:spPr>
          <a:xfrm>
            <a:off x="1408000" y="2259286"/>
            <a:ext cx="6328000" cy="3576851"/>
          </a:xfrm>
          <a:prstGeom prst="rect">
            <a:avLst/>
          </a:prstGeom>
        </p:spPr>
      </p:pic>
      <p:sp>
        <p:nvSpPr>
          <p:cNvPr id="4" name="Content Placeholder 2">
            <a:extLst>
              <a:ext uri="{FF2B5EF4-FFF2-40B4-BE49-F238E27FC236}">
                <a16:creationId xmlns:a16="http://schemas.microsoft.com/office/drawing/2014/main" id="{8DCABD15-10A4-540E-D759-898CD2C55F26}"/>
              </a:ext>
            </a:extLst>
          </p:cNvPr>
          <p:cNvSpPr txBox="1">
            <a:spLocks/>
          </p:cNvSpPr>
          <p:nvPr/>
        </p:nvSpPr>
        <p:spPr>
          <a:xfrm>
            <a:off x="819304" y="976519"/>
            <a:ext cx="7326662" cy="1833770"/>
          </a:xfrm>
          <a:prstGeom prst="rect">
            <a:avLst/>
          </a:prstGeom>
        </p:spPr>
        <p:txBody>
          <a:bodyPr vert="horz" lIns="68580" tIns="34290" rIns="68580" bIns="3429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0" indent="0" algn="ctr" defTabSz="342900" fontAlgn="auto">
              <a:spcAft>
                <a:spcPts val="450"/>
              </a:spcAft>
              <a:buClr>
                <a:prstClr val="white"/>
              </a:buClr>
              <a:buNone/>
            </a:pPr>
            <a:r>
              <a:rPr lang="en-US" sz="2400" b="1" dirty="0">
                <a:solidFill>
                  <a:prstClr val="black"/>
                </a:solidFill>
                <a:latin typeface="Arial" panose="020B0604020202020204" pitchFamily="34" charset="0"/>
                <a:cs typeface="Arial" panose="020B0604020202020204" pitchFamily="34" charset="0"/>
              </a:rPr>
              <a:t>ENHANCEMENT:  LIST MANAGER</a:t>
            </a:r>
          </a:p>
          <a:p>
            <a:pPr marL="0" indent="0" defTabSz="342900" fontAlgn="auto">
              <a:spcAft>
                <a:spcPts val="450"/>
              </a:spcAft>
              <a:buClr>
                <a:prstClr val="white"/>
              </a:buClr>
              <a:buNone/>
            </a:pPr>
            <a:r>
              <a:rPr lang="en-US" sz="2100" b="1" dirty="0">
                <a:solidFill>
                  <a:prstClr val="black"/>
                </a:solidFill>
                <a:latin typeface="Arial" panose="020B0604020202020204" pitchFamily="34" charset="0"/>
                <a:cs typeface="Arial" panose="020B0604020202020204" pitchFamily="34" charset="0"/>
              </a:rPr>
              <a:t>Add the ability to create Appeal lists to Filter Appellants by </a:t>
            </a:r>
            <a:r>
              <a:rPr lang="en-US" sz="2100" b="1" dirty="0" err="1">
                <a:solidFill>
                  <a:prstClr val="black"/>
                </a:solidFill>
                <a:latin typeface="Arial" panose="020B0604020202020204" pitchFamily="34" charset="0"/>
                <a:cs typeface="Arial" panose="020B0604020202020204" pitchFamily="34" charset="0"/>
              </a:rPr>
              <a:t>eDelivery</a:t>
            </a:r>
            <a:r>
              <a:rPr lang="en-US" sz="2100" b="1" dirty="0">
                <a:solidFill>
                  <a:prstClr val="black"/>
                </a:solidFill>
                <a:latin typeface="Arial" panose="020B0604020202020204" pitchFamily="34" charset="0"/>
                <a:cs typeface="Arial" panose="020B0604020202020204" pitchFamily="34" charset="0"/>
              </a:rPr>
              <a:t> Status and Appellant Type. </a:t>
            </a:r>
          </a:p>
        </p:txBody>
      </p:sp>
    </p:spTree>
    <p:extLst>
      <p:ext uri="{BB962C8B-B14F-4D97-AF65-F5344CB8AC3E}">
        <p14:creationId xmlns:p14="http://schemas.microsoft.com/office/powerpoint/2010/main" val="935434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51000">
              <a:schemeClr val="accent5">
                <a:lumMod val="20000"/>
                <a:lumOff val="80000"/>
              </a:schemeClr>
            </a:gs>
            <a:gs pos="100000">
              <a:schemeClr val="tx2">
                <a:lumMod val="20000"/>
                <a:lumOff val="80000"/>
              </a:schemeClr>
            </a:gs>
          </a:gsLst>
          <a:lin ang="6120000" scaled="1"/>
        </a:gra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F755AAC-42CB-E93A-D4E0-98A99BA49D5A}"/>
              </a:ext>
            </a:extLst>
          </p:cNvPr>
          <p:cNvSpPr txBox="1">
            <a:spLocks/>
          </p:cNvSpPr>
          <p:nvPr/>
        </p:nvSpPr>
        <p:spPr>
          <a:xfrm>
            <a:off x="426223" y="976519"/>
            <a:ext cx="8547569" cy="513488"/>
          </a:xfrm>
          <a:prstGeom prst="rect">
            <a:avLst/>
          </a:prstGeom>
        </p:spPr>
        <p:txBody>
          <a:bodyPr vert="horz" lIns="68580" tIns="34290" rIns="68580" bIns="3429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0" indent="0" algn="ctr" defTabSz="342900" fontAlgn="auto">
              <a:spcAft>
                <a:spcPts val="450"/>
              </a:spcAft>
              <a:buClr>
                <a:prstClr val="white"/>
              </a:buClr>
              <a:buNone/>
            </a:pPr>
            <a:r>
              <a:rPr lang="en-US" sz="2400" b="1" dirty="0">
                <a:solidFill>
                  <a:prstClr val="black"/>
                </a:solidFill>
                <a:latin typeface="Arial" panose="020B0604020202020204" pitchFamily="34" charset="0"/>
                <a:cs typeface="Arial" panose="020B0604020202020204" pitchFamily="34" charset="0"/>
              </a:rPr>
              <a:t>ENHANCEMENT:  LIST MANAGER</a:t>
            </a:r>
          </a:p>
        </p:txBody>
      </p:sp>
      <p:sp>
        <p:nvSpPr>
          <p:cNvPr id="18" name="TextBox 17">
            <a:extLst>
              <a:ext uri="{FF2B5EF4-FFF2-40B4-BE49-F238E27FC236}">
                <a16:creationId xmlns:a16="http://schemas.microsoft.com/office/drawing/2014/main" id="{CA618801-FEDC-4944-8105-49E8A09CDD76}"/>
              </a:ext>
            </a:extLst>
          </p:cNvPr>
          <p:cNvSpPr txBox="1"/>
          <p:nvPr/>
        </p:nvSpPr>
        <p:spPr>
          <a:xfrm>
            <a:off x="175629" y="1581836"/>
            <a:ext cx="2791375" cy="2516073"/>
          </a:xfrm>
          <a:prstGeom prst="rect">
            <a:avLst/>
          </a:prstGeom>
          <a:noFill/>
        </p:spPr>
        <p:txBody>
          <a:bodyPr wrap="square" rtlCol="0">
            <a:spAutoFit/>
          </a:bodyPr>
          <a:lstStyle/>
          <a:p>
            <a:pPr defTabSz="342900" eaLnBrk="1" fontAlgn="auto" hangingPunct="1">
              <a:spcBef>
                <a:spcPts val="0"/>
              </a:spcBef>
              <a:spcAft>
                <a:spcPts val="0"/>
              </a:spcAft>
            </a:pPr>
            <a:r>
              <a:rPr lang="en-US" b="1" dirty="0">
                <a:solidFill>
                  <a:prstClr val="black"/>
                </a:solidFill>
                <a:cs typeface="Arial" panose="020B0604020202020204" pitchFamily="34" charset="0"/>
              </a:rPr>
              <a:t>List Manager Document List now supports four new actions: </a:t>
            </a:r>
          </a:p>
          <a:p>
            <a:pPr defTabSz="342900" eaLnBrk="1" fontAlgn="auto" hangingPunct="1">
              <a:spcBef>
                <a:spcPts val="0"/>
              </a:spcBef>
              <a:spcAft>
                <a:spcPts val="0"/>
              </a:spcAft>
            </a:pPr>
            <a:endParaRPr lang="en-US" b="1" dirty="0">
              <a:solidFill>
                <a:prstClr val="black"/>
              </a:solidFill>
              <a:cs typeface="Arial" panose="020B0604020202020204" pitchFamily="34" charset="0"/>
            </a:endParaRPr>
          </a:p>
          <a:p>
            <a:pPr defTabSz="342900" eaLnBrk="1" fontAlgn="auto" hangingPunct="1">
              <a:spcBef>
                <a:spcPts val="0"/>
              </a:spcBef>
              <a:spcAft>
                <a:spcPts val="0"/>
              </a:spcAft>
            </a:pPr>
            <a:r>
              <a:rPr lang="en-US" b="1" dirty="0">
                <a:solidFill>
                  <a:prstClr val="black"/>
                </a:solidFill>
                <a:cs typeface="Arial" panose="020B0604020202020204" pitchFamily="34" charset="0"/>
              </a:rPr>
              <a:t>Updating Effective Date</a:t>
            </a:r>
            <a:endParaRPr lang="en-US" dirty="0">
              <a:solidFill>
                <a:prstClr val="black"/>
              </a:solidFill>
              <a:cs typeface="Arial" panose="020B0604020202020204" pitchFamily="34" charset="0"/>
            </a:endParaRPr>
          </a:p>
          <a:p>
            <a:pPr defTabSz="342900" eaLnBrk="1" fontAlgn="auto" hangingPunct="1">
              <a:spcBef>
                <a:spcPts val="0"/>
              </a:spcBef>
              <a:spcAft>
                <a:spcPts val="0"/>
              </a:spcAft>
            </a:pPr>
            <a:r>
              <a:rPr lang="en-US" b="1" dirty="0">
                <a:solidFill>
                  <a:prstClr val="black"/>
                </a:solidFill>
                <a:cs typeface="Arial" panose="020B0604020202020204" pitchFamily="34" charset="0"/>
              </a:rPr>
              <a:t>Update Obsolete Date</a:t>
            </a:r>
            <a:endParaRPr lang="en-US" dirty="0">
              <a:solidFill>
                <a:prstClr val="black"/>
              </a:solidFill>
              <a:cs typeface="Arial" panose="020B0604020202020204" pitchFamily="34" charset="0"/>
            </a:endParaRPr>
          </a:p>
          <a:p>
            <a:pPr defTabSz="342900" eaLnBrk="1" fontAlgn="auto" hangingPunct="1">
              <a:spcBef>
                <a:spcPts val="0"/>
              </a:spcBef>
              <a:spcAft>
                <a:spcPts val="0"/>
              </a:spcAft>
            </a:pPr>
            <a:r>
              <a:rPr lang="en-US" b="1" dirty="0">
                <a:solidFill>
                  <a:prstClr val="black"/>
                </a:solidFill>
                <a:cs typeface="Arial" panose="020B0604020202020204" pitchFamily="34" charset="0"/>
              </a:rPr>
              <a:t>Update Retention Date</a:t>
            </a:r>
            <a:endParaRPr lang="en-US" dirty="0">
              <a:solidFill>
                <a:prstClr val="black"/>
              </a:solidFill>
              <a:cs typeface="Arial" panose="020B0604020202020204" pitchFamily="34" charset="0"/>
            </a:endParaRPr>
          </a:p>
          <a:p>
            <a:pPr defTabSz="342900" eaLnBrk="1" fontAlgn="auto" hangingPunct="1">
              <a:spcBef>
                <a:spcPts val="0"/>
              </a:spcBef>
              <a:spcAft>
                <a:spcPts val="0"/>
              </a:spcAft>
            </a:pPr>
            <a:r>
              <a:rPr lang="en-US" b="1" dirty="0">
                <a:solidFill>
                  <a:prstClr val="black"/>
                </a:solidFill>
                <a:cs typeface="Arial" panose="020B0604020202020204" pitchFamily="34" charset="0"/>
              </a:rPr>
              <a:t>Update Document Type</a:t>
            </a:r>
            <a:endParaRPr lang="en-US" dirty="0">
              <a:solidFill>
                <a:prstClr val="black"/>
              </a:solidFill>
              <a:cs typeface="Arial" panose="020B0604020202020204" pitchFamily="34" charset="0"/>
            </a:endParaRPr>
          </a:p>
          <a:p>
            <a:pPr defTabSz="342900" eaLnBrk="1" fontAlgn="auto" hangingPunct="1">
              <a:spcBef>
                <a:spcPts val="0"/>
              </a:spcBef>
              <a:spcAft>
                <a:spcPts val="0"/>
              </a:spcAft>
            </a:pPr>
            <a:endParaRPr lang="en-US" sz="1350" dirty="0">
              <a:solidFill>
                <a:prstClr val="white"/>
              </a:solidFill>
              <a:latin typeface="Century Gothic" panose="020B0502020202020204"/>
            </a:endParaRPr>
          </a:p>
        </p:txBody>
      </p:sp>
      <p:pic>
        <p:nvPicPr>
          <p:cNvPr id="20" name="Picture 19">
            <a:extLst>
              <a:ext uri="{FF2B5EF4-FFF2-40B4-BE49-F238E27FC236}">
                <a16:creationId xmlns:a16="http://schemas.microsoft.com/office/drawing/2014/main" id="{7173D6C4-0D62-3BC6-89CA-42170E9E0D63}"/>
              </a:ext>
            </a:extLst>
          </p:cNvPr>
          <p:cNvPicPr>
            <a:picLocks noChangeAspect="1"/>
          </p:cNvPicPr>
          <p:nvPr/>
        </p:nvPicPr>
        <p:blipFill>
          <a:blip r:embed="rId2"/>
          <a:stretch>
            <a:fillRect/>
          </a:stretch>
        </p:blipFill>
        <p:spPr>
          <a:xfrm>
            <a:off x="3200665" y="1698336"/>
            <a:ext cx="5655080" cy="3942581"/>
          </a:xfrm>
          <a:prstGeom prst="rect">
            <a:avLst/>
          </a:prstGeom>
        </p:spPr>
      </p:pic>
    </p:spTree>
    <p:extLst>
      <p:ext uri="{BB962C8B-B14F-4D97-AF65-F5344CB8AC3E}">
        <p14:creationId xmlns:p14="http://schemas.microsoft.com/office/powerpoint/2010/main" val="3673841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47000">
              <a:schemeClr val="tx2">
                <a:lumMod val="20000"/>
                <a:lumOff val="80000"/>
              </a:schemeClr>
            </a:gs>
            <a:gs pos="52000">
              <a:schemeClr val="accent5">
                <a:lumMod val="20000"/>
                <a:lumOff val="80000"/>
              </a:schemeClr>
            </a:gs>
          </a:gsLst>
          <a:lin ang="6120000" scaled="1"/>
        </a:gradFill>
        <a:effectLst/>
      </p:bgPr>
    </p:bg>
    <p:spTree>
      <p:nvGrpSpPr>
        <p:cNvPr id="1" name="">
          <a:extLst>
            <a:ext uri="{FF2B5EF4-FFF2-40B4-BE49-F238E27FC236}">
              <a16:creationId xmlns:a16="http://schemas.microsoft.com/office/drawing/2014/main" id="{5BF73547-50C6-7A96-3119-07ED1E0A5DA4}"/>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83D80B92-343F-84CA-2BE9-572025367AFC}"/>
              </a:ext>
            </a:extLst>
          </p:cNvPr>
          <p:cNvSpPr txBox="1"/>
          <p:nvPr/>
        </p:nvSpPr>
        <p:spPr>
          <a:xfrm>
            <a:off x="108283" y="961611"/>
            <a:ext cx="8927432" cy="923502"/>
          </a:xfrm>
          <a:prstGeom prst="rect">
            <a:avLst/>
          </a:prstGeom>
        </p:spPr>
        <p:txBody>
          <a:bodyPr vert="horz" lIns="68580" tIns="34290" rIns="68580" bIns="34290" rtlCol="0" anchor="b">
            <a:noAutofit/>
          </a:bodyPr>
          <a:lstStyle/>
          <a:p>
            <a:pPr algn="ctr" defTabSz="342900" eaLnBrk="1" fontAlgn="auto" hangingPunct="1">
              <a:spcBef>
                <a:spcPts val="0"/>
              </a:spcBef>
              <a:spcAft>
                <a:spcPts val="0"/>
              </a:spcAft>
            </a:pPr>
            <a:r>
              <a:rPr lang="en-US" sz="2400" b="1" dirty="0">
                <a:solidFill>
                  <a:prstClr val="black"/>
                </a:solidFill>
                <a:cs typeface="Arial" panose="020B0604020202020204" pitchFamily="34" charset="0"/>
              </a:rPr>
              <a:t>ENHANCEMENT:  MASS DOCUMENT IMPORT</a:t>
            </a:r>
          </a:p>
          <a:p>
            <a:pPr algn="ctr" defTabSz="342900" eaLnBrk="1" fontAlgn="auto" hangingPunct="1">
              <a:spcBef>
                <a:spcPts val="0"/>
              </a:spcBef>
              <a:spcAft>
                <a:spcPts val="0"/>
              </a:spcAft>
            </a:pPr>
            <a:r>
              <a:rPr lang="en-US" sz="2100" b="1" dirty="0">
                <a:solidFill>
                  <a:prstClr val="black"/>
                </a:solidFill>
                <a:cs typeface="Arial" panose="020B0604020202020204" pitchFamily="34" charset="0"/>
              </a:rPr>
              <a:t>Add Validation Only mode</a:t>
            </a:r>
          </a:p>
        </p:txBody>
      </p:sp>
      <p:sp>
        <p:nvSpPr>
          <p:cNvPr id="12" name="TextBox 11">
            <a:extLst>
              <a:ext uri="{FF2B5EF4-FFF2-40B4-BE49-F238E27FC236}">
                <a16:creationId xmlns:a16="http://schemas.microsoft.com/office/drawing/2014/main" id="{EAAFCEA6-D33F-86B2-F0D6-DBFB25CAE22F}"/>
              </a:ext>
            </a:extLst>
          </p:cNvPr>
          <p:cNvSpPr txBox="1"/>
          <p:nvPr/>
        </p:nvSpPr>
        <p:spPr>
          <a:xfrm>
            <a:off x="248194" y="1078763"/>
            <a:ext cx="8647612" cy="1156705"/>
          </a:xfrm>
          <a:prstGeom prst="rect">
            <a:avLst/>
          </a:prstGeom>
        </p:spPr>
        <p:txBody>
          <a:bodyPr vert="horz" lIns="68580" tIns="34290" rIns="68580" bIns="34290" rtlCol="0" anchor="b">
            <a:noAutofit/>
          </a:bodyPr>
          <a:lstStyle/>
          <a:p>
            <a:pPr defTabSz="342900" eaLnBrk="1" fontAlgn="auto" hangingPunct="1">
              <a:spcAft>
                <a:spcPts val="900"/>
              </a:spcAft>
            </a:pPr>
            <a:endParaRPr lang="en-US" sz="1500" b="1" cap="all" dirty="0">
              <a:ln w="3175" cmpd="sng">
                <a:noFill/>
              </a:ln>
              <a:solidFill>
                <a:prstClr val="black"/>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4A8332B-C128-5D7D-EAEF-A3E2F3EBFC3B}"/>
              </a:ext>
            </a:extLst>
          </p:cNvPr>
          <p:cNvPicPr>
            <a:picLocks noChangeAspect="1"/>
          </p:cNvPicPr>
          <p:nvPr/>
        </p:nvPicPr>
        <p:blipFill>
          <a:blip r:embed="rId3"/>
          <a:stretch>
            <a:fillRect/>
          </a:stretch>
        </p:blipFill>
        <p:spPr>
          <a:xfrm>
            <a:off x="1222800" y="1998473"/>
            <a:ext cx="6698399" cy="3708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3429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38000">
              <a:schemeClr val="tx2">
                <a:lumMod val="20000"/>
                <a:lumOff val="80000"/>
              </a:schemeClr>
            </a:gs>
            <a:gs pos="92661">
              <a:schemeClr val="accent4">
                <a:lumMod val="20000"/>
                <a:lumOff val="80000"/>
                <a:alpha val="9000"/>
              </a:schemeClr>
            </a:gs>
            <a:gs pos="83000">
              <a:schemeClr val="accent4">
                <a:lumMod val="20000"/>
                <a:lumOff val="80000"/>
                <a:alpha val="90000"/>
              </a:schemeClr>
            </a:gs>
          </a:gsLst>
          <a:lin ang="6120000" scaled="0"/>
        </a:gradFill>
        <a:effectLst/>
      </p:bgPr>
    </p:bg>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EB8643A0-1EB5-8319-0BD4-4FFA5F607651}"/>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artisticBlur/>
                    </a14:imgEffect>
                    <a14:imgEffect>
                      <a14:colorTemperature colorTemp="4700"/>
                    </a14:imgEffect>
                  </a14:imgLayer>
                </a14:imgProps>
              </a:ext>
            </a:extLst>
          </a:blip>
          <a:stretch>
            <a:fillRect/>
          </a:stretch>
        </p:blipFill>
        <p:spPr>
          <a:xfrm>
            <a:off x="0" y="857250"/>
            <a:ext cx="9118482" cy="5196840"/>
          </a:xfrm>
          <a:prstGeom prst="rect">
            <a:avLst/>
          </a:prstGeom>
          <a:effectLst>
            <a:glow rad="1866900">
              <a:schemeClr val="accent1">
                <a:alpha val="0"/>
              </a:schemeClr>
            </a:glow>
            <a:outerShdw blurRad="1231900" dist="2540000" dir="21540000" sx="200000" sy="200000" algn="ctr" rotWithShape="0">
              <a:srgbClr val="000000">
                <a:alpha val="0"/>
              </a:srgbClr>
            </a:outerShdw>
            <a:reflection blurRad="1244600" stA="0" dist="1219200" dir="5400000" sy="-100000" algn="bl" rotWithShape="0"/>
            <a:softEdge rad="101600"/>
          </a:effectLst>
        </p:spPr>
      </p:pic>
      <p:sp>
        <p:nvSpPr>
          <p:cNvPr id="6" name="TextBox 5">
            <a:extLst>
              <a:ext uri="{FF2B5EF4-FFF2-40B4-BE49-F238E27FC236}">
                <a16:creationId xmlns:a16="http://schemas.microsoft.com/office/drawing/2014/main" id="{DED705C4-B9FA-4BAA-902E-0C145D2617DE}"/>
              </a:ext>
            </a:extLst>
          </p:cNvPr>
          <p:cNvSpPr txBox="1"/>
          <p:nvPr/>
        </p:nvSpPr>
        <p:spPr>
          <a:xfrm>
            <a:off x="1303480" y="970219"/>
            <a:ext cx="6167061" cy="458780"/>
          </a:xfrm>
          <a:prstGeom prst="rect">
            <a:avLst/>
          </a:prstGeom>
          <a:noFill/>
        </p:spPr>
        <p:txBody>
          <a:bodyPr wrap="square" rtlCol="0">
            <a:spAutoFit/>
          </a:bodyPr>
          <a:lstStyle/>
          <a:p>
            <a:pPr algn="ctr" defTabSz="342900" eaLnBrk="1" fontAlgn="auto" hangingPunct="1">
              <a:lnSpc>
                <a:spcPct val="107000"/>
              </a:lnSpc>
              <a:spcBef>
                <a:spcPts val="0"/>
              </a:spcBef>
              <a:spcAft>
                <a:spcPts val="0"/>
              </a:spcAft>
            </a:pPr>
            <a:r>
              <a:rPr lang="en-US" sz="2400" b="1" dirty="0">
                <a:solidFill>
                  <a:prstClr val="black"/>
                </a:solidFill>
                <a:cs typeface="Arial" panose="020B0604020202020204" pitchFamily="34" charset="0"/>
              </a:rPr>
              <a:t>ENHANCEMENT:  SPATIAL</a:t>
            </a:r>
            <a:r>
              <a:rPr lang="en-US" sz="1350" b="1" kern="100" dirty="0">
                <a:solidFill>
                  <a:prstClr val="white"/>
                </a:solidFill>
                <a:ea typeface="Calibri" panose="020F0502020204030204" pitchFamily="34" charset="0"/>
                <a:cs typeface="Times New Roman" panose="02020603050405020304" pitchFamily="18" charset="0"/>
              </a:rPr>
              <a:t>.</a:t>
            </a:r>
            <a:endParaRPr lang="en-US" sz="1350" kern="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0528681-FF22-7B7E-7BDE-9B1A7E1E087C}"/>
              </a:ext>
            </a:extLst>
          </p:cNvPr>
          <p:cNvSpPr txBox="1"/>
          <p:nvPr/>
        </p:nvSpPr>
        <p:spPr>
          <a:xfrm>
            <a:off x="426720" y="1405963"/>
            <a:ext cx="8435340" cy="2312749"/>
          </a:xfrm>
          <a:prstGeom prst="rect">
            <a:avLst/>
          </a:prstGeom>
          <a:noFill/>
        </p:spPr>
        <p:txBody>
          <a:bodyPr wrap="square" rtlCol="0">
            <a:spAutoFit/>
          </a:bodyPr>
          <a:lstStyle/>
          <a:p>
            <a:pPr defTabSz="342900" eaLnBrk="1" fontAlgn="auto" hangingPunct="1">
              <a:spcBef>
                <a:spcPts val="0"/>
              </a:spcBef>
              <a:spcAft>
                <a:spcPts val="0"/>
              </a:spcAft>
            </a:pPr>
            <a:endParaRPr lang="en-US" b="1" dirty="0">
              <a:solidFill>
                <a:prstClr val="black"/>
              </a:solidFill>
              <a:latin typeface="Century Gothic" panose="020B0502020202020204"/>
            </a:endParaRPr>
          </a:p>
          <a:p>
            <a:pPr defTabSz="342900" eaLnBrk="1" fontAlgn="auto" hangingPunct="1">
              <a:spcBef>
                <a:spcPts val="0"/>
              </a:spcBef>
              <a:spcAft>
                <a:spcPts val="0"/>
              </a:spcAft>
            </a:pPr>
            <a:r>
              <a:rPr lang="en-US" b="1" dirty="0">
                <a:solidFill>
                  <a:prstClr val="black"/>
                </a:solidFill>
                <a:cs typeface="Arial" panose="020B0604020202020204" pitchFamily="34" charset="0"/>
              </a:rPr>
              <a:t>Added a toggle in the navigation menu for ability to reuse a previously launched Spatial tab. This option makes it possible for subsequent properties to open in new tabs, instead of replacing the current Spatial tab in your browser. </a:t>
            </a:r>
          </a:p>
          <a:p>
            <a:pPr defTabSz="342900" eaLnBrk="1" fontAlgn="auto" hangingPunct="1">
              <a:spcBef>
                <a:spcPts val="0"/>
              </a:spcBef>
              <a:spcAft>
                <a:spcPts val="0"/>
              </a:spcAft>
            </a:pPr>
            <a:endParaRPr lang="en-US" b="1" dirty="0">
              <a:solidFill>
                <a:prstClr val="black"/>
              </a:solidFill>
              <a:latin typeface="Century Gothic" panose="020B0502020202020204"/>
            </a:endParaRPr>
          </a:p>
          <a:p>
            <a:pPr defTabSz="342900" eaLnBrk="1" fontAlgn="auto" hangingPunct="1">
              <a:spcBef>
                <a:spcPts val="0"/>
              </a:spcBef>
              <a:spcAft>
                <a:spcPts val="0"/>
              </a:spcAft>
            </a:pPr>
            <a:endParaRPr lang="en-US" b="1" dirty="0">
              <a:solidFill>
                <a:prstClr val="black"/>
              </a:solidFill>
              <a:latin typeface="Century Gothic" panose="020B0502020202020204"/>
            </a:endParaRPr>
          </a:p>
          <a:p>
            <a:pPr algn="ctr" defTabSz="342900" eaLnBrk="1" fontAlgn="auto" hangingPunct="1">
              <a:lnSpc>
                <a:spcPct val="107000"/>
              </a:lnSpc>
              <a:spcBef>
                <a:spcPts val="0"/>
              </a:spcBef>
              <a:spcAft>
                <a:spcPts val="0"/>
              </a:spcAft>
            </a:pPr>
            <a:r>
              <a:rPr lang="en-US" kern="100" dirty="0">
                <a:solidFill>
                  <a:prstClr val="black"/>
                </a:solidFill>
                <a:ea typeface="Calibri" panose="020F0502020204030204" pitchFamily="34" charset="0"/>
                <a:cs typeface="Times New Roman" panose="02020603050405020304" pitchFamily="18" charset="0"/>
              </a:rPr>
              <a:t>.</a:t>
            </a:r>
            <a:endParaRPr lang="en-US"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0C816D9-1B19-4AA4-0DF8-C12F65425BAC}"/>
              </a:ext>
            </a:extLst>
          </p:cNvPr>
          <p:cNvSpPr txBox="1"/>
          <p:nvPr/>
        </p:nvSpPr>
        <p:spPr>
          <a:xfrm>
            <a:off x="281940" y="3325616"/>
            <a:ext cx="2384816" cy="2402902"/>
          </a:xfrm>
          <a:prstGeom prst="rect">
            <a:avLst/>
          </a:prstGeom>
          <a:noFill/>
        </p:spPr>
        <p:txBody>
          <a:bodyPr wrap="square" rtlCol="0">
            <a:spAutoFit/>
          </a:bodyPr>
          <a:lstStyle/>
          <a:p>
            <a:pPr algn="ctr" defTabSz="342900" eaLnBrk="1" fontAlgn="auto" hangingPunct="1">
              <a:lnSpc>
                <a:spcPct val="107000"/>
              </a:lnSpc>
              <a:spcBef>
                <a:spcPts val="0"/>
              </a:spcBef>
              <a:spcAft>
                <a:spcPts val="0"/>
              </a:spcAft>
            </a:pPr>
            <a:r>
              <a:rPr lang="en-US" b="1" dirty="0">
                <a:solidFill>
                  <a:prstClr val="black"/>
                </a:solidFill>
                <a:cs typeface="Arial" panose="020B0604020202020204" pitchFamily="34" charset="0"/>
              </a:rPr>
              <a:t>Clicking the hamburger </a:t>
            </a:r>
          </a:p>
          <a:p>
            <a:pPr algn="ctr" defTabSz="342900" eaLnBrk="1" fontAlgn="auto" hangingPunct="1">
              <a:lnSpc>
                <a:spcPct val="107000"/>
              </a:lnSpc>
              <a:spcBef>
                <a:spcPts val="0"/>
              </a:spcBef>
              <a:spcAft>
                <a:spcPts val="0"/>
              </a:spcAft>
            </a:pPr>
            <a:r>
              <a:rPr lang="en-US" b="1" dirty="0">
                <a:solidFill>
                  <a:prstClr val="black"/>
                </a:solidFill>
                <a:cs typeface="Arial" panose="020B0604020202020204" pitchFamily="34" charset="0"/>
              </a:rPr>
              <a:t>(3 horizontal lines) icon in the top left corner will reveal the toggle option to reuse the tab. </a:t>
            </a:r>
          </a:p>
          <a:p>
            <a:pPr algn="ctr" defTabSz="342900" eaLnBrk="1" fontAlgn="auto" hangingPunct="1">
              <a:lnSpc>
                <a:spcPct val="107000"/>
              </a:lnSpc>
              <a:spcBef>
                <a:spcPts val="0"/>
              </a:spcBef>
              <a:spcAft>
                <a:spcPts val="0"/>
              </a:spcAft>
            </a:pPr>
            <a:endParaRPr lang="en-US" sz="1500" b="1"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496476F9-761A-343B-E758-B72C48104A64}"/>
              </a:ext>
            </a:extLst>
          </p:cNvPr>
          <p:cNvPicPr>
            <a:picLocks noChangeAspect="1"/>
          </p:cNvPicPr>
          <p:nvPr/>
        </p:nvPicPr>
        <p:blipFill>
          <a:blip r:embed="rId5"/>
          <a:stretch>
            <a:fillRect/>
          </a:stretch>
        </p:blipFill>
        <p:spPr>
          <a:xfrm>
            <a:off x="2868943" y="2703336"/>
            <a:ext cx="5093957" cy="3096410"/>
          </a:xfrm>
          <a:prstGeom prst="rect">
            <a:avLst/>
          </a:prstGeom>
        </p:spPr>
      </p:pic>
      <p:pic>
        <p:nvPicPr>
          <p:cNvPr id="10" name="Picture 9">
            <a:extLst>
              <a:ext uri="{FF2B5EF4-FFF2-40B4-BE49-F238E27FC236}">
                <a16:creationId xmlns:a16="http://schemas.microsoft.com/office/drawing/2014/main" id="{06339359-5AD2-B964-BB31-C91CAC8BCDE1}"/>
              </a:ext>
            </a:extLst>
          </p:cNvPr>
          <p:cNvPicPr>
            <a:picLocks noChangeAspect="1"/>
          </p:cNvPicPr>
          <p:nvPr/>
        </p:nvPicPr>
        <p:blipFill>
          <a:blip r:embed="rId6"/>
          <a:stretch>
            <a:fillRect/>
          </a:stretch>
        </p:blipFill>
        <p:spPr>
          <a:xfrm>
            <a:off x="2145017" y="3649016"/>
            <a:ext cx="297206" cy="257198"/>
          </a:xfrm>
          <a:prstGeom prst="rect">
            <a:avLst/>
          </a:prstGeom>
        </p:spPr>
      </p:pic>
    </p:spTree>
    <p:extLst>
      <p:ext uri="{BB962C8B-B14F-4D97-AF65-F5344CB8AC3E}">
        <p14:creationId xmlns:p14="http://schemas.microsoft.com/office/powerpoint/2010/main" val="3690157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EDDAF8"/>
            </a:gs>
            <a:gs pos="59000">
              <a:srgbClr val="FAE5D7"/>
            </a:gs>
          </a:gsLst>
          <a:lin ang="6120000" scaled="1"/>
        </a:gradFill>
        <a:effectLst/>
      </p:bgPr>
    </p:bg>
    <p:spTree>
      <p:nvGrpSpPr>
        <p:cNvPr id="1" name="">
          <a:extLst>
            <a:ext uri="{FF2B5EF4-FFF2-40B4-BE49-F238E27FC236}">
              <a16:creationId xmlns:a16="http://schemas.microsoft.com/office/drawing/2014/main" id="{CF403AAB-1747-F4D3-940A-6DEADC7097CC}"/>
            </a:ext>
          </a:extLst>
        </p:cNvPr>
        <p:cNvGrpSpPr/>
        <p:nvPr/>
      </p:nvGrpSpPr>
      <p:grpSpPr>
        <a:xfrm>
          <a:off x="0" y="0"/>
          <a:ext cx="0" cy="0"/>
          <a:chOff x="0" y="0"/>
          <a:chExt cx="0" cy="0"/>
        </a:xfrm>
      </p:grpSpPr>
      <p:cxnSp>
        <p:nvCxnSpPr>
          <p:cNvPr id="67" name="Straight Connector 66">
            <a:extLst>
              <a:ext uri="{FF2B5EF4-FFF2-40B4-BE49-F238E27FC236}">
                <a16:creationId xmlns:a16="http://schemas.microsoft.com/office/drawing/2014/main" id="{C9E04345-1043-4D96-ABE6-00F6ACF696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863600"/>
            <a:ext cx="2857500" cy="28575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D7EE1466-9BC6-4EB8-9018-C6B91A8C8B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8" y="925909"/>
            <a:ext cx="4560491" cy="456049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C1E67979-53DE-4CF0-9CA5-9AF63F6738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9" y="1028700"/>
            <a:ext cx="3714750" cy="371475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9F843DF4-BA4F-4BAE-B081-09118B7CE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8" y="881459"/>
            <a:ext cx="3639742" cy="363974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27259AD-7457-460C-8758-B05705CFD0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70" y="1314451"/>
            <a:ext cx="3257549" cy="325754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72" name="Rectangle 71">
            <a:extLst>
              <a:ext uri="{FF2B5EF4-FFF2-40B4-BE49-F238E27FC236}">
                <a16:creationId xmlns:a16="http://schemas.microsoft.com/office/drawing/2014/main" id="{0CCCA343-339D-4A62-86E5-990F0DBBB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entury Gothic" panose="020B0502020202020204"/>
            </a:endParaRPr>
          </a:p>
        </p:txBody>
      </p:sp>
      <p:sp>
        <p:nvSpPr>
          <p:cNvPr id="8" name="TextBox 7">
            <a:extLst>
              <a:ext uri="{FF2B5EF4-FFF2-40B4-BE49-F238E27FC236}">
                <a16:creationId xmlns:a16="http://schemas.microsoft.com/office/drawing/2014/main" id="{D020ECDE-D206-FA83-ADA4-364AA03C9AA9}"/>
              </a:ext>
            </a:extLst>
          </p:cNvPr>
          <p:cNvSpPr txBox="1"/>
          <p:nvPr/>
        </p:nvSpPr>
        <p:spPr>
          <a:xfrm>
            <a:off x="3784169" y="1781681"/>
            <a:ext cx="4919894" cy="2271737"/>
          </a:xfrm>
          <a:prstGeom prst="rect">
            <a:avLst/>
          </a:prstGeom>
        </p:spPr>
        <p:txBody>
          <a:bodyPr vert="horz" lIns="68580" tIns="34290" rIns="68580" bIns="34290" rtlCol="0" anchor="b">
            <a:normAutofit/>
          </a:bodyPr>
          <a:lstStyle/>
          <a:p>
            <a:pPr algn="ctr" defTabSz="342900" eaLnBrk="1" fontAlgn="auto" hangingPunct="1">
              <a:spcAft>
                <a:spcPts val="450"/>
              </a:spcAft>
            </a:pPr>
            <a:r>
              <a:rPr lang="en-US" sz="3600" b="1" cap="all" dirty="0">
                <a:ln w="3175" cmpd="sng">
                  <a:noFill/>
                </a:ln>
                <a:solidFill>
                  <a:prstClr val="black"/>
                </a:solidFill>
                <a:latin typeface="Century Gothic" panose="020B0502020202020204"/>
              </a:rPr>
              <a:t>2027 </a:t>
            </a:r>
          </a:p>
          <a:p>
            <a:pPr algn="ctr" defTabSz="342900" eaLnBrk="1" fontAlgn="auto" hangingPunct="1">
              <a:spcAft>
                <a:spcPts val="450"/>
              </a:spcAft>
            </a:pPr>
            <a:r>
              <a:rPr lang="en-US" sz="3600" b="1" cap="all" dirty="0">
                <a:ln w="3175" cmpd="sng">
                  <a:noFill/>
                </a:ln>
                <a:solidFill>
                  <a:prstClr val="black"/>
                </a:solidFill>
                <a:latin typeface="Century Gothic" panose="020B0502020202020204"/>
              </a:rPr>
              <a:t>PVD SUMMER </a:t>
            </a:r>
          </a:p>
          <a:p>
            <a:pPr algn="ctr" defTabSz="342900" eaLnBrk="1" fontAlgn="auto" hangingPunct="1">
              <a:spcAft>
                <a:spcPts val="450"/>
              </a:spcAft>
            </a:pPr>
            <a:r>
              <a:rPr lang="en-US" sz="3600" b="1" cap="all" dirty="0">
                <a:ln w="3175" cmpd="sng">
                  <a:noFill/>
                </a:ln>
                <a:solidFill>
                  <a:prstClr val="black"/>
                </a:solidFill>
                <a:latin typeface="Century Gothic" panose="020B0502020202020204"/>
              </a:rPr>
              <a:t>ORION UPDATES</a:t>
            </a:r>
          </a:p>
        </p:txBody>
      </p:sp>
      <p:pic>
        <p:nvPicPr>
          <p:cNvPr id="2" name="Picture 1">
            <a:extLst>
              <a:ext uri="{FF2B5EF4-FFF2-40B4-BE49-F238E27FC236}">
                <a16:creationId xmlns:a16="http://schemas.microsoft.com/office/drawing/2014/main" id="{050C4D9C-8C51-9637-F093-43AB2115B73B}"/>
              </a:ext>
            </a:extLst>
          </p:cNvPr>
          <p:cNvPicPr>
            <a:picLocks noChangeAspect="1"/>
          </p:cNvPicPr>
          <p:nvPr/>
        </p:nvPicPr>
        <p:blipFill>
          <a:blip r:embed="rId3">
            <a:extLst>
              <a:ext uri="{28A0092B-C50C-407E-A947-70E740481C1C}">
                <a14:useLocalDpi xmlns:a14="http://schemas.microsoft.com/office/drawing/2010/main" val="0"/>
              </a:ext>
            </a:extLst>
          </a:blip>
          <a:srcRect t="1954" b="8693"/>
          <a:stretch>
            <a:fillRect/>
          </a:stretch>
        </p:blipFill>
        <p:spPr>
          <a:xfrm>
            <a:off x="732713" y="1179784"/>
            <a:ext cx="3410859" cy="4498433"/>
          </a:xfrm>
          <a:custGeom>
            <a:avLst/>
            <a:gdLst/>
            <a:ahLst/>
            <a:cxnLst/>
            <a:rect l="l" t="t" r="r" b="b"/>
            <a:pathLst>
              <a:path w="3280141" h="4571999">
                <a:moveTo>
                  <a:pt x="344814" y="0"/>
                </a:moveTo>
                <a:lnTo>
                  <a:pt x="3280141" y="0"/>
                </a:lnTo>
                <a:lnTo>
                  <a:pt x="3280141" y="4172808"/>
                </a:lnTo>
                <a:lnTo>
                  <a:pt x="2880950" y="4571999"/>
                </a:lnTo>
                <a:lnTo>
                  <a:pt x="0" y="4571999"/>
                </a:lnTo>
                <a:lnTo>
                  <a:pt x="0" y="344814"/>
                </a:lnTo>
                <a:close/>
              </a:path>
            </a:pathLst>
          </a:custGeom>
          <a:ln w="15875">
            <a:solidFill>
              <a:schemeClr val="tx1">
                <a:alpha val="40000"/>
              </a:schemeClr>
            </a:solidFill>
          </a:ln>
          <a:effectLst>
            <a:innerShdw blurRad="57150" dist="38100" dir="14460000">
              <a:srgbClr val="000000">
                <a:alpha val="70000"/>
              </a:srgbClr>
            </a:innerShdw>
          </a:effectLst>
        </p:spPr>
      </p:pic>
      <p:grpSp>
        <p:nvGrpSpPr>
          <p:cNvPr id="73" name="Group 72">
            <a:extLst>
              <a:ext uri="{FF2B5EF4-FFF2-40B4-BE49-F238E27FC236}">
                <a16:creationId xmlns:a16="http://schemas.microsoft.com/office/drawing/2014/main" id="{B6D8644B-E14B-493F-BCDC-C5286BE084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7" y="3079750"/>
            <a:ext cx="2236394" cy="2406650"/>
            <a:chOff x="9206969" y="2963333"/>
            <a:chExt cx="2981858" cy="3208867"/>
          </a:xfrm>
        </p:grpSpPr>
        <p:cxnSp>
          <p:nvCxnSpPr>
            <p:cNvPr id="50" name="Straight Connector 49">
              <a:extLst>
                <a:ext uri="{FF2B5EF4-FFF2-40B4-BE49-F238E27FC236}">
                  <a16:creationId xmlns:a16="http://schemas.microsoft.com/office/drawing/2014/main" id="{74FC9F7F-0900-4DD9-BE8D-B70CE5616A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BAD8329-EA77-494A-965A-71A346B3FA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26470998-8409-4B3E-A0B6-EAFC9D1404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1FEDAEA-B0E5-4372-95B8-3F8770F5FA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C547B72C-FDB4-4B56-8DE2-E81FF7414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4201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34000">
              <a:srgbClr val="FAE5D7"/>
            </a:gs>
            <a:gs pos="0">
              <a:srgbClr val="EDDAF8"/>
            </a:gs>
          </a:gsLst>
          <a:lin ang="6120000" scaled="1"/>
        </a:gra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654122-27DB-6803-A91C-18E596A71152}"/>
              </a:ext>
            </a:extLst>
          </p:cNvPr>
          <p:cNvSpPr txBox="1"/>
          <p:nvPr/>
        </p:nvSpPr>
        <p:spPr>
          <a:xfrm>
            <a:off x="1147969" y="1526688"/>
            <a:ext cx="7193446" cy="461665"/>
          </a:xfrm>
          <a:prstGeom prst="rect">
            <a:avLst/>
          </a:prstGeom>
          <a:noFill/>
        </p:spPr>
        <p:txBody>
          <a:bodyPr wrap="square">
            <a:spAutoFit/>
          </a:bodyPr>
          <a:lstStyle/>
          <a:p>
            <a:pPr defTabSz="342900" eaLnBrk="1" fontAlgn="auto" hangingPunct="1">
              <a:spcBef>
                <a:spcPts val="0"/>
              </a:spcBef>
              <a:spcAft>
                <a:spcPts val="0"/>
              </a:spcAft>
            </a:pPr>
            <a:r>
              <a:rPr lang="en-US" sz="2400" b="1" dirty="0">
                <a:solidFill>
                  <a:prstClr val="black"/>
                </a:solidFill>
                <a:cs typeface="Arial" panose="020B0604020202020204" pitchFamily="34" charset="0"/>
              </a:rPr>
              <a:t>Add a new Status code:   PB – Pending BOTA</a:t>
            </a:r>
          </a:p>
        </p:txBody>
      </p:sp>
      <p:sp>
        <p:nvSpPr>
          <p:cNvPr id="3" name="TextBox 2">
            <a:extLst>
              <a:ext uri="{FF2B5EF4-FFF2-40B4-BE49-F238E27FC236}">
                <a16:creationId xmlns:a16="http://schemas.microsoft.com/office/drawing/2014/main" id="{47454446-C3C6-6C0F-ACE3-0086F86E971D}"/>
              </a:ext>
            </a:extLst>
          </p:cNvPr>
          <p:cNvSpPr txBox="1"/>
          <p:nvPr/>
        </p:nvSpPr>
        <p:spPr>
          <a:xfrm>
            <a:off x="2268573" y="932107"/>
            <a:ext cx="4750972" cy="507831"/>
          </a:xfrm>
          <a:prstGeom prst="rect">
            <a:avLst/>
          </a:prstGeom>
          <a:noFill/>
        </p:spPr>
        <p:txBody>
          <a:bodyPr wrap="square">
            <a:spAutoFit/>
          </a:bodyPr>
          <a:lstStyle/>
          <a:p>
            <a:pPr defTabSz="342900" eaLnBrk="1" fontAlgn="auto" hangingPunct="1">
              <a:spcBef>
                <a:spcPts val="0"/>
              </a:spcBef>
              <a:spcAft>
                <a:spcPts val="0"/>
              </a:spcAft>
            </a:pPr>
            <a:r>
              <a:rPr lang="en-US" sz="2700" b="1" dirty="0">
                <a:solidFill>
                  <a:prstClr val="black"/>
                </a:solidFill>
                <a:latin typeface="Century Gothic" panose="020B0502020202020204"/>
              </a:rPr>
              <a:t>EXEMPTION STATUS CODE</a:t>
            </a:r>
          </a:p>
        </p:txBody>
      </p:sp>
      <p:pic>
        <p:nvPicPr>
          <p:cNvPr id="5" name="Picture 4">
            <a:extLst>
              <a:ext uri="{FF2B5EF4-FFF2-40B4-BE49-F238E27FC236}">
                <a16:creationId xmlns:a16="http://schemas.microsoft.com/office/drawing/2014/main" id="{B8876B9D-4D77-44A8-096B-700A94736434}"/>
              </a:ext>
            </a:extLst>
          </p:cNvPr>
          <p:cNvPicPr>
            <a:picLocks noChangeAspect="1"/>
          </p:cNvPicPr>
          <p:nvPr/>
        </p:nvPicPr>
        <p:blipFill>
          <a:blip r:embed="rId3"/>
          <a:stretch>
            <a:fillRect/>
          </a:stretch>
        </p:blipFill>
        <p:spPr>
          <a:xfrm>
            <a:off x="558318" y="2143984"/>
            <a:ext cx="8027365" cy="3505400"/>
          </a:xfrm>
          <a:prstGeom prst="rect">
            <a:avLst/>
          </a:prstGeom>
        </p:spPr>
      </p:pic>
    </p:spTree>
    <p:extLst>
      <p:ext uri="{BB962C8B-B14F-4D97-AF65-F5344CB8AC3E}">
        <p14:creationId xmlns:p14="http://schemas.microsoft.com/office/powerpoint/2010/main" val="4213623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34000">
              <a:srgbClr val="FAE5D7"/>
            </a:gs>
            <a:gs pos="5000">
              <a:srgbClr val="EDDAF8"/>
            </a:gs>
          </a:gsLst>
          <a:lin ang="18900000" scaled="1"/>
          <a:tileRect/>
        </a:gra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F855E82-4264-4D4D-BFEA-0BF1EF7F3DA6}"/>
              </a:ext>
            </a:extLst>
          </p:cNvPr>
          <p:cNvSpPr>
            <a:spLocks noGrp="1"/>
          </p:cNvSpPr>
          <p:nvPr>
            <p:ph sz="half" idx="2"/>
          </p:nvPr>
        </p:nvSpPr>
        <p:spPr>
          <a:xfrm>
            <a:off x="652878" y="1022856"/>
            <a:ext cx="7794523" cy="575024"/>
          </a:xfrm>
        </p:spPr>
        <p:txBody>
          <a:bodyPr>
            <a:noAutofit/>
          </a:bodyPr>
          <a:lstStyle/>
          <a:p>
            <a:pPr marL="0" indent="0" algn="ctr">
              <a:spcBef>
                <a:spcPts val="0"/>
              </a:spcBef>
              <a:spcAft>
                <a:spcPts val="0"/>
              </a:spcAft>
              <a:buNone/>
            </a:pPr>
            <a:r>
              <a:rPr lang="en-US" sz="2700" b="1" dirty="0">
                <a:solidFill>
                  <a:schemeClr val="bg1"/>
                </a:solidFill>
                <a:latin typeface="Arial" panose="020B0604020202020204" pitchFamily="34" charset="0"/>
              </a:rPr>
              <a:t>INCOME CALCULATION CHANGE</a:t>
            </a:r>
            <a:endParaRPr lang="en-US" sz="2700" dirty="0"/>
          </a:p>
        </p:txBody>
      </p:sp>
      <p:pic>
        <p:nvPicPr>
          <p:cNvPr id="4" name="Picture 3">
            <a:extLst>
              <a:ext uri="{FF2B5EF4-FFF2-40B4-BE49-F238E27FC236}">
                <a16:creationId xmlns:a16="http://schemas.microsoft.com/office/drawing/2014/main" id="{34FE98B6-4495-B75B-7D0E-63C4A4970E85}"/>
              </a:ext>
            </a:extLst>
          </p:cNvPr>
          <p:cNvPicPr>
            <a:picLocks noChangeAspect="1"/>
          </p:cNvPicPr>
          <p:nvPr/>
        </p:nvPicPr>
        <p:blipFill>
          <a:blip r:embed="rId3"/>
          <a:stretch>
            <a:fillRect/>
          </a:stretch>
        </p:blipFill>
        <p:spPr>
          <a:xfrm>
            <a:off x="160386" y="3564097"/>
            <a:ext cx="8779506" cy="2124721"/>
          </a:xfrm>
          <a:prstGeom prst="rect">
            <a:avLst/>
          </a:prstGeom>
        </p:spPr>
      </p:pic>
      <p:sp>
        <p:nvSpPr>
          <p:cNvPr id="5" name="Content Placeholder 5">
            <a:extLst>
              <a:ext uri="{FF2B5EF4-FFF2-40B4-BE49-F238E27FC236}">
                <a16:creationId xmlns:a16="http://schemas.microsoft.com/office/drawing/2014/main" id="{B20D68D0-8981-32CB-F398-2A8A353E2D64}"/>
              </a:ext>
            </a:extLst>
          </p:cNvPr>
          <p:cNvSpPr txBox="1">
            <a:spLocks/>
          </p:cNvSpPr>
          <p:nvPr/>
        </p:nvSpPr>
        <p:spPr>
          <a:xfrm>
            <a:off x="105411" y="1681249"/>
            <a:ext cx="8779506" cy="1123997"/>
          </a:xfrm>
          <a:prstGeom prst="rect">
            <a:avLst/>
          </a:prstGeom>
        </p:spPr>
        <p:txBody>
          <a:bodyPr vert="horz" lIns="68580" tIns="34290" rIns="68580" bIns="3429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0" indent="0" algn="ctr" defTabSz="342900" fontAlgn="auto">
              <a:spcBef>
                <a:spcPts val="0"/>
              </a:spcBef>
              <a:spcAft>
                <a:spcPts val="0"/>
              </a:spcAft>
              <a:buClr>
                <a:prstClr val="white"/>
              </a:buClr>
              <a:buNone/>
            </a:pPr>
            <a:r>
              <a:rPr lang="en-US" sz="2400" b="1" dirty="0">
                <a:solidFill>
                  <a:prstClr val="black"/>
                </a:solidFill>
                <a:latin typeface="Arial" panose="020B0604020202020204" pitchFamily="34" charset="0"/>
              </a:rPr>
              <a:t>Modify the Income Calculation statements to adjust for the Income Multiplier </a:t>
            </a:r>
            <a:r>
              <a:rPr lang="en-US" sz="2400" b="1" dirty="0" err="1">
                <a:solidFill>
                  <a:prstClr val="black"/>
                </a:solidFill>
                <a:latin typeface="Arial" panose="020B0604020202020204" pitchFamily="34" charset="0"/>
              </a:rPr>
              <a:t>Ovr</a:t>
            </a:r>
            <a:r>
              <a:rPr lang="en-US" sz="2400" b="1" dirty="0">
                <a:solidFill>
                  <a:prstClr val="black"/>
                </a:solidFill>
                <a:latin typeface="Arial" panose="020B0604020202020204" pitchFamily="34" charset="0"/>
              </a:rPr>
              <a:t> BEFORE parking is added.</a:t>
            </a:r>
            <a:endParaRPr lang="en-US" sz="2400" dirty="0">
              <a:solidFill>
                <a:srgbClr val="D06F1E">
                  <a:lumMod val="50000"/>
                </a:srgbClr>
              </a:solidFill>
              <a:latin typeface="Century Gothic" panose="020B0502020202020204"/>
            </a:endParaRPr>
          </a:p>
        </p:txBody>
      </p:sp>
      <p:pic>
        <p:nvPicPr>
          <p:cNvPr id="10" name="Picture 9">
            <a:extLst>
              <a:ext uri="{FF2B5EF4-FFF2-40B4-BE49-F238E27FC236}">
                <a16:creationId xmlns:a16="http://schemas.microsoft.com/office/drawing/2014/main" id="{FE91492D-056D-693A-02F2-1A1C011A09BF}"/>
              </a:ext>
            </a:extLst>
          </p:cNvPr>
          <p:cNvPicPr>
            <a:picLocks noChangeAspect="1"/>
          </p:cNvPicPr>
          <p:nvPr/>
        </p:nvPicPr>
        <p:blipFill>
          <a:blip r:embed="rId4"/>
          <a:stretch>
            <a:fillRect/>
          </a:stretch>
        </p:blipFill>
        <p:spPr>
          <a:xfrm>
            <a:off x="1936800" y="2662777"/>
            <a:ext cx="2193550" cy="631127"/>
          </a:xfrm>
          <a:prstGeom prst="rect">
            <a:avLst/>
          </a:prstGeom>
        </p:spPr>
      </p:pic>
      <p:pic>
        <p:nvPicPr>
          <p:cNvPr id="12" name="Picture 11">
            <a:extLst>
              <a:ext uri="{FF2B5EF4-FFF2-40B4-BE49-F238E27FC236}">
                <a16:creationId xmlns:a16="http://schemas.microsoft.com/office/drawing/2014/main" id="{392C0C59-6B81-41FE-7466-7C6AB0180C8B}"/>
              </a:ext>
            </a:extLst>
          </p:cNvPr>
          <p:cNvPicPr>
            <a:picLocks noChangeAspect="1"/>
          </p:cNvPicPr>
          <p:nvPr/>
        </p:nvPicPr>
        <p:blipFill>
          <a:blip r:embed="rId5"/>
          <a:stretch>
            <a:fillRect/>
          </a:stretch>
        </p:blipFill>
        <p:spPr>
          <a:xfrm>
            <a:off x="5115468" y="2662779"/>
            <a:ext cx="2091732" cy="631126"/>
          </a:xfrm>
          <a:prstGeom prst="rect">
            <a:avLst/>
          </a:prstGeom>
        </p:spPr>
      </p:pic>
    </p:spTree>
    <p:extLst>
      <p:ext uri="{BB962C8B-B14F-4D97-AF65-F5344CB8AC3E}">
        <p14:creationId xmlns:p14="http://schemas.microsoft.com/office/powerpoint/2010/main" val="2093526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34000">
              <a:srgbClr val="FAE5D7"/>
            </a:gs>
            <a:gs pos="5000">
              <a:srgbClr val="EDDAF8"/>
            </a:gs>
          </a:gsLst>
          <a:lin ang="18900000" scaled="1"/>
          <a:tileRect/>
        </a:gradFill>
        <a:effectLst/>
      </p:bgPr>
    </p:bg>
    <p:spTree>
      <p:nvGrpSpPr>
        <p:cNvPr id="1" name="">
          <a:extLst>
            <a:ext uri="{FF2B5EF4-FFF2-40B4-BE49-F238E27FC236}">
              <a16:creationId xmlns:a16="http://schemas.microsoft.com/office/drawing/2014/main" id="{13456052-9BB6-3643-550A-F9C8234DB23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F89FFB-5B2A-FC1F-4E63-E53B441A9EEB}"/>
              </a:ext>
            </a:extLst>
          </p:cNvPr>
          <p:cNvSpPr>
            <a:spLocks noGrp="1"/>
          </p:cNvSpPr>
          <p:nvPr>
            <p:ph sz="half" idx="2"/>
          </p:nvPr>
        </p:nvSpPr>
        <p:spPr>
          <a:xfrm>
            <a:off x="813745" y="1067443"/>
            <a:ext cx="7794523" cy="575024"/>
          </a:xfrm>
        </p:spPr>
        <p:txBody>
          <a:bodyPr>
            <a:noAutofit/>
          </a:bodyPr>
          <a:lstStyle/>
          <a:p>
            <a:pPr marL="0" indent="0" algn="ctr">
              <a:spcBef>
                <a:spcPts val="0"/>
              </a:spcBef>
              <a:spcAft>
                <a:spcPts val="0"/>
              </a:spcAft>
              <a:buNone/>
            </a:pPr>
            <a:r>
              <a:rPr lang="en-US" sz="2700" b="1" dirty="0">
                <a:solidFill>
                  <a:schemeClr val="bg1"/>
                </a:solidFill>
                <a:latin typeface="Arial" panose="020B0604020202020204" pitchFamily="34" charset="0"/>
              </a:rPr>
              <a:t>INCOME CALCULATION CHANGE</a:t>
            </a:r>
            <a:endParaRPr lang="en-US" sz="2700" dirty="0"/>
          </a:p>
        </p:txBody>
      </p:sp>
      <p:sp>
        <p:nvSpPr>
          <p:cNvPr id="5" name="Content Placeholder 5">
            <a:extLst>
              <a:ext uri="{FF2B5EF4-FFF2-40B4-BE49-F238E27FC236}">
                <a16:creationId xmlns:a16="http://schemas.microsoft.com/office/drawing/2014/main" id="{0F98162A-2FE5-3189-D039-5799F98B9E8A}"/>
              </a:ext>
            </a:extLst>
          </p:cNvPr>
          <p:cNvSpPr txBox="1">
            <a:spLocks/>
          </p:cNvSpPr>
          <p:nvPr/>
        </p:nvSpPr>
        <p:spPr>
          <a:xfrm>
            <a:off x="160386" y="1783560"/>
            <a:ext cx="8779506" cy="462224"/>
          </a:xfrm>
          <a:prstGeom prst="rect">
            <a:avLst/>
          </a:prstGeom>
        </p:spPr>
        <p:txBody>
          <a:bodyPr vert="horz" lIns="68580" tIns="34290" rIns="68580" bIns="3429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0" indent="0" algn="ctr" defTabSz="342900" fontAlgn="auto">
              <a:spcBef>
                <a:spcPts val="0"/>
              </a:spcBef>
              <a:spcAft>
                <a:spcPts val="0"/>
              </a:spcAft>
              <a:buClr>
                <a:prstClr val="white"/>
              </a:buClr>
              <a:buNone/>
            </a:pPr>
            <a:r>
              <a:rPr lang="en-US" sz="2400" b="1" dirty="0">
                <a:solidFill>
                  <a:prstClr val="black"/>
                </a:solidFill>
                <a:latin typeface="Arial" panose="020B0604020202020204" pitchFamily="34" charset="0"/>
                <a:cs typeface="Arial" panose="020B0604020202020204" pitchFamily="34" charset="0"/>
              </a:rPr>
              <a:t>New Income Method: Direct Capitalization-Adj ETR</a:t>
            </a:r>
            <a:endParaRPr lang="en-US" sz="2400" dirty="0">
              <a:solidFill>
                <a:prstClr val="black"/>
              </a:solidFill>
              <a:latin typeface="Arial" panose="020B0604020202020204" pitchFamily="34" charset="0"/>
              <a:cs typeface="Arial" panose="020B0604020202020204" pitchFamily="34" charset="0"/>
            </a:endParaRPr>
          </a:p>
        </p:txBody>
      </p:sp>
      <p:sp>
        <p:nvSpPr>
          <p:cNvPr id="19" name="Content Placeholder 5">
            <a:extLst>
              <a:ext uri="{FF2B5EF4-FFF2-40B4-BE49-F238E27FC236}">
                <a16:creationId xmlns:a16="http://schemas.microsoft.com/office/drawing/2014/main" id="{C13EC7D9-BD42-5625-5D08-C2EDBA932BB3}"/>
              </a:ext>
            </a:extLst>
          </p:cNvPr>
          <p:cNvSpPr txBox="1">
            <a:spLocks/>
          </p:cNvSpPr>
          <p:nvPr/>
        </p:nvSpPr>
        <p:spPr>
          <a:xfrm>
            <a:off x="637002" y="2332438"/>
            <a:ext cx="8148008" cy="848798"/>
          </a:xfrm>
          <a:prstGeom prst="rect">
            <a:avLst/>
          </a:prstGeom>
        </p:spPr>
        <p:txBody>
          <a:bodyPr vert="horz" lIns="68580" tIns="34290" rIns="68580" bIns="3429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pPr marL="0" indent="0" defTabSz="342900" fontAlgn="auto">
              <a:spcBef>
                <a:spcPts val="0"/>
              </a:spcBef>
              <a:spcAft>
                <a:spcPts val="0"/>
              </a:spcAft>
              <a:buClr>
                <a:prstClr val="white"/>
              </a:buClr>
              <a:buNone/>
            </a:pPr>
            <a:r>
              <a:rPr lang="en-US" sz="2400" b="1" dirty="0">
                <a:solidFill>
                  <a:prstClr val="black"/>
                </a:solidFill>
                <a:latin typeface="Arial" panose="020B0604020202020204" pitchFamily="34" charset="0"/>
              </a:rPr>
              <a:t>Modify calculation statements to include </a:t>
            </a:r>
          </a:p>
          <a:p>
            <a:pPr marL="0" indent="0" algn="ctr" defTabSz="342900" fontAlgn="auto">
              <a:spcBef>
                <a:spcPts val="0"/>
              </a:spcBef>
              <a:spcAft>
                <a:spcPts val="0"/>
              </a:spcAft>
              <a:buClr>
                <a:prstClr val="white"/>
              </a:buClr>
              <a:buNone/>
            </a:pPr>
            <a:r>
              <a:rPr lang="en-US" sz="2400" b="1" dirty="0" err="1">
                <a:solidFill>
                  <a:prstClr val="black"/>
                </a:solidFill>
                <a:latin typeface="Arial" panose="020B0604020202020204" pitchFamily="34" charset="0"/>
              </a:rPr>
              <a:t>EffTaxRate_Adj</a:t>
            </a:r>
            <a:r>
              <a:rPr lang="en-US" sz="2400" b="1" dirty="0">
                <a:solidFill>
                  <a:prstClr val="black"/>
                </a:solidFill>
                <a:latin typeface="Arial" panose="020B0604020202020204" pitchFamily="34" charset="0"/>
              </a:rPr>
              <a:t> = </a:t>
            </a:r>
            <a:r>
              <a:rPr lang="en-US" sz="2400" b="1" dirty="0" err="1">
                <a:solidFill>
                  <a:prstClr val="black"/>
                </a:solidFill>
                <a:latin typeface="Arial" panose="020B0604020202020204" pitchFamily="34" charset="0"/>
              </a:rPr>
              <a:t>efftaxrate</a:t>
            </a:r>
            <a:r>
              <a:rPr lang="en-US" sz="2400" b="1" dirty="0">
                <a:solidFill>
                  <a:prstClr val="black"/>
                </a:solidFill>
                <a:latin typeface="Arial" panose="020B0604020202020204" pitchFamily="34" charset="0"/>
              </a:rPr>
              <a:t> * (vacancy/</a:t>
            </a:r>
            <a:r>
              <a:rPr lang="en-US" sz="2400" b="1" dirty="0" err="1">
                <a:solidFill>
                  <a:prstClr val="black"/>
                </a:solidFill>
                <a:latin typeface="Arial" panose="020B0604020202020204" pitchFamily="34" charset="0"/>
              </a:rPr>
              <a:t>potgrsincome</a:t>
            </a:r>
            <a:r>
              <a:rPr lang="en-US" sz="2400" b="1" dirty="0">
                <a:solidFill>
                  <a:prstClr val="black"/>
                </a:solidFill>
                <a:latin typeface="Arial" panose="020B0604020202020204" pitchFamily="34" charset="0"/>
              </a:rPr>
              <a:t>) </a:t>
            </a:r>
            <a:endParaRPr lang="en-US" sz="2400" dirty="0">
              <a:solidFill>
                <a:srgbClr val="D06F1E">
                  <a:lumMod val="50000"/>
                </a:srgbClr>
              </a:solidFill>
              <a:latin typeface="Century Gothic" panose="020B0502020202020204"/>
            </a:endParaRPr>
          </a:p>
        </p:txBody>
      </p:sp>
      <p:pic>
        <p:nvPicPr>
          <p:cNvPr id="2" name="Picture 1">
            <a:extLst>
              <a:ext uri="{FF2B5EF4-FFF2-40B4-BE49-F238E27FC236}">
                <a16:creationId xmlns:a16="http://schemas.microsoft.com/office/drawing/2014/main" id="{49869FDD-E442-60F6-CDBD-EFDD6254B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498" y="4069318"/>
            <a:ext cx="6213537" cy="1825364"/>
          </a:xfrm>
          <a:prstGeom prst="rect">
            <a:avLst/>
          </a:prstGeom>
        </p:spPr>
      </p:pic>
      <p:pic>
        <p:nvPicPr>
          <p:cNvPr id="3" name="Picture 2">
            <a:extLst>
              <a:ext uri="{FF2B5EF4-FFF2-40B4-BE49-F238E27FC236}">
                <a16:creationId xmlns:a16="http://schemas.microsoft.com/office/drawing/2014/main" id="{AE275069-F934-7FCE-AE9D-7CCBBD97C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162" y="3332084"/>
            <a:ext cx="3278505" cy="1583997"/>
          </a:xfrm>
          <a:prstGeom prst="rect">
            <a:avLst/>
          </a:prstGeom>
        </p:spPr>
      </p:pic>
    </p:spTree>
    <p:extLst>
      <p:ext uri="{BB962C8B-B14F-4D97-AF65-F5344CB8AC3E}">
        <p14:creationId xmlns:p14="http://schemas.microsoft.com/office/powerpoint/2010/main" val="25833765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37000">
              <a:srgbClr val="FAE5D7"/>
            </a:gs>
            <a:gs pos="0">
              <a:srgbClr val="EDDAF8"/>
            </a:gs>
          </a:gsLst>
          <a:lin ang="6120000" scaled="1"/>
        </a:gra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F855E82-4264-4D4D-BFEA-0BF1EF7F3DA6}"/>
              </a:ext>
            </a:extLst>
          </p:cNvPr>
          <p:cNvSpPr>
            <a:spLocks noGrp="1"/>
          </p:cNvSpPr>
          <p:nvPr>
            <p:ph sz="half" idx="2"/>
          </p:nvPr>
        </p:nvSpPr>
        <p:spPr>
          <a:xfrm>
            <a:off x="679140" y="920990"/>
            <a:ext cx="7904763" cy="683342"/>
          </a:xfrm>
        </p:spPr>
        <p:txBody>
          <a:bodyPr>
            <a:normAutofit/>
          </a:bodyPr>
          <a:lstStyle/>
          <a:p>
            <a:pPr marL="0" indent="0" algn="ctr">
              <a:spcBef>
                <a:spcPts val="0"/>
              </a:spcBef>
              <a:spcAft>
                <a:spcPts val="0"/>
              </a:spcAft>
              <a:buNone/>
            </a:pPr>
            <a:r>
              <a:rPr lang="en-US" sz="2700" b="1" dirty="0">
                <a:solidFill>
                  <a:schemeClr val="bg1"/>
                </a:solidFill>
                <a:latin typeface="Arial" panose="020B0604020202020204" pitchFamily="34" charset="0"/>
              </a:rPr>
              <a:t>INCOME CALCULATION CHANGE</a:t>
            </a:r>
            <a:endParaRPr lang="en-US" sz="2700" dirty="0"/>
          </a:p>
        </p:txBody>
      </p:sp>
      <p:sp>
        <p:nvSpPr>
          <p:cNvPr id="4" name="TextBox 3">
            <a:extLst>
              <a:ext uri="{FF2B5EF4-FFF2-40B4-BE49-F238E27FC236}">
                <a16:creationId xmlns:a16="http://schemas.microsoft.com/office/drawing/2014/main" id="{BED5ED8F-386E-3A7C-9D09-89CCB433F6B5}"/>
              </a:ext>
            </a:extLst>
          </p:cNvPr>
          <p:cNvSpPr txBox="1"/>
          <p:nvPr/>
        </p:nvSpPr>
        <p:spPr>
          <a:xfrm>
            <a:off x="1457962" y="1422518"/>
            <a:ext cx="6347119" cy="461665"/>
          </a:xfrm>
          <a:prstGeom prst="rect">
            <a:avLst/>
          </a:prstGeom>
          <a:noFill/>
        </p:spPr>
        <p:txBody>
          <a:bodyPr wrap="square">
            <a:spAutoFit/>
          </a:bodyPr>
          <a:lstStyle/>
          <a:p>
            <a:pPr defTabSz="342900" eaLnBrk="1" fontAlgn="auto" hangingPunct="1">
              <a:spcBef>
                <a:spcPts val="0"/>
              </a:spcBef>
              <a:spcAft>
                <a:spcPts val="0"/>
              </a:spcAft>
            </a:pPr>
            <a:r>
              <a:rPr lang="en-US" sz="2400" b="1" dirty="0">
                <a:solidFill>
                  <a:prstClr val="black"/>
                </a:solidFill>
                <a:latin typeface="Century Gothic" panose="020B0502020202020204"/>
              </a:rPr>
              <a:t>Add Bed 5 Unit Type for Apartment model</a:t>
            </a:r>
          </a:p>
        </p:txBody>
      </p:sp>
      <p:pic>
        <p:nvPicPr>
          <p:cNvPr id="3" name="Picture 2" descr="Graphical user interface, application&#10;&#10;AI-generated content may be incorrect.">
            <a:extLst>
              <a:ext uri="{FF2B5EF4-FFF2-40B4-BE49-F238E27FC236}">
                <a16:creationId xmlns:a16="http://schemas.microsoft.com/office/drawing/2014/main" id="{FED3090C-5B15-9502-51E1-62E33316CA1F}"/>
              </a:ext>
            </a:extLst>
          </p:cNvPr>
          <p:cNvPicPr>
            <a:picLocks noChangeAspect="1"/>
          </p:cNvPicPr>
          <p:nvPr/>
        </p:nvPicPr>
        <p:blipFill>
          <a:blip r:embed="rId3"/>
          <a:stretch>
            <a:fillRect/>
          </a:stretch>
        </p:blipFill>
        <p:spPr>
          <a:xfrm>
            <a:off x="278296" y="2018357"/>
            <a:ext cx="5729909" cy="1173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3E6336C-4750-86ED-B532-8FB9EB5E6794}"/>
              </a:ext>
            </a:extLst>
          </p:cNvPr>
          <p:cNvPicPr>
            <a:picLocks noChangeAspect="1"/>
          </p:cNvPicPr>
          <p:nvPr/>
        </p:nvPicPr>
        <p:blipFill>
          <a:blip r:embed="rId4"/>
          <a:stretch>
            <a:fillRect/>
          </a:stretch>
        </p:blipFill>
        <p:spPr>
          <a:xfrm>
            <a:off x="218370" y="3618750"/>
            <a:ext cx="5789544" cy="1804184"/>
          </a:xfrm>
          <a:prstGeom prst="rect">
            <a:avLst/>
          </a:prstGeom>
        </p:spPr>
      </p:pic>
      <p:pic>
        <p:nvPicPr>
          <p:cNvPr id="9" name="Picture 8" descr="Table&#10;&#10;AI-generated content may be incorrect.">
            <a:extLst>
              <a:ext uri="{FF2B5EF4-FFF2-40B4-BE49-F238E27FC236}">
                <a16:creationId xmlns:a16="http://schemas.microsoft.com/office/drawing/2014/main" id="{CA97ED61-6054-47E0-0520-DCDF8F7CD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2891" y="1873648"/>
            <a:ext cx="3205795" cy="3851291"/>
          </a:xfrm>
          <a:prstGeom prst="rect">
            <a:avLst/>
          </a:prstGeom>
        </p:spPr>
      </p:pic>
    </p:spTree>
    <p:extLst>
      <p:ext uri="{BB962C8B-B14F-4D97-AF65-F5344CB8AC3E}">
        <p14:creationId xmlns:p14="http://schemas.microsoft.com/office/powerpoint/2010/main" val="21238365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20000">
              <a:srgbClr val="FAE6D2"/>
            </a:gs>
            <a:gs pos="100000">
              <a:srgbClr val="EDDAF8"/>
            </a:gs>
          </a:gsLst>
          <a:lin ang="6120000" scaled="1"/>
        </a:gradFill>
        <a:effectLst/>
      </p:bgPr>
    </p:bg>
    <p:spTree>
      <p:nvGrpSpPr>
        <p:cNvPr id="1" name="">
          <a:extLst>
            <a:ext uri="{FF2B5EF4-FFF2-40B4-BE49-F238E27FC236}">
              <a16:creationId xmlns:a16="http://schemas.microsoft.com/office/drawing/2014/main" id="{14BED0CF-0EC7-D6AF-D207-576FE28E076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323AC07-E48D-5019-E0C4-BDEF33F2C09E}"/>
              </a:ext>
            </a:extLst>
          </p:cNvPr>
          <p:cNvSpPr txBox="1"/>
          <p:nvPr/>
        </p:nvSpPr>
        <p:spPr>
          <a:xfrm>
            <a:off x="287098" y="1636775"/>
            <a:ext cx="8454881" cy="738664"/>
          </a:xfrm>
          <a:prstGeom prst="rect">
            <a:avLst/>
          </a:prstGeom>
          <a:noFill/>
        </p:spPr>
        <p:txBody>
          <a:bodyPr wrap="square">
            <a:spAutoFit/>
          </a:bodyPr>
          <a:lstStyle/>
          <a:p>
            <a:pPr algn="ctr" defTabSz="342900" eaLnBrk="1" fontAlgn="auto" hangingPunct="1">
              <a:spcBef>
                <a:spcPts val="0"/>
              </a:spcBef>
              <a:spcAft>
                <a:spcPts val="0"/>
              </a:spcAft>
            </a:pPr>
            <a:r>
              <a:rPr lang="en-US" sz="2100" b="1" dirty="0">
                <a:solidFill>
                  <a:prstClr val="black"/>
                </a:solidFill>
                <a:cs typeface="Arial" panose="020B0604020202020204" pitchFamily="34" charset="0"/>
              </a:rPr>
              <a:t>PVD WILL ADD VARIABLES AND STATEMENTS CONNECTED TO THIS REPORT TO ALL COUNTY SITES THIS SUMMER</a:t>
            </a:r>
          </a:p>
        </p:txBody>
      </p:sp>
      <p:sp>
        <p:nvSpPr>
          <p:cNvPr id="2" name="TextBox 1">
            <a:extLst>
              <a:ext uri="{FF2B5EF4-FFF2-40B4-BE49-F238E27FC236}">
                <a16:creationId xmlns:a16="http://schemas.microsoft.com/office/drawing/2014/main" id="{0CCBD192-F78B-AD01-01DE-1A7F4FE7BE5D}"/>
              </a:ext>
            </a:extLst>
          </p:cNvPr>
          <p:cNvSpPr txBox="1"/>
          <p:nvPr/>
        </p:nvSpPr>
        <p:spPr>
          <a:xfrm>
            <a:off x="815842" y="947989"/>
            <a:ext cx="7647356" cy="761747"/>
          </a:xfrm>
          <a:prstGeom prst="rect">
            <a:avLst/>
          </a:prstGeom>
          <a:noFill/>
        </p:spPr>
        <p:txBody>
          <a:bodyPr wrap="square">
            <a:spAutoFit/>
          </a:bodyPr>
          <a:lstStyle/>
          <a:p>
            <a:pPr algn="ctr" defTabSz="342900" eaLnBrk="1" fontAlgn="auto" hangingPunct="1">
              <a:spcBef>
                <a:spcPts val="0"/>
              </a:spcBef>
              <a:spcAft>
                <a:spcPts val="0"/>
              </a:spcAft>
            </a:pPr>
            <a:r>
              <a:rPr lang="en-US" sz="3000" b="1" dirty="0">
                <a:solidFill>
                  <a:prstClr val="black"/>
                </a:solidFill>
                <a:cs typeface="Arial" panose="020B0604020202020204" pitchFamily="34" charset="0"/>
              </a:rPr>
              <a:t>NEW INCOME REPORT ENHANCMENT </a:t>
            </a:r>
          </a:p>
          <a:p>
            <a:pPr algn="ctr" defTabSz="342900" eaLnBrk="1" fontAlgn="auto" hangingPunct="1">
              <a:spcBef>
                <a:spcPts val="0"/>
              </a:spcBef>
              <a:spcAft>
                <a:spcPts val="0"/>
              </a:spcAft>
            </a:pPr>
            <a:endParaRPr lang="en-US" sz="1350" dirty="0">
              <a:solidFill>
                <a:prstClr val="white"/>
              </a:solidFill>
              <a:latin typeface="Calibri" panose="020F05020202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B684A6AE-E1E7-B8ED-F639-649A67AD18B0}"/>
              </a:ext>
            </a:extLst>
          </p:cNvPr>
          <p:cNvPicPr>
            <a:picLocks noChangeAspect="1"/>
          </p:cNvPicPr>
          <p:nvPr/>
        </p:nvPicPr>
        <p:blipFill>
          <a:blip r:embed="rId2"/>
          <a:stretch>
            <a:fillRect/>
          </a:stretch>
        </p:blipFill>
        <p:spPr>
          <a:xfrm rot="583939">
            <a:off x="5069264" y="2737619"/>
            <a:ext cx="2500217" cy="1751982"/>
          </a:xfrm>
          <a:prstGeom prst="rect">
            <a:avLst/>
          </a:prstGeom>
        </p:spPr>
      </p:pic>
      <p:pic>
        <p:nvPicPr>
          <p:cNvPr id="8" name="Picture 7">
            <a:extLst>
              <a:ext uri="{FF2B5EF4-FFF2-40B4-BE49-F238E27FC236}">
                <a16:creationId xmlns:a16="http://schemas.microsoft.com/office/drawing/2014/main" id="{EA3CE8C0-4C87-421A-ADF5-DAFC23B830B9}"/>
              </a:ext>
            </a:extLst>
          </p:cNvPr>
          <p:cNvPicPr>
            <a:picLocks noChangeAspect="1"/>
          </p:cNvPicPr>
          <p:nvPr/>
        </p:nvPicPr>
        <p:blipFill>
          <a:blip r:embed="rId3"/>
          <a:stretch>
            <a:fillRect/>
          </a:stretch>
        </p:blipFill>
        <p:spPr>
          <a:xfrm rot="21259692">
            <a:off x="2445338" y="2644433"/>
            <a:ext cx="2276435" cy="2843112"/>
          </a:xfrm>
          <a:prstGeom prst="rect">
            <a:avLst/>
          </a:prstGeom>
        </p:spPr>
      </p:pic>
      <p:pic>
        <p:nvPicPr>
          <p:cNvPr id="9" name="Picture 8">
            <a:extLst>
              <a:ext uri="{FF2B5EF4-FFF2-40B4-BE49-F238E27FC236}">
                <a16:creationId xmlns:a16="http://schemas.microsoft.com/office/drawing/2014/main" id="{1356EE28-E7D2-66B9-E6A4-31D509CE9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1895">
            <a:off x="1552777" y="3621998"/>
            <a:ext cx="5860832" cy="1353097"/>
          </a:xfrm>
          <a:prstGeom prst="rect">
            <a:avLst/>
          </a:prstGeom>
        </p:spPr>
      </p:pic>
      <p:pic>
        <p:nvPicPr>
          <p:cNvPr id="10" name="Picture 9">
            <a:extLst>
              <a:ext uri="{FF2B5EF4-FFF2-40B4-BE49-F238E27FC236}">
                <a16:creationId xmlns:a16="http://schemas.microsoft.com/office/drawing/2014/main" id="{89605B48-8DA8-4DAE-AA3F-031354AF2E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42944">
            <a:off x="1428525" y="4230447"/>
            <a:ext cx="6109336" cy="1419450"/>
          </a:xfrm>
          <a:prstGeom prst="rect">
            <a:avLst/>
          </a:prstGeom>
        </p:spPr>
      </p:pic>
      <p:pic>
        <p:nvPicPr>
          <p:cNvPr id="11" name="Picture 10">
            <a:extLst>
              <a:ext uri="{FF2B5EF4-FFF2-40B4-BE49-F238E27FC236}">
                <a16:creationId xmlns:a16="http://schemas.microsoft.com/office/drawing/2014/main" id="{2929B68F-7FD8-FF01-7D62-AC4DCAB5A6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93135">
            <a:off x="3850745" y="3481697"/>
            <a:ext cx="4730828" cy="1081091"/>
          </a:xfrm>
          <a:prstGeom prst="rect">
            <a:avLst/>
          </a:prstGeom>
        </p:spPr>
      </p:pic>
    </p:spTree>
    <p:extLst>
      <p:ext uri="{BB962C8B-B14F-4D97-AF65-F5344CB8AC3E}">
        <p14:creationId xmlns:p14="http://schemas.microsoft.com/office/powerpoint/2010/main" val="1606687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B8701CAC-DF99-4C6B-04BC-6F7BEAFFCE6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0EC4AF-F966-99A6-4D4E-C11411C2E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iew of city skyscrapers">
            <a:extLst>
              <a:ext uri="{FF2B5EF4-FFF2-40B4-BE49-F238E27FC236}">
                <a16:creationId xmlns:a16="http://schemas.microsoft.com/office/drawing/2014/main" id="{EB88F090-EB42-078F-3EC3-E2A825989F01}"/>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l="11000" r="-1" b="-1"/>
          <a:stretch>
            <a:fillRect/>
          </a:stretch>
        </p:blipFill>
        <p:spPr>
          <a:xfrm>
            <a:off x="694" y="-9144"/>
            <a:ext cx="9143306" cy="6858000"/>
          </a:xfrm>
          <a:prstGeom prst="rect">
            <a:avLst/>
          </a:prstGeom>
        </p:spPr>
      </p:pic>
      <p:sp>
        <p:nvSpPr>
          <p:cNvPr id="11" name="Snip Diagonal Corner Rectangle 6">
            <a:extLst>
              <a:ext uri="{FF2B5EF4-FFF2-40B4-BE49-F238E27FC236}">
                <a16:creationId xmlns:a16="http://schemas.microsoft.com/office/drawing/2014/main" id="{081C3112-CA6F-82B5-199B-E6CB108BA1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3306" cy="6857998"/>
          </a:xfrm>
          <a:prstGeom prst="snip2DiagRect">
            <a:avLst>
              <a:gd name="adj1" fmla="val 0"/>
              <a:gd name="adj2" fmla="val 42414"/>
            </a:avLst>
          </a:prstGeom>
          <a:gradFill>
            <a:gsLst>
              <a:gs pos="2000">
                <a:schemeClr val="dk2">
                  <a:tint val="97000"/>
                  <a:hueMod val="92000"/>
                  <a:satMod val="169000"/>
                  <a:lumMod val="164000"/>
                  <a:alpha val="79000"/>
                </a:schemeClr>
              </a:gs>
              <a:gs pos="100000">
                <a:schemeClr val="dk2">
                  <a:shade val="96000"/>
                  <a:satMod val="120000"/>
                  <a:lumMod val="90000"/>
                  <a:alpha val="88000"/>
                </a:schemeClr>
              </a:gs>
            </a:gsLst>
          </a:gradFill>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C0C70ECE-25F3-5A87-AA0D-DE3BA879A2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3508" y="9144"/>
            <a:ext cx="4560492" cy="6163733"/>
            <a:chOff x="6108170" y="8467"/>
            <a:chExt cx="6080656" cy="6163733"/>
          </a:xfrm>
        </p:grpSpPr>
        <p:cxnSp>
          <p:nvCxnSpPr>
            <p:cNvPr id="14" name="Straight Connector 13">
              <a:extLst>
                <a:ext uri="{FF2B5EF4-FFF2-40B4-BE49-F238E27FC236}">
                  <a16:creationId xmlns:a16="http://schemas.microsoft.com/office/drawing/2014/main" id="{C5F966E4-426C-961C-40EA-DCC1B1EFAA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6995607-469A-FBAF-4CD7-7D284450BA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6EBBE78-3F69-82EB-AC54-F8EB1C3523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7D9A3FB-3C36-FC19-D873-0B4B12A9CD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8F064DA-C366-D200-AE6F-4E9320209D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Subtitle 2">
            <a:extLst>
              <a:ext uri="{FF2B5EF4-FFF2-40B4-BE49-F238E27FC236}">
                <a16:creationId xmlns:a16="http://schemas.microsoft.com/office/drawing/2014/main" id="{68D9B422-705C-69DD-EC09-627834D314BC}"/>
              </a:ext>
            </a:extLst>
          </p:cNvPr>
          <p:cNvSpPr txBox="1">
            <a:spLocks/>
          </p:cNvSpPr>
          <p:nvPr/>
        </p:nvSpPr>
        <p:spPr>
          <a:xfrm>
            <a:off x="582231" y="1599490"/>
            <a:ext cx="7956523" cy="4710442"/>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fontAlgn="auto">
              <a:spcBef>
                <a:spcPts val="0"/>
              </a:spcBef>
              <a:spcAft>
                <a:spcPts val="1800"/>
              </a:spcAft>
              <a:buClr>
                <a:schemeClr val="bg1"/>
              </a:buClr>
            </a:pPr>
            <a:endParaRPr lang="en-US" sz="4000" i="1" kern="100" dirty="0">
              <a:solidFill>
                <a:schemeClr val="accent1">
                  <a:lumMod val="50000"/>
                </a:schemeClr>
              </a:solidFill>
              <a:latin typeface="Times New Roman" panose="02020603050405020304" pitchFamily="18" charset="0"/>
              <a:ea typeface="Aptos" panose="020B0004020202020204"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B8B0C036-12D0-B3B5-BFBF-5ECB9744E310}"/>
              </a:ext>
            </a:extLst>
          </p:cNvPr>
          <p:cNvSpPr txBox="1">
            <a:spLocks noChangeArrowheads="1"/>
          </p:cNvSpPr>
          <p:nvPr/>
        </p:nvSpPr>
        <p:spPr>
          <a:xfrm>
            <a:off x="246111" y="516921"/>
            <a:ext cx="8599785" cy="3521679"/>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algn="ctr" defTabSz="685800" fontAlgn="auto">
              <a:lnSpc>
                <a:spcPct val="90000"/>
              </a:lnSpc>
              <a:spcBef>
                <a:spcPct val="0"/>
              </a:spcBef>
              <a:spcAft>
                <a:spcPts val="1200"/>
              </a:spcAft>
              <a:buClrTx/>
              <a:buSzTx/>
              <a:buFont typeface="Arial" panose="020B0604020202020204" pitchFamily="34" charset="0"/>
              <a:buNone/>
              <a:defRPr/>
            </a:pPr>
            <a:endParaRPr lang="en-US" sz="4000"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685800" fontAlgn="auto">
              <a:lnSpc>
                <a:spcPct val="90000"/>
              </a:lnSpc>
              <a:spcBef>
                <a:spcPct val="0"/>
              </a:spcBef>
              <a:spcAft>
                <a:spcPts val="1200"/>
              </a:spcAft>
              <a:buClrTx/>
              <a:buSzTx/>
              <a:buFont typeface="Arial" panose="020B0604020202020204" pitchFamily="34" charset="0"/>
              <a:buNone/>
              <a:defRPr/>
            </a:pPr>
            <a:r>
              <a:rPr lang="en-US" sz="4400"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KCAA Guest Presenter</a:t>
            </a:r>
          </a:p>
          <a:p>
            <a:pPr algn="ctr" defTabSz="685800" fontAlgn="auto">
              <a:lnSpc>
                <a:spcPct val="90000"/>
              </a:lnSpc>
              <a:spcBef>
                <a:spcPct val="0"/>
              </a:spcBef>
              <a:spcAft>
                <a:spcPts val="1200"/>
              </a:spcAft>
              <a:buClrTx/>
              <a:buSzTx/>
              <a:buFont typeface="Arial" panose="020B0604020202020204" pitchFamily="34" charset="0"/>
              <a:buNone/>
              <a:defRPr/>
            </a:pPr>
            <a:endParaRPr lang="en-US" sz="3600"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685800" fontAlgn="auto">
              <a:lnSpc>
                <a:spcPct val="90000"/>
              </a:lnSpc>
              <a:spcBef>
                <a:spcPct val="0"/>
              </a:spcBef>
              <a:spcAft>
                <a:spcPts val="1200"/>
              </a:spcAft>
              <a:buClrTx/>
              <a:buSzTx/>
              <a:buFont typeface="Arial" panose="020B0604020202020204" pitchFamily="34" charset="0"/>
              <a:buNone/>
              <a:defRPr/>
            </a:pPr>
            <a:r>
              <a:rPr lang="en-US" sz="3600"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David Schemm</a:t>
            </a:r>
          </a:p>
          <a:p>
            <a:pPr algn="ctr" defTabSz="685800" fontAlgn="auto">
              <a:lnSpc>
                <a:spcPct val="90000"/>
              </a:lnSpc>
              <a:spcBef>
                <a:spcPct val="0"/>
              </a:spcBef>
              <a:spcAft>
                <a:spcPts val="1200"/>
              </a:spcAft>
              <a:buClrTx/>
              <a:buSzTx/>
              <a:buFont typeface="Arial" panose="020B0604020202020204" pitchFamily="34" charset="0"/>
              <a:buNone/>
              <a:defRPr/>
            </a:pPr>
            <a:r>
              <a:rPr lang="en-US" sz="3600"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Executive Director, Farm Services Agency</a:t>
            </a:r>
          </a:p>
        </p:txBody>
      </p:sp>
    </p:spTree>
    <p:extLst>
      <p:ext uri="{BB962C8B-B14F-4D97-AF65-F5344CB8AC3E}">
        <p14:creationId xmlns:p14="http://schemas.microsoft.com/office/powerpoint/2010/main" val="2018616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12000">
              <a:srgbClr val="FCEFE3"/>
            </a:gs>
            <a:gs pos="34000">
              <a:srgbClr val="FAE6D2"/>
            </a:gs>
            <a:gs pos="80000">
              <a:srgbClr val="EDDAF8"/>
            </a:gs>
          </a:gsLst>
          <a:lin ang="6120000" scaled="1"/>
        </a:gradFill>
        <a:effectLst/>
      </p:bgPr>
    </p:bg>
    <p:spTree>
      <p:nvGrpSpPr>
        <p:cNvPr id="1" name="">
          <a:extLst>
            <a:ext uri="{FF2B5EF4-FFF2-40B4-BE49-F238E27FC236}">
              <a16:creationId xmlns:a16="http://schemas.microsoft.com/office/drawing/2014/main" id="{CAFCBD91-0F2E-7EF3-EE7C-0B261E202D1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DE18E57-7444-3F0D-3893-B7DAE4878BAC}"/>
              </a:ext>
            </a:extLst>
          </p:cNvPr>
          <p:cNvSpPr txBox="1"/>
          <p:nvPr/>
        </p:nvSpPr>
        <p:spPr>
          <a:xfrm>
            <a:off x="165145" y="1709736"/>
            <a:ext cx="3941504" cy="715581"/>
          </a:xfrm>
          <a:prstGeom prst="rect">
            <a:avLst/>
          </a:prstGeom>
          <a:noFill/>
        </p:spPr>
        <p:txBody>
          <a:bodyPr wrap="square">
            <a:spAutoFit/>
          </a:bodyPr>
          <a:lstStyle/>
          <a:p>
            <a:pPr algn="ctr" defTabSz="342900" eaLnBrk="1" fontAlgn="auto" hangingPunct="1">
              <a:spcBef>
                <a:spcPts val="0"/>
              </a:spcBef>
              <a:spcAft>
                <a:spcPts val="0"/>
              </a:spcAft>
            </a:pPr>
            <a:r>
              <a:rPr lang="en-US" sz="2700" b="1" dirty="0">
                <a:solidFill>
                  <a:prstClr val="black"/>
                </a:solidFill>
                <a:cs typeface="Arial" panose="020B0604020202020204" pitchFamily="34" charset="0"/>
              </a:rPr>
              <a:t>COMING THIS FALL </a:t>
            </a:r>
          </a:p>
          <a:p>
            <a:pPr algn="ctr" defTabSz="342900" eaLnBrk="1" fontAlgn="auto" hangingPunct="1">
              <a:spcBef>
                <a:spcPts val="0"/>
              </a:spcBef>
              <a:spcAft>
                <a:spcPts val="0"/>
              </a:spcAft>
            </a:pPr>
            <a:endParaRPr lang="en-US" sz="1350" dirty="0">
              <a:solidFill>
                <a:prstClr val="white"/>
              </a:solidFill>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4AE09FF9-5FED-9AE2-A358-FCDDFC6CE492}"/>
              </a:ext>
            </a:extLst>
          </p:cNvPr>
          <p:cNvSpPr txBox="1"/>
          <p:nvPr/>
        </p:nvSpPr>
        <p:spPr>
          <a:xfrm>
            <a:off x="815842" y="947989"/>
            <a:ext cx="7647356" cy="761747"/>
          </a:xfrm>
          <a:prstGeom prst="rect">
            <a:avLst/>
          </a:prstGeom>
          <a:noFill/>
        </p:spPr>
        <p:txBody>
          <a:bodyPr wrap="square">
            <a:spAutoFit/>
          </a:bodyPr>
          <a:lstStyle/>
          <a:p>
            <a:pPr algn="ctr" defTabSz="342900" eaLnBrk="1" fontAlgn="auto" hangingPunct="1">
              <a:spcBef>
                <a:spcPts val="0"/>
              </a:spcBef>
              <a:spcAft>
                <a:spcPts val="0"/>
              </a:spcAft>
            </a:pPr>
            <a:r>
              <a:rPr lang="en-US" sz="3000" b="1" dirty="0">
                <a:solidFill>
                  <a:prstClr val="black"/>
                </a:solidFill>
                <a:cs typeface="Arial" panose="020B0604020202020204" pitchFamily="34" charset="0"/>
              </a:rPr>
              <a:t>NEW INCOME REPORT ENHANCMENT </a:t>
            </a:r>
          </a:p>
          <a:p>
            <a:pPr algn="ctr" defTabSz="342900" eaLnBrk="1" fontAlgn="auto" hangingPunct="1">
              <a:spcBef>
                <a:spcPts val="0"/>
              </a:spcBef>
              <a:spcAft>
                <a:spcPts val="0"/>
              </a:spcAft>
            </a:pPr>
            <a:endParaRPr lang="en-US" sz="1350" dirty="0">
              <a:solidFill>
                <a:prstClr val="white"/>
              </a:solidFill>
              <a:latin typeface="Calibri" panose="020F050202020403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1FB4FD3F-4AFE-9BCF-CDBC-B9FDE66F1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862" y="2566558"/>
            <a:ext cx="2554316" cy="2554316"/>
          </a:xfrm>
          <a:prstGeom prst="rect">
            <a:avLst/>
          </a:prstGeom>
        </p:spPr>
      </p:pic>
      <p:pic>
        <p:nvPicPr>
          <p:cNvPr id="12" name="Picture 11">
            <a:extLst>
              <a:ext uri="{FF2B5EF4-FFF2-40B4-BE49-F238E27FC236}">
                <a16:creationId xmlns:a16="http://schemas.microsoft.com/office/drawing/2014/main" id="{A7A68853-C5EC-940A-8FEA-994D47936D9B}"/>
              </a:ext>
            </a:extLst>
          </p:cNvPr>
          <p:cNvPicPr>
            <a:picLocks noChangeAspect="1"/>
          </p:cNvPicPr>
          <p:nvPr/>
        </p:nvPicPr>
        <p:blipFill>
          <a:blip r:embed="rId3"/>
          <a:stretch>
            <a:fillRect/>
          </a:stretch>
        </p:blipFill>
        <p:spPr>
          <a:xfrm>
            <a:off x="4106648" y="1414970"/>
            <a:ext cx="3712964" cy="4467161"/>
          </a:xfrm>
          <a:prstGeom prst="rect">
            <a:avLst/>
          </a:prstGeom>
        </p:spPr>
      </p:pic>
    </p:spTree>
    <p:extLst>
      <p:ext uri="{BB962C8B-B14F-4D97-AF65-F5344CB8AC3E}">
        <p14:creationId xmlns:p14="http://schemas.microsoft.com/office/powerpoint/2010/main" val="11711602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BC3D40DD-4325-49B5-9152-F10E393DE91B}"/>
              </a:ext>
            </a:extLst>
          </p:cNvPr>
          <p:cNvSpPr txBox="1"/>
          <p:nvPr/>
        </p:nvSpPr>
        <p:spPr>
          <a:xfrm>
            <a:off x="2148867" y="971063"/>
            <a:ext cx="5870145" cy="2123658"/>
          </a:xfrm>
          <a:prstGeom prst="rect">
            <a:avLst/>
          </a:prstGeom>
          <a:noFill/>
        </p:spPr>
        <p:txBody>
          <a:bodyPr wrap="square" rtlCol="0">
            <a:spAutoFit/>
          </a:bodyPr>
          <a:lstStyle/>
          <a:p>
            <a:pPr defTabSz="342900" eaLnBrk="1" fontAlgn="auto" hangingPunct="1">
              <a:spcBef>
                <a:spcPts val="0"/>
              </a:spcBef>
              <a:spcAft>
                <a:spcPts val="0"/>
              </a:spcAft>
            </a:pPr>
            <a:r>
              <a:rPr lang="en-US" sz="6600" b="1" dirty="0">
                <a:solidFill>
                  <a:prstClr val="black"/>
                </a:solidFill>
                <a:latin typeface="Algerian" panose="04020705040A02060702" pitchFamily="82" charset="0"/>
              </a:rPr>
              <a:t>QUESTIONS????</a:t>
            </a:r>
          </a:p>
        </p:txBody>
      </p:sp>
      <p:pic>
        <p:nvPicPr>
          <p:cNvPr id="11" name="Picture 10">
            <a:extLst>
              <a:ext uri="{FF2B5EF4-FFF2-40B4-BE49-F238E27FC236}">
                <a16:creationId xmlns:a16="http://schemas.microsoft.com/office/drawing/2014/main" id="{DEC195FF-DB59-0984-7540-9232F187F987}"/>
              </a:ext>
            </a:extLst>
          </p:cNvPr>
          <p:cNvPicPr>
            <a:picLocks noChangeAspect="1"/>
          </p:cNvPicPr>
          <p:nvPr/>
        </p:nvPicPr>
        <p:blipFill>
          <a:blip r:embed="rId2"/>
          <a:stretch>
            <a:fillRect/>
          </a:stretch>
        </p:blipFill>
        <p:spPr>
          <a:xfrm>
            <a:off x="3319271" y="2055976"/>
            <a:ext cx="3033635" cy="3438914"/>
          </a:xfrm>
          <a:prstGeom prst="rect">
            <a:avLst/>
          </a:prstGeom>
        </p:spPr>
      </p:pic>
    </p:spTree>
    <p:extLst>
      <p:ext uri="{BB962C8B-B14F-4D97-AF65-F5344CB8AC3E}">
        <p14:creationId xmlns:p14="http://schemas.microsoft.com/office/powerpoint/2010/main" val="1756968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81000">
              <a:schemeClr val="tx2">
                <a:lumMod val="40000"/>
                <a:lumOff val="6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BB2FEDD8-95A3-51F2-B32D-2522302947F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8E3CDB9-B48D-C541-EECD-F8017B134380}"/>
              </a:ext>
            </a:extLst>
          </p:cNvPr>
          <p:cNvSpPr>
            <a:spLocks noGrp="1"/>
          </p:cNvSpPr>
          <p:nvPr>
            <p:ph type="subTitle" idx="1"/>
          </p:nvPr>
        </p:nvSpPr>
        <p:spPr>
          <a:xfrm>
            <a:off x="341607" y="1828801"/>
            <a:ext cx="8460785" cy="1600199"/>
          </a:xfrm>
        </p:spPr>
        <p:txBody>
          <a:bodyPr>
            <a:noAutofit/>
          </a:bodyPr>
          <a:lstStyle/>
          <a:p>
            <a:pPr algn="ctr">
              <a:spcBef>
                <a:spcPts val="0"/>
              </a:spcBef>
              <a:spcAft>
                <a:spcPts val="1800"/>
              </a:spcAft>
            </a:pPr>
            <a:r>
              <a:rPr lang="en-US" sz="11000" i="1" kern="100" dirty="0">
                <a:solidFill>
                  <a:schemeClr val="accent1">
                    <a:lumMod val="50000"/>
                  </a:schemeClr>
                </a:solidFill>
                <a:effectLst/>
                <a:ea typeface="Aptos" panose="020B0004020202020204" pitchFamily="34" charset="0"/>
                <a:cs typeface="Times New Roman" panose="02020603050405020304" pitchFamily="18" charset="0"/>
              </a:rPr>
              <a:t>Thank You!</a:t>
            </a:r>
          </a:p>
        </p:txBody>
      </p:sp>
    </p:spTree>
    <p:extLst>
      <p:ext uri="{BB962C8B-B14F-4D97-AF65-F5344CB8AC3E}">
        <p14:creationId xmlns:p14="http://schemas.microsoft.com/office/powerpoint/2010/main" val="1191360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tx2">
                <a:lumMod val="40000"/>
                <a:lumOff val="60000"/>
              </a:schemeClr>
            </a:gs>
            <a:gs pos="100000">
              <a:schemeClr val="bg2">
                <a:lumMod val="20000"/>
                <a:lumOff val="80000"/>
              </a:schemeClr>
            </a:gs>
          </a:gsLst>
          <a:lin ang="6120000" scaled="1"/>
        </a:gradFill>
        <a:effectLst/>
      </p:bgPr>
    </p:bg>
    <p:spTree>
      <p:nvGrpSpPr>
        <p:cNvPr id="1" name="">
          <a:extLst>
            <a:ext uri="{FF2B5EF4-FFF2-40B4-BE49-F238E27FC236}">
              <a16:creationId xmlns:a16="http://schemas.microsoft.com/office/drawing/2014/main" id="{C99EA32F-BD98-7085-2552-3D49FBD78F5E}"/>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33F73AAA-FCB5-652B-3A40-E91EB41B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owntown Houston skyline">
            <a:extLst>
              <a:ext uri="{FF2B5EF4-FFF2-40B4-BE49-F238E27FC236}">
                <a16:creationId xmlns:a16="http://schemas.microsoft.com/office/drawing/2014/main" id="{7CCDF654-4619-3D29-508E-DCF54A0622D8}"/>
              </a:ext>
            </a:extLst>
          </p:cNvPr>
          <p:cNvPicPr>
            <a:picLocks noChangeAspect="1"/>
          </p:cNvPicPr>
          <p:nvPr/>
        </p:nvPicPr>
        <p:blipFill>
          <a:blip r:embed="rId2" cstate="print">
            <a:duotone>
              <a:schemeClr val="bg2">
                <a:shade val="45000"/>
                <a:satMod val="135000"/>
              </a:schemeClr>
              <a:prstClr val="white"/>
            </a:duotone>
            <a:alphaModFix amt="15000"/>
            <a:extLst>
              <a:ext uri="{28A0092B-C50C-407E-A947-70E740481C1C}">
                <a14:useLocalDpi xmlns:a14="http://schemas.microsoft.com/office/drawing/2010/main" val="0"/>
              </a:ext>
            </a:extLst>
          </a:blip>
          <a:srcRect l="2493" r="8506" b="-1"/>
          <a:stretch>
            <a:fillRect/>
          </a:stretch>
        </p:blipFill>
        <p:spPr>
          <a:xfrm>
            <a:off x="-2362" y="10"/>
            <a:ext cx="9143980" cy="6857990"/>
          </a:xfrm>
          <a:prstGeom prst="rect">
            <a:avLst/>
          </a:prstGeom>
        </p:spPr>
      </p:pic>
      <p:sp>
        <p:nvSpPr>
          <p:cNvPr id="6" name="Subtitle 2">
            <a:extLst>
              <a:ext uri="{FF2B5EF4-FFF2-40B4-BE49-F238E27FC236}">
                <a16:creationId xmlns:a16="http://schemas.microsoft.com/office/drawing/2014/main" id="{DEB6A5C1-010A-FD74-A138-65236D1DA703}"/>
              </a:ext>
            </a:extLst>
          </p:cNvPr>
          <p:cNvSpPr>
            <a:spLocks noGrp="1"/>
          </p:cNvSpPr>
          <p:nvPr>
            <p:ph type="subTitle" idx="1"/>
          </p:nvPr>
        </p:nvSpPr>
        <p:spPr>
          <a:xfrm>
            <a:off x="457200" y="229278"/>
            <a:ext cx="8305800" cy="579290"/>
          </a:xfrm>
        </p:spPr>
        <p:txBody>
          <a:bodyPr>
            <a:normAutofit fontScale="92500" lnSpcReduction="20000"/>
          </a:bodyPr>
          <a:lstStyle/>
          <a:p>
            <a:pPr algn="ctr">
              <a:spcBef>
                <a:spcPts val="0"/>
              </a:spcBef>
              <a:spcAft>
                <a:spcPts val="1800"/>
              </a:spcAft>
            </a:pPr>
            <a:r>
              <a:rPr lang="en-US" sz="40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RMA Requirements</a:t>
            </a:r>
            <a:endParaRPr lang="en-US" sz="4000" i="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grpSp>
        <p:nvGrpSpPr>
          <p:cNvPr id="43" name="Group 42">
            <a:extLst>
              <a:ext uri="{FF2B5EF4-FFF2-40B4-BE49-F238E27FC236}">
                <a16:creationId xmlns:a16="http://schemas.microsoft.com/office/drawing/2014/main" id="{C1D6A373-6E79-3FC2-A0C6-F63835C44A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1127" y="9144"/>
            <a:ext cx="4560492" cy="6163733"/>
            <a:chOff x="6108170" y="8467"/>
            <a:chExt cx="6080656" cy="6163733"/>
          </a:xfrm>
        </p:grpSpPr>
        <p:cxnSp>
          <p:nvCxnSpPr>
            <p:cNvPr id="44" name="Straight Connector 43">
              <a:extLst>
                <a:ext uri="{FF2B5EF4-FFF2-40B4-BE49-F238E27FC236}">
                  <a16:creationId xmlns:a16="http://schemas.microsoft.com/office/drawing/2014/main" id="{D9CDB45B-746D-82C5-B41F-C62459DFF2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9F762F70-ABCD-BFEE-F6BA-E2ECD0868B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C629D9F-64D7-683B-0925-DD59652AA9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068101DF-1BD1-B832-4730-B1B3EF0EB5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2E489EF7-30C1-7C8C-A9C9-02820C5ECA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Subtitle 2">
            <a:extLst>
              <a:ext uri="{FF2B5EF4-FFF2-40B4-BE49-F238E27FC236}">
                <a16:creationId xmlns:a16="http://schemas.microsoft.com/office/drawing/2014/main" id="{8114AED4-B7B7-63D3-7B64-341B9BA1E993}"/>
              </a:ext>
            </a:extLst>
          </p:cNvPr>
          <p:cNvSpPr txBox="1">
            <a:spLocks/>
          </p:cNvSpPr>
          <p:nvPr/>
        </p:nvSpPr>
        <p:spPr>
          <a:xfrm>
            <a:off x="323850" y="1524001"/>
            <a:ext cx="8704659" cy="3048000"/>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r>
              <a:rPr lang="en-US" sz="2400" b="1" i="1" dirty="0">
                <a:solidFill>
                  <a:schemeClr val="bg1"/>
                </a:solidFill>
                <a:latin typeface="Times New Roman" panose="02020603050405020304" pitchFamily="18" charset="0"/>
                <a:cs typeface="Times New Roman" panose="02020603050405020304" pitchFamily="18" charset="0"/>
              </a:rPr>
              <a:t>K.S.A. 19-430 requires courses be:</a:t>
            </a:r>
          </a:p>
          <a:p>
            <a:pPr marL="346075" indent="-346075"/>
            <a:r>
              <a:rPr lang="en-US" sz="2400" i="1" dirty="0">
                <a:solidFill>
                  <a:schemeClr val="bg1"/>
                </a:solidFill>
                <a:latin typeface="Times New Roman" panose="02020603050405020304" pitchFamily="18" charset="0"/>
                <a:cs typeface="Times New Roman" panose="02020603050405020304" pitchFamily="18" charset="0"/>
              </a:rPr>
              <a:t>(1) Developed by the director of property valuation specifically related to the administration of the assessment and tax laws of the state; or</a:t>
            </a:r>
          </a:p>
          <a:p>
            <a:pPr marL="346075" indent="-346075"/>
            <a:r>
              <a:rPr lang="en-US" sz="2400" i="1" dirty="0">
                <a:solidFill>
                  <a:schemeClr val="bg1"/>
                </a:solidFill>
                <a:latin typeface="Times New Roman" panose="02020603050405020304" pitchFamily="18" charset="0"/>
                <a:cs typeface="Times New Roman" panose="02020603050405020304" pitchFamily="18" charset="0"/>
              </a:rPr>
              <a:t>(2) approved by the Kansas real estate appraisal board pursuant to K.S.A. </a:t>
            </a:r>
            <a:r>
              <a:rPr lang="en-US" sz="2400" i="1"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58-4105</a:t>
            </a:r>
            <a:r>
              <a:rPr lang="en-US" sz="2400" i="1" dirty="0">
                <a:solidFill>
                  <a:schemeClr val="bg1"/>
                </a:solidFill>
                <a:latin typeface="Times New Roman" panose="02020603050405020304" pitchFamily="18" charset="0"/>
                <a:cs typeface="Times New Roman" panose="02020603050405020304" pitchFamily="18" charset="0"/>
              </a:rPr>
              <a:t>, and amendments thereto.</a:t>
            </a:r>
            <a:endParaRPr lang="en-US" sz="2400" b="1" dirty="0">
              <a:solidFill>
                <a:schemeClr val="bg1"/>
              </a:solidFill>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3377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tx2">
                <a:lumMod val="40000"/>
                <a:lumOff val="60000"/>
              </a:schemeClr>
            </a:gs>
            <a:gs pos="100000">
              <a:schemeClr val="bg2">
                <a:lumMod val="20000"/>
                <a:lumOff val="80000"/>
              </a:schemeClr>
            </a:gs>
          </a:gsLst>
          <a:lin ang="6120000" scaled="1"/>
        </a:gradFill>
        <a:effectLst/>
      </p:bgPr>
    </p:bg>
    <p:spTree>
      <p:nvGrpSpPr>
        <p:cNvPr id="1" name="">
          <a:extLst>
            <a:ext uri="{FF2B5EF4-FFF2-40B4-BE49-F238E27FC236}">
              <a16:creationId xmlns:a16="http://schemas.microsoft.com/office/drawing/2014/main" id="{18373BB8-0F07-A599-0082-05ABB3021842}"/>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B6E6AD14-0959-09FB-7C0D-D15772AAD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owntown Houston skyline">
            <a:extLst>
              <a:ext uri="{FF2B5EF4-FFF2-40B4-BE49-F238E27FC236}">
                <a16:creationId xmlns:a16="http://schemas.microsoft.com/office/drawing/2014/main" id="{A0E8F9AA-FFC0-9A78-017F-555DDBBDAEB8}"/>
              </a:ext>
            </a:extLst>
          </p:cNvPr>
          <p:cNvPicPr>
            <a:picLocks noChangeAspect="1"/>
          </p:cNvPicPr>
          <p:nvPr/>
        </p:nvPicPr>
        <p:blipFill>
          <a:blip r:embed="rId2" cstate="print">
            <a:duotone>
              <a:schemeClr val="bg2">
                <a:shade val="45000"/>
                <a:satMod val="135000"/>
              </a:schemeClr>
              <a:prstClr val="white"/>
            </a:duotone>
            <a:alphaModFix amt="15000"/>
            <a:extLst>
              <a:ext uri="{28A0092B-C50C-407E-A947-70E740481C1C}">
                <a14:useLocalDpi xmlns:a14="http://schemas.microsoft.com/office/drawing/2010/main" val="0"/>
              </a:ext>
            </a:extLst>
          </a:blip>
          <a:srcRect l="2493" r="8506" b="-1"/>
          <a:stretch>
            <a:fillRect/>
          </a:stretch>
        </p:blipFill>
        <p:spPr>
          <a:xfrm>
            <a:off x="-2362" y="10"/>
            <a:ext cx="9143980" cy="6857990"/>
          </a:xfrm>
          <a:prstGeom prst="rect">
            <a:avLst/>
          </a:prstGeom>
        </p:spPr>
      </p:pic>
      <p:sp>
        <p:nvSpPr>
          <p:cNvPr id="6" name="Subtitle 2">
            <a:extLst>
              <a:ext uri="{FF2B5EF4-FFF2-40B4-BE49-F238E27FC236}">
                <a16:creationId xmlns:a16="http://schemas.microsoft.com/office/drawing/2014/main" id="{5C04B2A7-0F64-40BA-6896-E69ECB0D7C7F}"/>
              </a:ext>
            </a:extLst>
          </p:cNvPr>
          <p:cNvSpPr>
            <a:spLocks noGrp="1"/>
          </p:cNvSpPr>
          <p:nvPr>
            <p:ph type="subTitle" idx="1"/>
          </p:nvPr>
        </p:nvSpPr>
        <p:spPr>
          <a:xfrm>
            <a:off x="457200" y="229278"/>
            <a:ext cx="8305800" cy="579290"/>
          </a:xfrm>
        </p:spPr>
        <p:txBody>
          <a:bodyPr>
            <a:normAutofit fontScale="92500" lnSpcReduction="20000"/>
          </a:bodyPr>
          <a:lstStyle/>
          <a:p>
            <a:pPr algn="ctr">
              <a:spcBef>
                <a:spcPts val="0"/>
              </a:spcBef>
              <a:spcAft>
                <a:spcPts val="1800"/>
              </a:spcAft>
            </a:pPr>
            <a:r>
              <a:rPr lang="en-US" sz="40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RMA Mandatory Course Content</a:t>
            </a:r>
            <a:endParaRPr lang="en-US" sz="4000" i="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grpSp>
        <p:nvGrpSpPr>
          <p:cNvPr id="43" name="Group 42">
            <a:extLst>
              <a:ext uri="{FF2B5EF4-FFF2-40B4-BE49-F238E27FC236}">
                <a16:creationId xmlns:a16="http://schemas.microsoft.com/office/drawing/2014/main" id="{292769CC-9E6A-ADEB-0935-B7189127AB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1127" y="9144"/>
            <a:ext cx="4560492" cy="6163733"/>
            <a:chOff x="6108170" y="8467"/>
            <a:chExt cx="6080656" cy="6163733"/>
          </a:xfrm>
        </p:grpSpPr>
        <p:cxnSp>
          <p:nvCxnSpPr>
            <p:cNvPr id="44" name="Straight Connector 43">
              <a:extLst>
                <a:ext uri="{FF2B5EF4-FFF2-40B4-BE49-F238E27FC236}">
                  <a16:creationId xmlns:a16="http://schemas.microsoft.com/office/drawing/2014/main" id="{3F4187CA-F9D7-6796-EA7A-37D1B47C2A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8ED7F974-0331-CCCA-F832-FCA148F848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FF94E48-F223-E2DF-A65C-FF84565FD3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7E2A059C-48BE-0AF1-5F0E-D9A52C1A28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351332BA-FFFF-709C-BB0E-660E9AE46F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Subtitle 2">
            <a:extLst>
              <a:ext uri="{FF2B5EF4-FFF2-40B4-BE49-F238E27FC236}">
                <a16:creationId xmlns:a16="http://schemas.microsoft.com/office/drawing/2014/main" id="{A35509F6-EC3C-DF13-1BF7-F6C01D44D030}"/>
              </a:ext>
            </a:extLst>
          </p:cNvPr>
          <p:cNvSpPr txBox="1">
            <a:spLocks/>
          </p:cNvSpPr>
          <p:nvPr/>
        </p:nvSpPr>
        <p:spPr>
          <a:xfrm>
            <a:off x="323850" y="1153265"/>
            <a:ext cx="8704659" cy="5470377"/>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a:spcBef>
                <a:spcPts val="0"/>
              </a:spcBef>
              <a:spcAft>
                <a:spcPts val="1200"/>
              </a:spcAft>
            </a:pPr>
            <a:r>
              <a:rPr lang="en-US" sz="2000" b="1" i="1" dirty="0">
                <a:solidFill>
                  <a:schemeClr val="bg1"/>
                </a:solidFill>
                <a:latin typeface="Times New Roman" panose="02020603050405020304" pitchFamily="18" charset="0"/>
                <a:cs typeface="Times New Roman" panose="02020603050405020304" pitchFamily="18" charset="0"/>
              </a:rPr>
              <a:t>Regulation - 93-6-2. Education requirements</a:t>
            </a:r>
            <a:r>
              <a:rPr lang="en-US" sz="2000" i="1" dirty="0">
                <a:solidFill>
                  <a:schemeClr val="bg1"/>
                </a:solidFill>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(a) Each candidate for the registered mass appraiser (RMA) designation shall complete </a:t>
            </a:r>
            <a:r>
              <a:rPr lang="en-US" sz="2000" b="1" i="1" u="sng" dirty="0">
                <a:latin typeface="Times New Roman" panose="02020603050405020304" pitchFamily="18" charset="0"/>
                <a:cs typeface="Times New Roman" panose="02020603050405020304" pitchFamily="18" charset="0"/>
              </a:rPr>
              <a:t>200 hours</a:t>
            </a:r>
            <a:r>
              <a:rPr lang="en-US" sz="2000" b="1" i="1"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of courses, which shall include those courses specified in subsection (b).</a:t>
            </a:r>
          </a:p>
          <a:p>
            <a:pPr>
              <a:spcBef>
                <a:spcPts val="0"/>
              </a:spcBef>
              <a:spcAft>
                <a:spcPts val="1200"/>
              </a:spcAft>
            </a:pPr>
            <a:r>
              <a:rPr lang="en-US" sz="2000" b="1" i="1" dirty="0">
                <a:solidFill>
                  <a:schemeClr val="bg1"/>
                </a:solidFill>
                <a:latin typeface="Times New Roman" panose="02020603050405020304" pitchFamily="18" charset="0"/>
                <a:cs typeface="Times New Roman" panose="02020603050405020304" pitchFamily="18" charset="0"/>
              </a:rPr>
              <a:t>(b) Mandatory course content shall focus on the following:</a:t>
            </a:r>
          </a:p>
          <a:p>
            <a:pPr marL="228600" indent="-228600">
              <a:spcBef>
                <a:spcPts val="0"/>
              </a:spcBef>
              <a:spcAft>
                <a:spcPts val="1200"/>
              </a:spcAft>
              <a:buClr>
                <a:schemeClr val="bg1"/>
              </a:buClr>
              <a:buSzPct val="100000"/>
              <a:buFont typeface="Symbol" panose="05050102010706020507" pitchFamily="18" charset="2"/>
              <a:buChar char="-"/>
            </a:pPr>
            <a:r>
              <a:rPr lang="en-US" sz="2000" i="1" dirty="0">
                <a:latin typeface="Times New Roman" panose="02020603050405020304" pitchFamily="18" charset="0"/>
                <a:cs typeface="Times New Roman" panose="02020603050405020304" pitchFamily="18" charset="0"/>
              </a:rPr>
              <a:t>Basic appraisal principles and procedures with an emphasis on approaches to valuation (cost, sales comparison, and income) - 60 hours</a:t>
            </a:r>
            <a:endParaRPr lang="en-US" sz="2000" dirty="0">
              <a:latin typeface="Times New Roman" panose="02020603050405020304" pitchFamily="18" charset="0"/>
              <a:cs typeface="Times New Roman" panose="02020603050405020304" pitchFamily="18" charset="0"/>
            </a:endParaRPr>
          </a:p>
          <a:p>
            <a:pPr marL="228600" lvl="0" indent="-228600">
              <a:spcBef>
                <a:spcPts val="0"/>
              </a:spcBef>
              <a:spcAft>
                <a:spcPts val="1200"/>
              </a:spcAft>
              <a:buClr>
                <a:schemeClr val="bg1"/>
              </a:buClr>
              <a:buSzPct val="100000"/>
              <a:buFont typeface="Symbol" panose="05050102010706020507" pitchFamily="18" charset="2"/>
              <a:buChar char="-"/>
            </a:pPr>
            <a:r>
              <a:rPr lang="en-US" sz="2000" i="1" dirty="0">
                <a:latin typeface="Times New Roman" panose="02020603050405020304" pitchFamily="18" charset="0"/>
                <a:cs typeface="Times New Roman" panose="02020603050405020304" pitchFamily="18" charset="0"/>
              </a:rPr>
              <a:t>National uniform standards of professional appraisal practice (USPAP) - 15 hours</a:t>
            </a:r>
            <a:endParaRPr lang="en-US" sz="2000" dirty="0">
              <a:latin typeface="Times New Roman" panose="02020603050405020304" pitchFamily="18" charset="0"/>
              <a:cs typeface="Times New Roman" panose="02020603050405020304" pitchFamily="18" charset="0"/>
            </a:endParaRPr>
          </a:p>
          <a:p>
            <a:pPr marL="228600" lvl="0" indent="-228600">
              <a:spcBef>
                <a:spcPts val="0"/>
              </a:spcBef>
              <a:spcAft>
                <a:spcPts val="1200"/>
              </a:spcAft>
              <a:buClr>
                <a:schemeClr val="bg1"/>
              </a:buClr>
              <a:buSzPct val="100000"/>
              <a:buFont typeface="Symbol" panose="05050102010706020507" pitchFamily="18" charset="2"/>
              <a:buChar char="-"/>
            </a:pPr>
            <a:r>
              <a:rPr lang="en-US" sz="2000" i="1" dirty="0">
                <a:latin typeface="Times New Roman" panose="02020603050405020304" pitchFamily="18" charset="0"/>
                <a:cs typeface="Times New Roman" panose="02020603050405020304" pitchFamily="18" charset="0"/>
              </a:rPr>
              <a:t>Mass appraisal fundamentals, statistics, modeling, and finance - 30 hours</a:t>
            </a:r>
            <a:endParaRPr lang="en-US" sz="2000" dirty="0">
              <a:latin typeface="Times New Roman" panose="02020603050405020304" pitchFamily="18" charset="0"/>
              <a:cs typeface="Times New Roman" panose="02020603050405020304" pitchFamily="18" charset="0"/>
            </a:endParaRPr>
          </a:p>
          <a:p>
            <a:pPr marL="228600" lvl="0" indent="-228600">
              <a:spcBef>
                <a:spcPts val="0"/>
              </a:spcBef>
              <a:spcAft>
                <a:spcPts val="1200"/>
              </a:spcAft>
              <a:buClr>
                <a:schemeClr val="bg1"/>
              </a:buClr>
              <a:buSzPct val="100000"/>
              <a:buFont typeface="Symbol" panose="05050102010706020507" pitchFamily="18" charset="2"/>
              <a:buChar char="-"/>
            </a:pPr>
            <a:r>
              <a:rPr lang="en-US" sz="2000" i="1" dirty="0">
                <a:solidFill>
                  <a:srgbClr val="FF0000"/>
                </a:solidFill>
                <a:latin typeface="Times New Roman" panose="02020603050405020304" pitchFamily="18" charset="0"/>
                <a:cs typeface="Times New Roman" panose="02020603050405020304" pitchFamily="18" charset="0"/>
              </a:rPr>
              <a:t>Assessment administration - 30 hours</a:t>
            </a:r>
            <a:endParaRPr lang="en-US" sz="2000" dirty="0">
              <a:solidFill>
                <a:srgbClr val="FF0000"/>
              </a:solidFill>
              <a:latin typeface="Times New Roman" panose="02020603050405020304" pitchFamily="18" charset="0"/>
              <a:cs typeface="Times New Roman" panose="02020603050405020304" pitchFamily="18" charset="0"/>
            </a:endParaRPr>
          </a:p>
          <a:p>
            <a:pPr marL="228600" lvl="0" indent="-228600">
              <a:spcBef>
                <a:spcPts val="0"/>
              </a:spcBef>
              <a:spcAft>
                <a:spcPts val="1200"/>
              </a:spcAft>
              <a:buClr>
                <a:schemeClr val="bg1"/>
              </a:buClr>
              <a:buSzPct val="100000"/>
              <a:buFont typeface="Symbol" panose="05050102010706020507" pitchFamily="18" charset="2"/>
              <a:buChar char="-"/>
            </a:pPr>
            <a:r>
              <a:rPr lang="en-US" sz="2000" i="1" dirty="0">
                <a:latin typeface="Times New Roman" panose="02020603050405020304" pitchFamily="18" charset="0"/>
                <a:cs typeface="Times New Roman" panose="02020603050405020304" pitchFamily="18" charset="0"/>
              </a:rPr>
              <a:t>Kansas property tax law - 20 hours</a:t>
            </a:r>
            <a:endParaRPr lang="en-US" sz="2000" dirty="0">
              <a:latin typeface="Times New Roman" panose="02020603050405020304" pitchFamily="18" charset="0"/>
              <a:cs typeface="Times New Roman" panose="02020603050405020304" pitchFamily="18" charset="0"/>
            </a:endParaRPr>
          </a:p>
          <a:p>
            <a:pPr marL="228600" lvl="0" indent="-228600">
              <a:spcBef>
                <a:spcPts val="0"/>
              </a:spcBef>
              <a:spcAft>
                <a:spcPts val="1200"/>
              </a:spcAft>
              <a:buClr>
                <a:schemeClr val="bg1"/>
              </a:buClr>
              <a:buSzPct val="100000"/>
              <a:buFont typeface="Symbol" panose="05050102010706020507" pitchFamily="18" charset="2"/>
              <a:buChar char="-"/>
            </a:pPr>
            <a:r>
              <a:rPr lang="en-US" sz="2000" i="1" dirty="0">
                <a:latin typeface="Times New Roman" panose="02020603050405020304" pitchFamily="18" charset="0"/>
                <a:cs typeface="Times New Roman" panose="02020603050405020304" pitchFamily="18" charset="0"/>
              </a:rPr>
              <a:t>Personal property - 20 hours</a:t>
            </a:r>
            <a:endParaRPr lang="en-US" sz="2000" dirty="0">
              <a:latin typeface="Times New Roman" panose="02020603050405020304" pitchFamily="18" charset="0"/>
              <a:cs typeface="Times New Roman" panose="02020603050405020304" pitchFamily="18" charset="0"/>
            </a:endParaRPr>
          </a:p>
          <a:p>
            <a:pPr marL="228600" lvl="0" indent="-228600">
              <a:spcBef>
                <a:spcPts val="0"/>
              </a:spcBef>
              <a:spcAft>
                <a:spcPts val="1200"/>
              </a:spcAft>
              <a:buClr>
                <a:schemeClr val="bg1"/>
              </a:buClr>
              <a:buSzPct val="100000"/>
              <a:buFont typeface="Symbol" panose="05050102010706020507" pitchFamily="18" charset="2"/>
              <a:buChar char="-"/>
            </a:pPr>
            <a:r>
              <a:rPr lang="en-US" sz="2000" i="1" dirty="0">
                <a:latin typeface="Times New Roman" panose="02020603050405020304" pitchFamily="18" charset="0"/>
                <a:cs typeface="Times New Roman" panose="02020603050405020304" pitchFamily="18" charset="0"/>
              </a:rPr>
              <a:t>Land appraisal principles - 25 hours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5825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tx2">
                <a:lumMod val="40000"/>
                <a:lumOff val="60000"/>
              </a:schemeClr>
            </a:gs>
            <a:gs pos="100000">
              <a:schemeClr val="bg2">
                <a:lumMod val="20000"/>
                <a:lumOff val="80000"/>
              </a:schemeClr>
            </a:gs>
          </a:gsLst>
          <a:lin ang="6120000" scaled="1"/>
        </a:gradFill>
        <a:effectLst/>
      </p:bgPr>
    </p:bg>
    <p:spTree>
      <p:nvGrpSpPr>
        <p:cNvPr id="1" name="">
          <a:extLst>
            <a:ext uri="{FF2B5EF4-FFF2-40B4-BE49-F238E27FC236}">
              <a16:creationId xmlns:a16="http://schemas.microsoft.com/office/drawing/2014/main" id="{682F945C-1960-E280-3D1F-B29242C1A831}"/>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32F6470-0F1F-A078-736E-D211095D8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owntown Houston skyline">
            <a:extLst>
              <a:ext uri="{FF2B5EF4-FFF2-40B4-BE49-F238E27FC236}">
                <a16:creationId xmlns:a16="http://schemas.microsoft.com/office/drawing/2014/main" id="{0E0BEBFD-5282-D1E6-6097-0CFF2B6E6748}"/>
              </a:ext>
            </a:extLst>
          </p:cNvPr>
          <p:cNvPicPr>
            <a:picLocks noChangeAspect="1"/>
          </p:cNvPicPr>
          <p:nvPr/>
        </p:nvPicPr>
        <p:blipFill>
          <a:blip r:embed="rId2" cstate="print">
            <a:duotone>
              <a:schemeClr val="bg2">
                <a:shade val="45000"/>
                <a:satMod val="135000"/>
              </a:schemeClr>
              <a:prstClr val="white"/>
            </a:duotone>
            <a:alphaModFix amt="15000"/>
            <a:extLst>
              <a:ext uri="{28A0092B-C50C-407E-A947-70E740481C1C}">
                <a14:useLocalDpi xmlns:a14="http://schemas.microsoft.com/office/drawing/2010/main" val="0"/>
              </a:ext>
            </a:extLst>
          </a:blip>
          <a:srcRect l="2493" r="8506" b="-1"/>
          <a:stretch>
            <a:fillRect/>
          </a:stretch>
        </p:blipFill>
        <p:spPr>
          <a:xfrm>
            <a:off x="0" y="-9144"/>
            <a:ext cx="9134864" cy="6858000"/>
          </a:xfrm>
          <a:prstGeom prst="rect">
            <a:avLst/>
          </a:prstGeom>
        </p:spPr>
      </p:pic>
      <p:sp>
        <p:nvSpPr>
          <p:cNvPr id="6" name="Subtitle 2">
            <a:extLst>
              <a:ext uri="{FF2B5EF4-FFF2-40B4-BE49-F238E27FC236}">
                <a16:creationId xmlns:a16="http://schemas.microsoft.com/office/drawing/2014/main" id="{41826722-7842-46F0-6A88-4F948282AD81}"/>
              </a:ext>
            </a:extLst>
          </p:cNvPr>
          <p:cNvSpPr>
            <a:spLocks noGrp="1"/>
          </p:cNvSpPr>
          <p:nvPr>
            <p:ph type="subTitle" idx="1"/>
          </p:nvPr>
        </p:nvSpPr>
        <p:spPr>
          <a:xfrm>
            <a:off x="457200" y="229278"/>
            <a:ext cx="8305800" cy="579290"/>
          </a:xfrm>
        </p:spPr>
        <p:txBody>
          <a:bodyPr>
            <a:normAutofit fontScale="92500" lnSpcReduction="20000"/>
          </a:bodyPr>
          <a:lstStyle/>
          <a:p>
            <a:pPr algn="ctr">
              <a:spcBef>
                <a:spcPts val="0"/>
              </a:spcBef>
              <a:spcAft>
                <a:spcPts val="1800"/>
              </a:spcAft>
            </a:pPr>
            <a:r>
              <a:rPr lang="en-US" sz="4000" i="1"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RMA Mandatory Course Content</a:t>
            </a:r>
            <a:endParaRPr lang="en-US" sz="4000" i="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grpSp>
        <p:nvGrpSpPr>
          <p:cNvPr id="43" name="Group 42">
            <a:extLst>
              <a:ext uri="{FF2B5EF4-FFF2-40B4-BE49-F238E27FC236}">
                <a16:creationId xmlns:a16="http://schemas.microsoft.com/office/drawing/2014/main" id="{E69072E2-E0EA-5222-BFB9-A1053F7AD9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1127" y="9144"/>
            <a:ext cx="4560492" cy="6163733"/>
            <a:chOff x="6108170" y="8467"/>
            <a:chExt cx="6080656" cy="6163733"/>
          </a:xfrm>
        </p:grpSpPr>
        <p:cxnSp>
          <p:nvCxnSpPr>
            <p:cNvPr id="44" name="Straight Connector 43">
              <a:extLst>
                <a:ext uri="{FF2B5EF4-FFF2-40B4-BE49-F238E27FC236}">
                  <a16:creationId xmlns:a16="http://schemas.microsoft.com/office/drawing/2014/main" id="{02FDF872-17B5-76A9-DB0F-94BF804653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7FC92DB-C2A8-04BA-FE64-831B304C2C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CC8CB51-8BD9-B7A6-CF81-89516481A5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9EB28D98-ED84-FCC0-A891-01EECB47AA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0C08DAC-9A4A-E276-5046-B5C5B0FCC6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Subtitle 2">
            <a:extLst>
              <a:ext uri="{FF2B5EF4-FFF2-40B4-BE49-F238E27FC236}">
                <a16:creationId xmlns:a16="http://schemas.microsoft.com/office/drawing/2014/main" id="{3B799361-EFD8-4522-BF8E-C89EF4DD68F2}"/>
              </a:ext>
            </a:extLst>
          </p:cNvPr>
          <p:cNvSpPr txBox="1">
            <a:spLocks/>
          </p:cNvSpPr>
          <p:nvPr/>
        </p:nvSpPr>
        <p:spPr>
          <a:xfrm>
            <a:off x="323850" y="1295401"/>
            <a:ext cx="8704659" cy="4800600"/>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tx1"/>
              </a:buClr>
              <a:buSzPct val="80000"/>
              <a:buFont typeface="Wingdings 3" panose="05040102010807070707" pitchFamily="18" charset="2"/>
              <a:buNone/>
              <a:defRPr sz="1575" kern="1200" cap="none">
                <a:solidFill>
                  <a:schemeClr val="bg2">
                    <a:lumMod val="75000"/>
                  </a:schemeClr>
                </a:solidFill>
                <a:effectLst/>
                <a:latin typeface="+mn-lt"/>
                <a:ea typeface="+mn-ea"/>
                <a:cs typeface="+mn-cs"/>
              </a:defRPr>
            </a:lvl1pPr>
            <a:lvl2pPr marL="3429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35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20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tx1"/>
              </a:buClr>
              <a:buSzPct val="80000"/>
              <a:buFont typeface="Wingdings 3" panose="05040102010807070707" pitchFamily="18" charset="2"/>
              <a:buNone/>
              <a:defRPr sz="1050" kern="1200" cap="none">
                <a:solidFill>
                  <a:schemeClr val="tx1">
                    <a:tint val="75000"/>
                  </a:schemeClr>
                </a:solidFill>
                <a:effectLst/>
                <a:latin typeface="+mn-lt"/>
                <a:ea typeface="+mn-ea"/>
                <a:cs typeface="+mn-cs"/>
              </a:defRPr>
            </a:lvl9pPr>
          </a:lstStyle>
          <a:p>
            <a:pPr>
              <a:spcBef>
                <a:spcPts val="0"/>
              </a:spcBef>
              <a:spcAft>
                <a:spcPts val="1200"/>
              </a:spcAft>
            </a:pPr>
            <a:endParaRPr lang="en-US" sz="1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9CC0796-80BE-6B38-5C23-08B4C10A43DF}"/>
              </a:ext>
            </a:extLst>
          </p:cNvPr>
          <p:cNvSpPr txBox="1"/>
          <p:nvPr/>
        </p:nvSpPr>
        <p:spPr>
          <a:xfrm>
            <a:off x="457200" y="1189569"/>
            <a:ext cx="8362950" cy="5170646"/>
          </a:xfrm>
          <a:prstGeom prst="rect">
            <a:avLst/>
          </a:prstGeom>
          <a:noFill/>
        </p:spPr>
        <p:txBody>
          <a:bodyPr wrap="square">
            <a:spAutoFit/>
          </a:bodyPr>
          <a:lstStyle/>
          <a:p>
            <a:pPr marL="342900" lvl="0" indent="-342900">
              <a:buSzPct val="70000"/>
              <a:buFont typeface="Wingdings" panose="05000000000000000000" pitchFamily="2" charset="2"/>
              <a:buChar char="Ø"/>
            </a:pPr>
            <a:r>
              <a:rPr lang="en-US" sz="2400" i="1" dirty="0">
                <a:solidFill>
                  <a:schemeClr val="bg2"/>
                </a:solidFill>
                <a:latin typeface="Times New Roman" panose="02020603050405020304" pitchFamily="18" charset="0"/>
                <a:cs typeface="Times New Roman" panose="02020603050405020304" pitchFamily="18" charset="0"/>
              </a:rPr>
              <a:t>KCAA routinely submits courses to KREAB for approval</a:t>
            </a:r>
          </a:p>
          <a:p>
            <a:pPr marL="342900" lvl="0" indent="-342900">
              <a:buSzPct val="70000"/>
              <a:buFont typeface="Wingdings" panose="05000000000000000000" pitchFamily="2" charset="2"/>
              <a:buChar char="Ø"/>
            </a:pPr>
            <a:endParaRPr lang="en-US" sz="2400" i="1" dirty="0">
              <a:solidFill>
                <a:schemeClr val="bg2"/>
              </a:solidFill>
              <a:latin typeface="Times New Roman" panose="02020603050405020304" pitchFamily="18" charset="0"/>
              <a:cs typeface="Times New Roman" panose="02020603050405020304" pitchFamily="18" charset="0"/>
            </a:endParaRPr>
          </a:p>
          <a:p>
            <a:pPr marL="342900" indent="-342900">
              <a:buSzPct val="70000"/>
              <a:buFont typeface="Wingdings" panose="05000000000000000000" pitchFamily="2" charset="2"/>
              <a:buChar char="Ø"/>
            </a:pPr>
            <a:r>
              <a:rPr lang="en-US" sz="2400" i="1" dirty="0">
                <a:solidFill>
                  <a:schemeClr val="bg2"/>
                </a:solidFill>
                <a:latin typeface="Times New Roman" panose="02020603050405020304" pitchFamily="18" charset="0"/>
                <a:cs typeface="Times New Roman" panose="02020603050405020304" pitchFamily="18" charset="0"/>
              </a:rPr>
              <a:t>KREAB approves/disapproves courses based on the standards it has established for the licensees it regulates; not RMA’s</a:t>
            </a:r>
          </a:p>
          <a:p>
            <a:pPr marL="342900" indent="-342900">
              <a:buSzPct val="70000"/>
              <a:buFont typeface="Wingdings" panose="05000000000000000000" pitchFamily="2" charset="2"/>
              <a:buChar char="Ø"/>
            </a:pPr>
            <a:endParaRPr lang="en-US" sz="2400" i="1" dirty="0">
              <a:solidFill>
                <a:schemeClr val="bg2"/>
              </a:solidFill>
              <a:latin typeface="Times New Roman" panose="02020603050405020304" pitchFamily="18" charset="0"/>
              <a:cs typeface="Times New Roman" panose="02020603050405020304" pitchFamily="18" charset="0"/>
            </a:endParaRPr>
          </a:p>
          <a:p>
            <a:pPr marL="342900" indent="-342900">
              <a:buSzPct val="70000"/>
              <a:buFont typeface="Wingdings" panose="05000000000000000000" pitchFamily="2" charset="2"/>
              <a:buChar char="Ø"/>
            </a:pPr>
            <a:r>
              <a:rPr lang="en-US" sz="2400" i="1" dirty="0">
                <a:solidFill>
                  <a:schemeClr val="bg2"/>
                </a:solidFill>
                <a:latin typeface="Times New Roman" panose="02020603050405020304" pitchFamily="18" charset="0"/>
                <a:cs typeface="Times New Roman" panose="02020603050405020304" pitchFamily="18" charset="0"/>
              </a:rPr>
              <a:t>Recently, IAAO 400 - Assessment Administration was denied by KREAB</a:t>
            </a:r>
          </a:p>
          <a:p>
            <a:pPr marL="342900" lvl="0" indent="-342900">
              <a:buSzPct val="70000"/>
              <a:buFont typeface="Wingdings" panose="05000000000000000000" pitchFamily="2" charset="2"/>
              <a:buChar char="Ø"/>
            </a:pPr>
            <a:endParaRPr lang="en-US" sz="2400" i="1" dirty="0">
              <a:solidFill>
                <a:schemeClr val="bg2"/>
              </a:solidFill>
              <a:latin typeface="Times New Roman" panose="02020603050405020304" pitchFamily="18" charset="0"/>
              <a:cs typeface="Times New Roman" panose="02020603050405020304" pitchFamily="18" charset="0"/>
            </a:endParaRPr>
          </a:p>
          <a:p>
            <a:pPr marL="342900" indent="-342900">
              <a:buSzPct val="70000"/>
              <a:buFont typeface="Wingdings" panose="05000000000000000000" pitchFamily="2" charset="2"/>
              <a:buChar char="Ø"/>
            </a:pPr>
            <a:r>
              <a:rPr lang="en-US" sz="2400" i="1" dirty="0">
                <a:solidFill>
                  <a:schemeClr val="bg2"/>
                </a:solidFill>
                <a:latin typeface="Times New Roman" panose="02020603050405020304" pitchFamily="18" charset="0"/>
                <a:cs typeface="Times New Roman" panose="02020603050405020304" pitchFamily="18" charset="0"/>
              </a:rPr>
              <a:t>KCAA appealed the ruling and the KREAB decision was upheld</a:t>
            </a:r>
          </a:p>
          <a:p>
            <a:pPr marL="342900" lvl="0" indent="-342900">
              <a:buSzPct val="70000"/>
              <a:buFont typeface="Wingdings" panose="05000000000000000000" pitchFamily="2" charset="2"/>
              <a:buChar char="Ø"/>
            </a:pPr>
            <a:endParaRPr lang="en-US" sz="2400" i="1" dirty="0">
              <a:solidFill>
                <a:schemeClr val="bg2"/>
              </a:solidFill>
              <a:latin typeface="Times New Roman" panose="02020603050405020304" pitchFamily="18" charset="0"/>
              <a:cs typeface="Times New Roman" panose="02020603050405020304" pitchFamily="18" charset="0"/>
            </a:endParaRPr>
          </a:p>
          <a:p>
            <a:pPr marL="342900" indent="-342900">
              <a:buSzPct val="70000"/>
              <a:buFont typeface="Wingdings" panose="05000000000000000000" pitchFamily="2" charset="2"/>
              <a:buChar char="Ø"/>
            </a:pPr>
            <a:r>
              <a:rPr lang="en-US" sz="2400" i="1" dirty="0">
                <a:solidFill>
                  <a:schemeClr val="bg2"/>
                </a:solidFill>
                <a:latin typeface="Times New Roman" panose="02020603050405020304" pitchFamily="18" charset="0"/>
                <a:cs typeface="Times New Roman" panose="02020603050405020304" pitchFamily="18" charset="0"/>
              </a:rPr>
              <a:t>KREAB cited they do not regulate mass appraisal</a:t>
            </a:r>
          </a:p>
          <a:p>
            <a:pPr marL="342900" lvl="0" indent="-342900">
              <a:buSzPct val="70000"/>
              <a:buFont typeface="Wingdings" panose="05000000000000000000" pitchFamily="2" charset="2"/>
              <a:buChar char="Ø"/>
            </a:pPr>
            <a:endParaRPr lang="en-US" sz="2400" i="1" dirty="0">
              <a:solidFill>
                <a:schemeClr val="bg2"/>
              </a:solidFill>
              <a:latin typeface="Times New Roman" panose="02020603050405020304" pitchFamily="18" charset="0"/>
              <a:cs typeface="Times New Roman" panose="02020603050405020304" pitchFamily="18" charset="0"/>
            </a:endParaRPr>
          </a:p>
          <a:p>
            <a:pPr marL="342900" indent="-342900">
              <a:buSzPct val="70000"/>
              <a:buFont typeface="Wingdings" panose="05000000000000000000" pitchFamily="2" charset="2"/>
              <a:buChar char="Ø"/>
            </a:pPr>
            <a:r>
              <a:rPr lang="en-US" sz="2400" i="1" dirty="0">
                <a:solidFill>
                  <a:schemeClr val="bg2"/>
                </a:solidFill>
                <a:latin typeface="Times New Roman" panose="02020603050405020304" pitchFamily="18" charset="0"/>
                <a:cs typeface="Times New Roman" panose="02020603050405020304" pitchFamily="18" charset="0"/>
              </a:rPr>
              <a:t>Where to go from here?</a:t>
            </a:r>
            <a:endParaRPr lang="en-US" i="1" dirty="0">
              <a:solidFill>
                <a:schemeClr val="bg2"/>
              </a:solidFill>
            </a:endParaRPr>
          </a:p>
          <a:p>
            <a:pPr lvl="0"/>
            <a:endParaRPr lang="en-US" dirty="0">
              <a:solidFill>
                <a:schemeClr val="bg1"/>
              </a:solidFill>
            </a:endParaRPr>
          </a:p>
        </p:txBody>
      </p:sp>
    </p:spTree>
    <p:extLst>
      <p:ext uri="{BB962C8B-B14F-4D97-AF65-F5344CB8AC3E}">
        <p14:creationId xmlns:p14="http://schemas.microsoft.com/office/powerpoint/2010/main" val="2507638039"/>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7.xml><?xml version="1.0" encoding="utf-8"?>
<a:theme xmlns:a="http://schemas.openxmlformats.org/drawingml/2006/main" name="1_Slice">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21606</TotalTime>
  <Words>3554</Words>
  <Application>Microsoft Office PowerPoint</Application>
  <PresentationFormat>On-screen Show (4:3)</PresentationFormat>
  <Paragraphs>415</Paragraphs>
  <Slides>62</Slides>
  <Notes>22</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62</vt:i4>
      </vt:variant>
    </vt:vector>
  </HeadingPairs>
  <TitlesOfParts>
    <vt:vector size="83" baseType="lpstr">
      <vt:lpstr>Algerian</vt:lpstr>
      <vt:lpstr>Aptos</vt:lpstr>
      <vt:lpstr>Aptos Narrow</vt:lpstr>
      <vt:lpstr>Arial</vt:lpstr>
      <vt:lpstr>Calibri</vt:lpstr>
      <vt:lpstr>Calibri Light</vt:lpstr>
      <vt:lpstr>Century Gothic</vt:lpstr>
      <vt:lpstr>Courier New</vt:lpstr>
      <vt:lpstr>Monotype Corsiva</vt:lpstr>
      <vt:lpstr>Symbol</vt:lpstr>
      <vt:lpstr>Times New Roman</vt:lpstr>
      <vt:lpstr>Verdana</vt:lpstr>
      <vt:lpstr>Wingdings</vt:lpstr>
      <vt:lpstr>Wingdings 3</vt:lpstr>
      <vt:lpstr>3_Office Theme</vt:lpstr>
      <vt:lpstr>4_Office Theme</vt:lpstr>
      <vt:lpstr>Custom Design</vt:lpstr>
      <vt:lpstr>5_Office Theme</vt:lpstr>
      <vt:lpstr>6_Office Theme</vt:lpstr>
      <vt:lpstr>Slice</vt:lpstr>
      <vt:lpstr>1_Slice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BOTA Update  Kristen Wheeler  Chair - State Board of Tax Appeals</vt:lpstr>
      <vt:lpstr>PowerPoint Presentation</vt:lpstr>
      <vt:lpstr>PowerPoint Presentation</vt:lpstr>
      <vt:lpstr>PowerPoint Presentation</vt:lpstr>
      <vt:lpstr>PowerPoint Presentation</vt:lpstr>
      <vt:lpstr>PowerPoint Presentation</vt:lpstr>
      <vt:lpstr>Legislative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KDOR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Kansas Division of Property Valuation (PVD)</dc:title>
  <dc:creator>PeterDavis</dc:creator>
  <cp:lastModifiedBy>Bob Kent [KDOR]</cp:lastModifiedBy>
  <cp:revision>1123</cp:revision>
  <cp:lastPrinted>2025-06-12T20:47:31Z</cp:lastPrinted>
  <dcterms:created xsi:type="dcterms:W3CDTF">2008-10-08T12:36:00Z</dcterms:created>
  <dcterms:modified xsi:type="dcterms:W3CDTF">2026-06-12T15:01:32Z</dcterms:modified>
</cp:coreProperties>
</file>